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4" r:id="rId1"/>
  </p:sldMasterIdLst>
  <p:notesMasterIdLst>
    <p:notesMasterId r:id="rId27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6C74B-8519-4A48-BB3B-B95C694D94EB}" v="57" dt="2024-11-16T09:21:05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8B12A-CA35-4FA8-8A4B-0E1E68BE26B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B729-EE99-4158-89C9-B827DD8DE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5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B729-EE99-4158-89C9-B827DD8DE66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8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1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5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60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7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9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4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9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5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urger-with-meat-and-tomatoes-hamburgers-fast-food-fruit-food-and-drink-wallpaper-ptoog/download/1920x108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hamburger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magnaatavola.it/it/i-rischi-del-fast-food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at-buffet-party-food-benefit-from-562897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97780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agoreionip.blogspot.com/2014/12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2556-E69E-AA5C-A884-EE46B3E26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994699" cy="380456"/>
          </a:xfrm>
        </p:spPr>
        <p:txBody>
          <a:bodyPr>
            <a:normAutofit/>
          </a:bodyPr>
          <a:lstStyle/>
          <a:p>
            <a:br>
              <a:rPr lang="en-US" sz="900" dirty="0"/>
            </a:b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34E7-0F60-65BF-7F8C-387FC15C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694" y="1871132"/>
            <a:ext cx="6923550" cy="3202313"/>
          </a:xfrm>
        </p:spPr>
        <p:txBody>
          <a:bodyPr>
            <a:normAutofit/>
          </a:bodyPr>
          <a:lstStyle/>
          <a:p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2B2B6-BB15-5937-F890-36E3E15A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857" y="428453"/>
            <a:ext cx="10450053" cy="6001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8DD0C-2AE5-175A-0D9A-88C155721802}"/>
              </a:ext>
            </a:extLst>
          </p:cNvPr>
          <p:cNvSpPr txBox="1"/>
          <p:nvPr/>
        </p:nvSpPr>
        <p:spPr>
          <a:xfrm>
            <a:off x="2772694" y="1461195"/>
            <a:ext cx="644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Healthy Food</a:t>
            </a:r>
            <a:endParaRPr lang="en-IN" sz="720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94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207-0E91-DD7A-C80E-305504FB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628171"/>
            <a:ext cx="5761703" cy="1303867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Contents of Table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38279-65D2-2A5B-EFA1-4BFC76035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5" y="1980090"/>
            <a:ext cx="7374193" cy="46960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73B46D-0868-3EA3-1588-46C436622B27}"/>
              </a:ext>
            </a:extLst>
          </p:cNvPr>
          <p:cNvSpPr txBox="1"/>
          <p:nvPr/>
        </p:nvSpPr>
        <p:spPr>
          <a:xfrm>
            <a:off x="8524568" y="2389239"/>
            <a:ext cx="281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Recipes1;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30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7674-374E-4D18-1655-EEF87B72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712108" cy="1303867"/>
          </a:xfrm>
        </p:spPr>
        <p:txBody>
          <a:bodyPr>
            <a:normAutofit/>
          </a:bodyPr>
          <a:lstStyle/>
          <a:p>
            <a:r>
              <a:rPr lang="en-US" sz="4400" dirty="0"/>
              <a:t>Contents of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B1CF8-04E5-DB78-EF73-F38253D1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31" y="2071330"/>
            <a:ext cx="4190998" cy="4618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462CC-FE6D-24C5-9A00-5C865B58AB46}"/>
              </a:ext>
            </a:extLst>
          </p:cNvPr>
          <p:cNvSpPr txBox="1"/>
          <p:nvPr/>
        </p:nvSpPr>
        <p:spPr>
          <a:xfrm>
            <a:off x="5781274" y="2359742"/>
            <a:ext cx="419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Recipe_foods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90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03CEA18-3151-7E82-E162-35F72893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7996" y="100780"/>
            <a:ext cx="9991520" cy="6656439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936210B1-4FA7-6979-E518-10CAD42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51" y="2371581"/>
            <a:ext cx="3911343" cy="1057418"/>
          </a:xfrm>
        </p:spPr>
        <p:txBody>
          <a:bodyPr>
            <a:noAutofit/>
          </a:bodyPr>
          <a:lstStyle/>
          <a:p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SUBQUERY</a:t>
            </a:r>
            <a:b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</a:br>
            <a:endParaRPr lang="en-I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07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B2E0-D360-2250-AABB-4911236E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545690"/>
            <a:ext cx="3372466" cy="1303867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SUBQUERY</a:t>
            </a:r>
            <a:endParaRPr lang="en-IN" sz="40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E62D-AA5D-E062-AE0B-638DCA64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966" y="2074607"/>
            <a:ext cx="4109886" cy="5366504"/>
          </a:xfrm>
        </p:spPr>
        <p:txBody>
          <a:bodyPr>
            <a:normAutofit/>
          </a:bodyPr>
          <a:lstStyle/>
          <a:p>
            <a:r>
              <a:rPr lang="en-US" dirty="0"/>
              <a:t>Find the foods that are used in the recipe "Grilled Chicken Salad“</a:t>
            </a:r>
          </a:p>
          <a:p>
            <a:endParaRPr lang="en-US" dirty="0"/>
          </a:p>
          <a:p>
            <a:r>
              <a:rPr lang="en-US" sz="2000" dirty="0"/>
              <a:t>SELECT name FROM Foods WHERE </a:t>
            </a:r>
            <a:r>
              <a:rPr lang="en-US" sz="2000" dirty="0" err="1"/>
              <a:t>food_id</a:t>
            </a:r>
            <a:r>
              <a:rPr lang="en-US" sz="2000" dirty="0"/>
              <a:t> IN (SELECT </a:t>
            </a:r>
            <a:r>
              <a:rPr lang="en-US" sz="2000" dirty="0" err="1"/>
              <a:t>food_id</a:t>
            </a:r>
            <a:r>
              <a:rPr lang="en-US" sz="2000" dirty="0"/>
              <a:t> FROM </a:t>
            </a:r>
            <a:r>
              <a:rPr lang="en-US" sz="2000" dirty="0" err="1"/>
              <a:t>Recipe_Foods</a:t>
            </a:r>
            <a:r>
              <a:rPr lang="en-US" sz="2000" dirty="0"/>
              <a:t> WHERE </a:t>
            </a:r>
            <a:r>
              <a:rPr lang="en-US" sz="2000" dirty="0" err="1"/>
              <a:t>recipe_id</a:t>
            </a:r>
            <a:r>
              <a:rPr lang="en-US" sz="2000" dirty="0"/>
              <a:t> = (SELECT </a:t>
            </a:r>
            <a:r>
              <a:rPr lang="en-US" sz="2000" dirty="0" err="1"/>
              <a:t>recipe_id</a:t>
            </a:r>
            <a:r>
              <a:rPr lang="en-US" sz="2000" dirty="0"/>
              <a:t> FROM Recipes1 WHERE title = 'Grilled Chicken Salad'));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E1A26-2F01-AEF4-0510-D45075B7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2074607"/>
            <a:ext cx="7502013" cy="43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16D1-C7DA-F704-CE07-61D0F9A0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0" y="579009"/>
            <a:ext cx="3512572" cy="1303867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84F2-AB7F-B353-A98D-EA233B17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28" y="2045110"/>
            <a:ext cx="4063178" cy="4414683"/>
          </a:xfrm>
        </p:spPr>
        <p:txBody>
          <a:bodyPr>
            <a:normAutofit/>
          </a:bodyPr>
          <a:lstStyle/>
          <a:p>
            <a:r>
              <a:rPr lang="en-US" dirty="0"/>
              <a:t>Find the total preparation time for all recipes created by 'Alice Johnson’:</a:t>
            </a:r>
          </a:p>
          <a:p>
            <a:endParaRPr lang="en-US" dirty="0"/>
          </a:p>
          <a:p>
            <a:r>
              <a:rPr lang="en-US" dirty="0"/>
              <a:t>SELECT SUM(</a:t>
            </a:r>
            <a:r>
              <a:rPr lang="en-US" dirty="0" err="1"/>
              <a:t>preparation_time</a:t>
            </a:r>
            <a:r>
              <a:rPr lang="en-US" dirty="0"/>
              <a:t>) AS </a:t>
            </a:r>
            <a:r>
              <a:rPr lang="en-US" dirty="0" err="1"/>
              <a:t>total_preparation_time</a:t>
            </a:r>
            <a:r>
              <a:rPr lang="en-US" dirty="0"/>
              <a:t> FROM Recipes1 WHERE </a:t>
            </a:r>
            <a:r>
              <a:rPr lang="en-US" dirty="0" err="1"/>
              <a:t>user_id</a:t>
            </a:r>
            <a:r>
              <a:rPr lang="en-US" dirty="0"/>
              <a:t> = (SELECT </a:t>
            </a:r>
            <a:r>
              <a:rPr lang="en-US" dirty="0" err="1"/>
              <a:t>user_id</a:t>
            </a:r>
            <a:r>
              <a:rPr lang="en-US" dirty="0"/>
              <a:t> FROM Users11 WHERE name = 'Alice Johnson');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86803-83E3-EB5F-1C1E-78D7BF85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1" y="2469506"/>
            <a:ext cx="6005713" cy="32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044-DBC0-3025-3F22-E3B89811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3" y="706829"/>
            <a:ext cx="3394585" cy="1303867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967A-1303-8CED-0814-EBE6A3E0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501" y="2084983"/>
            <a:ext cx="4257370" cy="4620617"/>
          </a:xfrm>
        </p:spPr>
        <p:txBody>
          <a:bodyPr>
            <a:normAutofit/>
          </a:bodyPr>
          <a:lstStyle/>
          <a:p>
            <a:r>
              <a:rPr lang="en-US" dirty="0"/>
              <a:t>Find all recipes that contain more than 100 calories</a:t>
            </a:r>
          </a:p>
          <a:p>
            <a:endParaRPr lang="en-US" dirty="0"/>
          </a:p>
          <a:p>
            <a:r>
              <a:rPr lang="en-US" dirty="0"/>
              <a:t>SELECT title FROM Recipes1 WHERE </a:t>
            </a:r>
            <a:r>
              <a:rPr lang="en-US" dirty="0" err="1"/>
              <a:t>recipe_id</a:t>
            </a:r>
            <a:r>
              <a:rPr lang="en-US" dirty="0"/>
              <a:t> IN     (SELECT </a:t>
            </a:r>
            <a:r>
              <a:rPr lang="en-US" dirty="0" err="1"/>
              <a:t>recipe_id</a:t>
            </a:r>
            <a:r>
              <a:rPr lang="en-US" dirty="0"/>
              <a:t>      FROM </a:t>
            </a:r>
            <a:r>
              <a:rPr lang="en-US" dirty="0" err="1"/>
              <a:t>Recipe_Foods</a:t>
            </a:r>
            <a:r>
              <a:rPr lang="en-US" dirty="0"/>
              <a:t> rf      JOIN Foods f ON </a:t>
            </a:r>
            <a:r>
              <a:rPr lang="en-US" dirty="0" err="1"/>
              <a:t>rf.food_id</a:t>
            </a:r>
            <a:r>
              <a:rPr lang="en-US" dirty="0"/>
              <a:t> = </a:t>
            </a:r>
            <a:r>
              <a:rPr lang="en-US" dirty="0" err="1"/>
              <a:t>f.food_id</a:t>
            </a:r>
            <a:r>
              <a:rPr lang="en-US" dirty="0"/>
              <a:t>      WHERE </a:t>
            </a:r>
            <a:r>
              <a:rPr lang="en-US" dirty="0" err="1"/>
              <a:t>f.calories</a:t>
            </a:r>
            <a:r>
              <a:rPr lang="en-US" dirty="0"/>
              <a:t> &gt; 100);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DC2D8-54AA-0C47-E4A8-76A829B4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4" y="2198379"/>
            <a:ext cx="7392487" cy="39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33E-92E3-1C90-CEA8-840E771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69" y="706829"/>
            <a:ext cx="3571565" cy="1303867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65FE-649E-7AD7-E676-9FCADA47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942" y="2010696"/>
            <a:ext cx="5416510" cy="483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first find the </a:t>
            </a:r>
            <a:r>
              <a:rPr lang="en-US" dirty="0" err="1"/>
              <a:t>user_id</a:t>
            </a:r>
            <a:r>
              <a:rPr lang="en-US" dirty="0"/>
              <a:t> for Alice Johnson, and then retrieve all the foods used in the recipes created by this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name FROM </a:t>
            </a:r>
            <a:r>
              <a:rPr lang="en-US" dirty="0" err="1"/>
              <a:t>FoodsWHERE</a:t>
            </a:r>
            <a:r>
              <a:rPr lang="en-US" dirty="0"/>
              <a:t> </a:t>
            </a:r>
            <a:r>
              <a:rPr lang="en-US" dirty="0" err="1"/>
              <a:t>food_id</a:t>
            </a:r>
            <a:r>
              <a:rPr lang="en-US" dirty="0"/>
              <a:t> IN (    SELECT </a:t>
            </a:r>
            <a:r>
              <a:rPr lang="en-US" dirty="0" err="1"/>
              <a:t>food_id</a:t>
            </a:r>
            <a:r>
              <a:rPr lang="en-US" dirty="0"/>
              <a:t>    FROM </a:t>
            </a:r>
            <a:r>
              <a:rPr lang="en-US" dirty="0" err="1"/>
              <a:t>Recipe_Foods</a:t>
            </a:r>
            <a:r>
              <a:rPr lang="en-US" dirty="0"/>
              <a:t>    WHERE </a:t>
            </a:r>
            <a:r>
              <a:rPr lang="en-US" dirty="0" err="1"/>
              <a:t>recipe_id</a:t>
            </a:r>
            <a:r>
              <a:rPr lang="en-US" dirty="0"/>
              <a:t> IN (        SELECT </a:t>
            </a:r>
            <a:r>
              <a:rPr lang="en-US" dirty="0" err="1"/>
              <a:t>recipe_id</a:t>
            </a:r>
            <a:r>
              <a:rPr lang="en-US" dirty="0"/>
              <a:t>        FROM Recipes1        WHERE </a:t>
            </a:r>
            <a:r>
              <a:rPr lang="en-US" dirty="0" err="1"/>
              <a:t>user_id</a:t>
            </a:r>
            <a:r>
              <a:rPr lang="en-US" dirty="0"/>
              <a:t> = (            SELECT </a:t>
            </a:r>
            <a:r>
              <a:rPr lang="en-US" dirty="0" err="1"/>
              <a:t>user_id</a:t>
            </a:r>
            <a:r>
              <a:rPr lang="en-US" dirty="0"/>
              <a:t>            FROM Users11            WHERE name = 'Alice Johnson'        )    ));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AB5F-5852-3414-8013-2E0C532A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8" y="2497939"/>
            <a:ext cx="638007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3837735B-550A-0CEB-78C5-FDFEEE28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79" y="1323499"/>
            <a:ext cx="7509949" cy="1080938"/>
          </a:xfrm>
        </p:spPr>
        <p:txBody>
          <a:bodyPr>
            <a:normAutofit/>
          </a:bodyPr>
          <a:lstStyle/>
          <a:p>
            <a:endParaRPr lang="en-IN" sz="72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86EFD49-2A76-CAFA-81E7-C044DFB5F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258" y="233074"/>
            <a:ext cx="10236207" cy="6462693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B33416-734C-4A45-DE89-D2A1FF91A62D}"/>
              </a:ext>
            </a:extLst>
          </p:cNvPr>
          <p:cNvSpPr txBox="1"/>
          <p:nvPr/>
        </p:nvSpPr>
        <p:spPr>
          <a:xfrm>
            <a:off x="2653883" y="5935663"/>
            <a:ext cx="5668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romagnaatavola.it/it/i-rischi-del-fast-foo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FBBF8-6862-272C-C526-FB3BD691F30D}"/>
              </a:ext>
            </a:extLst>
          </p:cNvPr>
          <p:cNvSpPr txBox="1"/>
          <p:nvPr/>
        </p:nvSpPr>
        <p:spPr>
          <a:xfrm>
            <a:off x="2109020" y="1012723"/>
            <a:ext cx="3529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JOINS</a:t>
            </a:r>
            <a:endParaRPr lang="en-IN" sz="7200" dirty="0">
              <a:ln w="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8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F240F8-52ED-9BAA-DD9D-8B6BE426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6" y="510185"/>
            <a:ext cx="2549010" cy="1303867"/>
          </a:xfrm>
        </p:spPr>
        <p:txBody>
          <a:bodyPr>
            <a:normAutofit/>
          </a:bodyPr>
          <a:lstStyle/>
          <a:p>
            <a:r>
              <a:rPr lang="en-US" sz="44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JOINS</a:t>
            </a:r>
            <a:endParaRPr lang="en-IN" sz="4400" dirty="0">
              <a:ln w="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821A-050B-F493-6487-F8E5EF40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4" y="2113936"/>
            <a:ext cx="5348749" cy="3805083"/>
          </a:xfrm>
        </p:spPr>
        <p:txBody>
          <a:bodyPr/>
          <a:lstStyle/>
          <a:p>
            <a:r>
              <a:rPr lang="en-US" dirty="0"/>
              <a:t>Find all recipes along with the names of the foods they contain</a:t>
            </a:r>
          </a:p>
          <a:p>
            <a:endParaRPr lang="en-US" dirty="0"/>
          </a:p>
          <a:p>
            <a:r>
              <a:rPr lang="en-IN" dirty="0"/>
              <a:t>SELECT </a:t>
            </a:r>
            <a:r>
              <a:rPr lang="en-IN" dirty="0" err="1"/>
              <a:t>r.title</a:t>
            </a:r>
            <a:r>
              <a:rPr lang="en-IN" dirty="0"/>
              <a:t>, f.name FROM Recipes1 </a:t>
            </a:r>
            <a:r>
              <a:rPr lang="en-IN" dirty="0" err="1"/>
              <a:t>rJOIN</a:t>
            </a:r>
            <a:r>
              <a:rPr lang="en-IN" dirty="0"/>
              <a:t> </a:t>
            </a:r>
            <a:r>
              <a:rPr lang="en-IN" dirty="0" err="1"/>
              <a:t>Recipe_Foods</a:t>
            </a:r>
            <a:r>
              <a:rPr lang="en-IN" dirty="0"/>
              <a:t> rf ON </a:t>
            </a:r>
            <a:r>
              <a:rPr lang="en-IN" dirty="0" err="1"/>
              <a:t>r.recipe_id</a:t>
            </a:r>
            <a:r>
              <a:rPr lang="en-IN" dirty="0"/>
              <a:t> = </a:t>
            </a:r>
            <a:r>
              <a:rPr lang="en-IN" dirty="0" err="1"/>
              <a:t>rf.recipe_idJOIN</a:t>
            </a:r>
            <a:r>
              <a:rPr lang="en-IN" dirty="0"/>
              <a:t> Foods f ON </a:t>
            </a:r>
            <a:r>
              <a:rPr lang="en-IN" dirty="0" err="1"/>
              <a:t>rf.food_id</a:t>
            </a:r>
            <a:r>
              <a:rPr lang="en-IN" dirty="0"/>
              <a:t> = </a:t>
            </a:r>
            <a:r>
              <a:rPr lang="en-IN" dirty="0" err="1"/>
              <a:t>f.food_id</a:t>
            </a:r>
            <a:r>
              <a:rPr lang="en-IN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3E324-A80A-0E02-8999-81D66902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2" y="1966451"/>
            <a:ext cx="6322782" cy="47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B09-BA78-35C3-4C82-729358FE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5" y="657667"/>
            <a:ext cx="2608004" cy="1303867"/>
          </a:xfrm>
        </p:spPr>
        <p:txBody>
          <a:bodyPr/>
          <a:lstStyle/>
          <a:p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JOINS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D054-DA20-83B9-20BD-880794B7C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2" y="2172931"/>
            <a:ext cx="5378245" cy="4387420"/>
          </a:xfrm>
        </p:spPr>
        <p:txBody>
          <a:bodyPr/>
          <a:lstStyle/>
          <a:p>
            <a:r>
              <a:rPr lang="en-US" dirty="0"/>
              <a:t>Find users and the recipes they have created</a:t>
            </a:r>
          </a:p>
          <a:p>
            <a:endParaRPr lang="en-US" dirty="0"/>
          </a:p>
          <a:p>
            <a:r>
              <a:rPr lang="en-US" dirty="0"/>
              <a:t>SELECT u.name AS </a:t>
            </a:r>
            <a:r>
              <a:rPr lang="en-US" dirty="0" err="1"/>
              <a:t>user_name</a:t>
            </a:r>
            <a:r>
              <a:rPr lang="en-US" dirty="0"/>
              <a:t>, </a:t>
            </a:r>
            <a:r>
              <a:rPr lang="en-US" dirty="0" err="1"/>
              <a:t>r.title</a:t>
            </a:r>
            <a:r>
              <a:rPr lang="en-US" dirty="0"/>
              <a:t> AS </a:t>
            </a:r>
            <a:r>
              <a:rPr lang="en-US" dirty="0" err="1"/>
              <a:t>recipe_title</a:t>
            </a:r>
            <a:r>
              <a:rPr lang="en-US" dirty="0"/>
              <a:t> FROM Users11 </a:t>
            </a:r>
            <a:r>
              <a:rPr lang="en-US" dirty="0" err="1"/>
              <a:t>uJOIN</a:t>
            </a:r>
            <a:r>
              <a:rPr lang="en-US" dirty="0"/>
              <a:t> Recipes1 r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r.user_id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CB9DF-68A3-42FA-A69E-986977DC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1" y="2023212"/>
            <a:ext cx="6254536" cy="43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9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7B6A-3536-7E74-9BA2-846F61EE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  <a:endParaRPr lang="en-IN" sz="54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424F-3E61-8079-8024-B956FBDB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3" y="2336873"/>
            <a:ext cx="4031225" cy="3599316"/>
          </a:xfrm>
        </p:spPr>
        <p:txBody>
          <a:bodyPr/>
          <a:lstStyle/>
          <a:p>
            <a:r>
              <a:rPr lang="en-US" dirty="0"/>
              <a:t>The "Healthy Food" project focuses on developing a comprehensive database that categorizes and analyzes various nutritious food items.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4DEA-2E1B-B32B-C8C0-F33B8559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975" y="2094271"/>
            <a:ext cx="6853083" cy="45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A7F8-5760-0A88-C77A-921E53AC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" y="644014"/>
            <a:ext cx="2745656" cy="1303867"/>
          </a:xfrm>
        </p:spPr>
        <p:txBody>
          <a:bodyPr/>
          <a:lstStyle/>
          <a:p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8E2D-A3C1-A0D0-6915-18418E59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431" y="2300749"/>
            <a:ext cx="5368414" cy="4021394"/>
          </a:xfrm>
        </p:spPr>
        <p:txBody>
          <a:bodyPr>
            <a:normAutofit/>
          </a:bodyPr>
          <a:lstStyle/>
          <a:p>
            <a:r>
              <a:rPr lang="en-US" dirty="0"/>
              <a:t>Find all foods along with their categories and the recipes in which they are used</a:t>
            </a:r>
          </a:p>
          <a:p>
            <a:r>
              <a:rPr lang="en-US" dirty="0"/>
              <a:t>SELECT f.name AS </a:t>
            </a:r>
            <a:r>
              <a:rPr lang="en-US" dirty="0" err="1"/>
              <a:t>food_name</a:t>
            </a:r>
            <a:r>
              <a:rPr lang="en-US" dirty="0"/>
              <a:t>, </a:t>
            </a:r>
            <a:r>
              <a:rPr lang="en-US" dirty="0" err="1"/>
              <a:t>f.category</a:t>
            </a:r>
            <a:r>
              <a:rPr lang="en-US" dirty="0"/>
              <a:t>, </a:t>
            </a:r>
            <a:r>
              <a:rPr lang="en-US" dirty="0" err="1"/>
              <a:t>r.title</a:t>
            </a:r>
            <a:r>
              <a:rPr lang="en-US" dirty="0"/>
              <a:t> AS </a:t>
            </a:r>
            <a:r>
              <a:rPr lang="en-US" dirty="0" err="1"/>
              <a:t>recipe_title</a:t>
            </a:r>
            <a:r>
              <a:rPr lang="en-US" dirty="0"/>
              <a:t> FROM Foods </a:t>
            </a:r>
            <a:r>
              <a:rPr lang="en-US" dirty="0" err="1"/>
              <a:t>fJOIN</a:t>
            </a:r>
            <a:r>
              <a:rPr lang="en-US" dirty="0"/>
              <a:t> </a:t>
            </a:r>
            <a:r>
              <a:rPr lang="en-US" dirty="0" err="1"/>
              <a:t>Recipe_Foods</a:t>
            </a:r>
            <a:r>
              <a:rPr lang="en-US" dirty="0"/>
              <a:t> rf ON </a:t>
            </a:r>
            <a:r>
              <a:rPr lang="en-US" dirty="0" err="1"/>
              <a:t>f.food_id</a:t>
            </a:r>
            <a:r>
              <a:rPr lang="en-US" dirty="0"/>
              <a:t> = </a:t>
            </a:r>
            <a:r>
              <a:rPr lang="en-US" dirty="0" err="1"/>
              <a:t>rf.food_idJOIN</a:t>
            </a:r>
            <a:r>
              <a:rPr lang="en-US" dirty="0"/>
              <a:t> Recipes1 r ON </a:t>
            </a:r>
            <a:r>
              <a:rPr lang="en-US" dirty="0" err="1"/>
              <a:t>rf.recipe_id</a:t>
            </a:r>
            <a:r>
              <a:rPr lang="en-US" dirty="0"/>
              <a:t> = </a:t>
            </a:r>
            <a:r>
              <a:rPr lang="en-US" dirty="0" err="1"/>
              <a:t>r.recipe_id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D37A2-816F-56DB-AA29-D7F6405C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2082723"/>
            <a:ext cx="6538451" cy="47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6E8A-CF5C-C837-8C96-0B814941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47" y="526026"/>
            <a:ext cx="2254043" cy="1303867"/>
          </a:xfrm>
        </p:spPr>
        <p:txBody>
          <a:bodyPr/>
          <a:lstStyle/>
          <a:p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EFA4-5C4E-17F0-8568-AFF822DC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309" y="1927124"/>
            <a:ext cx="5515897" cy="4660489"/>
          </a:xfrm>
        </p:spPr>
        <p:txBody>
          <a:bodyPr>
            <a:normAutofit/>
          </a:bodyPr>
          <a:lstStyle/>
          <a:p>
            <a:r>
              <a:rPr lang="en-US" dirty="0"/>
              <a:t>Find the users who created recipes that contain 'Spinach' as an ingredient:</a:t>
            </a:r>
          </a:p>
          <a:p>
            <a:endParaRPr lang="en-US" dirty="0"/>
          </a:p>
          <a:p>
            <a:r>
              <a:rPr lang="en-IN" dirty="0"/>
              <a:t>SELECT u.name AS </a:t>
            </a:r>
            <a:r>
              <a:rPr lang="en-IN" dirty="0" err="1"/>
              <a:t>user_nameFROM</a:t>
            </a:r>
            <a:r>
              <a:rPr lang="en-IN" dirty="0"/>
              <a:t> Users11 </a:t>
            </a:r>
            <a:r>
              <a:rPr lang="en-IN" dirty="0" err="1"/>
              <a:t>uJOIN</a:t>
            </a:r>
            <a:r>
              <a:rPr lang="en-IN" dirty="0"/>
              <a:t> Recipes1 r ON </a:t>
            </a:r>
            <a:r>
              <a:rPr lang="en-IN" dirty="0" err="1"/>
              <a:t>u.user_id</a:t>
            </a:r>
            <a:r>
              <a:rPr lang="en-IN" dirty="0"/>
              <a:t> = </a:t>
            </a:r>
            <a:r>
              <a:rPr lang="en-IN" dirty="0" err="1"/>
              <a:t>r.user_idJOIN</a:t>
            </a:r>
            <a:r>
              <a:rPr lang="en-IN" dirty="0"/>
              <a:t> </a:t>
            </a:r>
            <a:r>
              <a:rPr lang="en-IN" dirty="0" err="1"/>
              <a:t>Recipe_Foods</a:t>
            </a:r>
            <a:r>
              <a:rPr lang="en-IN" dirty="0"/>
              <a:t> rf ON </a:t>
            </a:r>
            <a:r>
              <a:rPr lang="en-IN" dirty="0" err="1"/>
              <a:t>r.recipe_id</a:t>
            </a:r>
            <a:r>
              <a:rPr lang="en-IN" dirty="0"/>
              <a:t> = </a:t>
            </a:r>
            <a:r>
              <a:rPr lang="en-IN" dirty="0" err="1"/>
              <a:t>rf.recipe_idJOIN</a:t>
            </a:r>
            <a:r>
              <a:rPr lang="en-IN" dirty="0"/>
              <a:t> Foods f ON </a:t>
            </a:r>
            <a:r>
              <a:rPr lang="en-IN" dirty="0" err="1"/>
              <a:t>rf.food_id</a:t>
            </a:r>
            <a:r>
              <a:rPr lang="en-IN" dirty="0"/>
              <a:t> = </a:t>
            </a:r>
            <a:r>
              <a:rPr lang="en-IN" dirty="0" err="1"/>
              <a:t>f.food_idWHERE</a:t>
            </a:r>
            <a:r>
              <a:rPr lang="en-IN" dirty="0"/>
              <a:t> f.name = 'Spinach';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B6AAE-92B0-007D-B9D7-5D59511C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379"/>
            <a:ext cx="6211575" cy="42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9FDB-532F-2202-BDF6-F15BF9A7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VIEW</a:t>
            </a:r>
            <a:endParaRPr lang="en-IN" sz="6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45CE28-9268-DCB7-6289-6C8DDB02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7200" y="753228"/>
            <a:ext cx="8410838" cy="5607226"/>
          </a:xfrm>
        </p:spPr>
      </p:pic>
    </p:spTree>
    <p:extLst>
      <p:ext uri="{BB962C8B-B14F-4D97-AF65-F5344CB8AC3E}">
        <p14:creationId xmlns:p14="http://schemas.microsoft.com/office/powerpoint/2010/main" val="37945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F169-80F2-8C60-A968-6354C766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86" y="413457"/>
            <a:ext cx="2657166" cy="1623416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VIEW</a:t>
            </a:r>
            <a:endParaRPr lang="en-IN" sz="4800" dirty="0">
              <a:ln w="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ED07-2546-C1C2-9222-2D43F5B5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980" y="2202426"/>
            <a:ext cx="5555225" cy="3824748"/>
          </a:xfrm>
        </p:spPr>
        <p:txBody>
          <a:bodyPr/>
          <a:lstStyle/>
          <a:p>
            <a:r>
              <a:rPr lang="en-US" dirty="0"/>
              <a:t>How can you get a list of all recipes along with the foods used and their quantities?</a:t>
            </a:r>
          </a:p>
          <a:p>
            <a:endParaRPr lang="en-US" dirty="0"/>
          </a:p>
          <a:p>
            <a:r>
              <a:rPr lang="en-IN" dirty="0"/>
              <a:t>SELECT * FROM </a:t>
            </a:r>
            <a:r>
              <a:rPr lang="en-IN" dirty="0" err="1"/>
              <a:t>RecipeIngredients</a:t>
            </a:r>
            <a:r>
              <a:rPr lang="en-IN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A13F7-7F5B-F1A6-5131-1D4B9CE8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4" y="2036873"/>
            <a:ext cx="5685502" cy="46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6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831C-C2C1-1755-2028-73CB5C72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34" y="580647"/>
            <a:ext cx="2804650" cy="1303867"/>
          </a:xfrm>
        </p:spPr>
        <p:txBody>
          <a:bodyPr/>
          <a:lstStyle/>
          <a:p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D43A-9F59-9A83-A02B-8B5E3CB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051" y="2271797"/>
            <a:ext cx="5692878" cy="3126114"/>
          </a:xfrm>
        </p:spPr>
        <p:txBody>
          <a:bodyPr/>
          <a:lstStyle/>
          <a:p>
            <a:r>
              <a:rPr lang="en-US" dirty="0"/>
              <a:t>How can you calculate the total calories for each recipe?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RecipeCalories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0482-86F6-7DA5-FC1F-273D2B33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4" y="1972535"/>
            <a:ext cx="4785987" cy="48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80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7617-422C-D0E3-DB27-16F15955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FB1D1AC8-123D-5CCC-2369-E8A9A203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08047"/>
            <a:ext cx="8465574" cy="6319121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8A9DF92-A93F-3520-059D-AD98F3B56277}"/>
              </a:ext>
            </a:extLst>
          </p:cNvPr>
          <p:cNvSpPr txBox="1"/>
          <p:nvPr/>
        </p:nvSpPr>
        <p:spPr>
          <a:xfrm>
            <a:off x="0" y="6319121"/>
            <a:ext cx="8465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pythagoreionip.blogspot.com/2014/12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D2629-E2B3-7A09-0395-425C63138255}"/>
              </a:ext>
            </a:extLst>
          </p:cNvPr>
          <p:cNvSpPr txBox="1"/>
          <p:nvPr/>
        </p:nvSpPr>
        <p:spPr>
          <a:xfrm>
            <a:off x="8789846" y="2349909"/>
            <a:ext cx="2182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</a:t>
            </a:r>
          </a:p>
          <a:p>
            <a:endParaRPr lang="en-US" dirty="0"/>
          </a:p>
          <a:p>
            <a:r>
              <a:rPr lang="en-US" dirty="0"/>
              <a:t>Shamal Narkar</a:t>
            </a:r>
          </a:p>
          <a:p>
            <a:r>
              <a:rPr lang="en-US" dirty="0"/>
              <a:t>IT VEDANT</a:t>
            </a:r>
          </a:p>
          <a:p>
            <a:r>
              <a:rPr lang="en-US" dirty="0"/>
              <a:t>DS/AS/AI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3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660ED9-C02D-A7BA-A17C-1B0033CFA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75225"/>
              </p:ext>
            </p:extLst>
          </p:nvPr>
        </p:nvGraphicFramePr>
        <p:xfrm>
          <a:off x="285135" y="2411075"/>
          <a:ext cx="16911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94">
                  <a:extLst>
                    <a:ext uri="{9D8B030D-6E8A-4147-A177-3AD203B41FA5}">
                      <a16:colId xmlns:a16="http://schemas.microsoft.com/office/drawing/2014/main" val="610506604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3263785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(PK)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6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049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F047FD-62F6-BAA3-87BB-FBFDEC49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94884"/>
              </p:ext>
            </p:extLst>
          </p:nvPr>
        </p:nvGraphicFramePr>
        <p:xfrm>
          <a:off x="3631112" y="2411075"/>
          <a:ext cx="2061087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10">
                  <a:extLst>
                    <a:ext uri="{9D8B030D-6E8A-4147-A177-3AD203B41FA5}">
                      <a16:colId xmlns:a16="http://schemas.microsoft.com/office/drawing/2014/main" val="3545783368"/>
                    </a:ext>
                  </a:extLst>
                </a:gridCol>
                <a:gridCol w="1387577">
                  <a:extLst>
                    <a:ext uri="{9D8B030D-6E8A-4147-A177-3AD203B41FA5}">
                      <a16:colId xmlns:a16="http://schemas.microsoft.com/office/drawing/2014/main" val="385260016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(PK)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Recipe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6261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10124"/>
                  </a:ext>
                </a:extLst>
              </a:tr>
              <a:tr h="2954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9919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8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19168"/>
                  </a:ext>
                </a:extLst>
              </a:tr>
              <a:tr h="232151">
                <a:tc>
                  <a:txBody>
                    <a:bodyPr/>
                    <a:lstStyle/>
                    <a:p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84322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93E855A0-AFFE-9935-A00E-E48E6E83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4" y="1195921"/>
            <a:ext cx="3974688" cy="579173"/>
          </a:xfrm>
        </p:spPr>
        <p:txBody>
          <a:bodyPr>
            <a:normAutofit fontScale="90000"/>
          </a:bodyPr>
          <a:lstStyle/>
          <a:p>
            <a:pPr rtl="0"/>
            <a:r>
              <a:rPr lang="en-IN" sz="4400" i="0" u="none" strike="noStrike" dirty="0">
                <a:ln w="0"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Libre Franklin" pitchFamily="2" charset="0"/>
              </a:rPr>
              <a:t>ER- DIAGRAM 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395A5F-05A5-1528-7331-96D20036F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4679"/>
              </p:ext>
            </p:extLst>
          </p:nvPr>
        </p:nvGraphicFramePr>
        <p:xfrm>
          <a:off x="6776495" y="2377815"/>
          <a:ext cx="174600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293">
                  <a:extLst>
                    <a:ext uri="{9D8B030D-6E8A-4147-A177-3AD203B41FA5}">
                      <a16:colId xmlns:a16="http://schemas.microsoft.com/office/drawing/2014/main" val="507549666"/>
                    </a:ext>
                  </a:extLst>
                </a:gridCol>
                <a:gridCol w="1130710">
                  <a:extLst>
                    <a:ext uri="{9D8B030D-6E8A-4147-A177-3AD203B41FA5}">
                      <a16:colId xmlns:a16="http://schemas.microsoft.com/office/drawing/2014/main" val="1225952612"/>
                    </a:ext>
                  </a:extLst>
                </a:gridCol>
              </a:tblGrid>
              <a:tr h="335975">
                <a:tc>
                  <a:txBody>
                    <a:bodyPr/>
                    <a:lstStyle/>
                    <a:p>
                      <a:r>
                        <a:rPr lang="en-US" dirty="0"/>
                        <a:t>(PK)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8692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02838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25043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Calories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7593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8271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16620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465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0B184A0-D322-100A-0488-D96CDD08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15263"/>
              </p:ext>
            </p:extLst>
          </p:nvPr>
        </p:nvGraphicFramePr>
        <p:xfrm>
          <a:off x="3592460" y="5686060"/>
          <a:ext cx="19762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469194926"/>
                    </a:ext>
                  </a:extLst>
                </a:gridCol>
                <a:gridCol w="1304453">
                  <a:extLst>
                    <a:ext uri="{9D8B030D-6E8A-4147-A177-3AD203B41FA5}">
                      <a16:colId xmlns:a16="http://schemas.microsoft.com/office/drawing/2014/main" val="421752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Recipe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59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3AC5B2-D251-8557-8B8D-9818DC0D7D17}"/>
              </a:ext>
            </a:extLst>
          </p:cNvPr>
          <p:cNvSpPr txBox="1"/>
          <p:nvPr/>
        </p:nvSpPr>
        <p:spPr>
          <a:xfrm>
            <a:off x="1976283" y="2782669"/>
            <a:ext cx="161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+-----------------+</a:t>
            </a:r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6D8216A-7C06-3DAD-176A-F9C47466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55007"/>
              </p:ext>
            </p:extLst>
          </p:nvPr>
        </p:nvGraphicFramePr>
        <p:xfrm>
          <a:off x="285135" y="2047036"/>
          <a:ext cx="16911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147">
                  <a:extLst>
                    <a:ext uri="{9D8B030D-6E8A-4147-A177-3AD203B41FA5}">
                      <a16:colId xmlns:a16="http://schemas.microsoft.com/office/drawing/2014/main" val="426597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111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DF10C07-A144-2EF5-7A7F-7C74C6D90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88639"/>
              </p:ext>
            </p:extLst>
          </p:nvPr>
        </p:nvGraphicFramePr>
        <p:xfrm>
          <a:off x="3631112" y="2047036"/>
          <a:ext cx="20610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087">
                  <a:extLst>
                    <a:ext uri="{9D8B030D-6E8A-4147-A177-3AD203B41FA5}">
                      <a16:colId xmlns:a16="http://schemas.microsoft.com/office/drawing/2014/main" val="382239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Recipes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914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A9FA2E-F678-509F-58FF-1BAF89A6E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13092"/>
              </p:ext>
            </p:extLst>
          </p:nvPr>
        </p:nvGraphicFramePr>
        <p:xfrm>
          <a:off x="6776495" y="2017667"/>
          <a:ext cx="17460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003">
                  <a:extLst>
                    <a:ext uri="{9D8B030D-6E8A-4147-A177-3AD203B41FA5}">
                      <a16:colId xmlns:a16="http://schemas.microsoft.com/office/drawing/2014/main" val="78899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705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693147-6003-6F60-1865-55865D51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11500"/>
              </p:ext>
            </p:extLst>
          </p:nvPr>
        </p:nvGraphicFramePr>
        <p:xfrm>
          <a:off x="3592460" y="5305019"/>
          <a:ext cx="19762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282">
                  <a:extLst>
                    <a:ext uri="{9D8B030D-6E8A-4147-A177-3AD203B41FA5}">
                      <a16:colId xmlns:a16="http://schemas.microsoft.com/office/drawing/2014/main" val="294562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Recipe_Foods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744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0673F1-4022-ACE6-957F-9D64238E0800}"/>
              </a:ext>
            </a:extLst>
          </p:cNvPr>
          <p:cNvSpPr txBox="1"/>
          <p:nvPr/>
        </p:nvSpPr>
        <p:spPr>
          <a:xfrm rot="5400000">
            <a:off x="3879133" y="5008483"/>
            <a:ext cx="119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-------+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631527-5C40-B6FF-0150-CCDE068E7F21}"/>
              </a:ext>
            </a:extLst>
          </p:cNvPr>
          <p:cNvSpPr txBox="1"/>
          <p:nvPr/>
        </p:nvSpPr>
        <p:spPr>
          <a:xfrm>
            <a:off x="5506066" y="5872988"/>
            <a:ext cx="197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-----------------+ 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FD6A7-37FF-96E7-142E-0A4506E2BF23}"/>
              </a:ext>
            </a:extLst>
          </p:cNvPr>
          <p:cNvSpPr txBox="1"/>
          <p:nvPr/>
        </p:nvSpPr>
        <p:spPr>
          <a:xfrm rot="5400000">
            <a:off x="5660904" y="6202498"/>
            <a:ext cx="28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------------+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36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6F4A-CC41-578D-FC51-8B9F3BAC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Structure Of Table</a:t>
            </a:r>
            <a:endParaRPr lang="en-IN" sz="40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5E1BCF-2E88-D62A-F4F6-E41D3D7A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69" y="2074607"/>
            <a:ext cx="5322382" cy="455233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80D0E9-5000-A333-CD4D-6D08A19C3533}"/>
              </a:ext>
            </a:extLst>
          </p:cNvPr>
          <p:cNvSpPr txBox="1"/>
          <p:nvPr/>
        </p:nvSpPr>
        <p:spPr>
          <a:xfrm>
            <a:off x="5702710" y="2654710"/>
            <a:ext cx="5466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Foods Table</a:t>
            </a:r>
          </a:p>
          <a:p>
            <a:r>
              <a:rPr lang="en-US" dirty="0"/>
              <a:t>This table shows Food ID, Name, Category, Calories, Protein, Fat, Carbs</a:t>
            </a:r>
          </a:p>
          <a:p>
            <a:endParaRPr lang="en-IN" dirty="0"/>
          </a:p>
          <a:p>
            <a:r>
              <a:rPr lang="en-IN" dirty="0"/>
              <a:t>Syntax : DESC  Foods;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F7F-B933-8684-FFD4-9676D3EA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95" y="449924"/>
            <a:ext cx="5327189" cy="1701992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Structure Of Table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761DB-6AC3-6A5F-0B9D-F2A10F0F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1" y="2151916"/>
            <a:ext cx="5996179" cy="4256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F2F80-A181-1AEF-DBF7-8840C376A1F2}"/>
              </a:ext>
            </a:extLst>
          </p:cNvPr>
          <p:cNvSpPr txBox="1"/>
          <p:nvPr/>
        </p:nvSpPr>
        <p:spPr>
          <a:xfrm>
            <a:off x="6194322" y="2429775"/>
            <a:ext cx="4563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Table </a:t>
            </a:r>
          </a:p>
          <a:p>
            <a:r>
              <a:rPr lang="en-US" dirty="0"/>
              <a:t>This table shows  User ID, Name, Email</a:t>
            </a:r>
          </a:p>
          <a:p>
            <a:endParaRPr lang="en-US" dirty="0"/>
          </a:p>
          <a:p>
            <a:r>
              <a:rPr lang="en-US" dirty="0"/>
              <a:t>Syntax : Desc Users11;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9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4401-ED0F-CA7B-E157-5719BAAE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248531" cy="1080938"/>
          </a:xfrm>
        </p:spPr>
        <p:txBody>
          <a:bodyPr/>
          <a:lstStyle/>
          <a:p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Structure Of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B3F88-1DAD-CE15-5024-444C80B70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58" y="2222636"/>
            <a:ext cx="6015661" cy="3882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C775E-5A47-F10D-667B-6F3266B609F7}"/>
              </a:ext>
            </a:extLst>
          </p:cNvPr>
          <p:cNvSpPr txBox="1"/>
          <p:nvPr/>
        </p:nvSpPr>
        <p:spPr>
          <a:xfrm>
            <a:off x="6941574" y="2733368"/>
            <a:ext cx="421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Recipes Table </a:t>
            </a:r>
          </a:p>
          <a:p>
            <a:r>
              <a:rPr lang="en-IN" dirty="0"/>
              <a:t>This table shows Recipe ID, Title, Description, Preparation time, User ID</a:t>
            </a:r>
          </a:p>
          <a:p>
            <a:endParaRPr lang="en-IN" dirty="0"/>
          </a:p>
          <a:p>
            <a:r>
              <a:rPr lang="en-IN" dirty="0"/>
              <a:t>Syntax : </a:t>
            </a:r>
            <a:r>
              <a:rPr lang="en-US" dirty="0"/>
              <a:t>Desc </a:t>
            </a:r>
            <a:r>
              <a:rPr lang="en-IN" dirty="0"/>
              <a:t>Recipes1;</a:t>
            </a:r>
          </a:p>
        </p:txBody>
      </p:sp>
    </p:spTree>
    <p:extLst>
      <p:ext uri="{BB962C8B-B14F-4D97-AF65-F5344CB8AC3E}">
        <p14:creationId xmlns:p14="http://schemas.microsoft.com/office/powerpoint/2010/main" val="259381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9FF2-756C-DFD0-341B-13C3D6BE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6261253" cy="1080938"/>
          </a:xfrm>
        </p:spPr>
        <p:txBody>
          <a:bodyPr/>
          <a:lstStyle/>
          <a:p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Structure Of Table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9C39-47C5-21B5-1BD2-649458BF69FC}"/>
              </a:ext>
            </a:extLst>
          </p:cNvPr>
          <p:cNvSpPr txBox="1"/>
          <p:nvPr/>
        </p:nvSpPr>
        <p:spPr>
          <a:xfrm>
            <a:off x="5378245" y="2723535"/>
            <a:ext cx="573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Recipe Foods Table</a:t>
            </a:r>
          </a:p>
          <a:p>
            <a:r>
              <a:rPr lang="en-IN" dirty="0"/>
              <a:t>This table show recipe ID, Food ID, Quantity</a:t>
            </a:r>
          </a:p>
          <a:p>
            <a:endParaRPr lang="en-IN" dirty="0"/>
          </a:p>
          <a:p>
            <a:r>
              <a:rPr lang="en-IN" dirty="0"/>
              <a:t>Syntax : </a:t>
            </a:r>
            <a:r>
              <a:rPr lang="en-US" dirty="0"/>
              <a:t>Desc</a:t>
            </a:r>
            <a:r>
              <a:rPr lang="en-IN" dirty="0"/>
              <a:t>  Recipe_Foods1;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B0C7BE-6C42-7106-A822-59081B5E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8" y="2464262"/>
            <a:ext cx="4324954" cy="2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0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002E-2CED-4A4F-E44A-320BFF75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421"/>
            <a:ext cx="5004362" cy="1721738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Contents of Table</a:t>
            </a:r>
            <a:endParaRPr lang="en-IN" sz="40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2F6FDC-1B63-0E23-64AE-177EAC39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Foods;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0A5A3-2778-06BC-CE99-2B23E576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362" y="197421"/>
            <a:ext cx="6824101" cy="64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93D6-4EFD-975B-83E0-6A05A6B6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3" y="539681"/>
            <a:ext cx="5213553" cy="1348113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Contents of Table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6C783-3E5C-811F-E231-2A388CF2F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63" y="2035278"/>
            <a:ext cx="7203116" cy="47489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AA11A-97B6-5471-8F13-15849B055E35}"/>
              </a:ext>
            </a:extLst>
          </p:cNvPr>
          <p:cNvSpPr txBox="1"/>
          <p:nvPr/>
        </p:nvSpPr>
        <p:spPr>
          <a:xfrm>
            <a:off x="8052619" y="2286979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Users11;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778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318</TotalTime>
  <Words>760</Words>
  <Application>Microsoft Office PowerPoint</Application>
  <PresentationFormat>Widescreen</PresentationFormat>
  <Paragraphs>117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Arial</vt:lpstr>
      <vt:lpstr>Calibri</vt:lpstr>
      <vt:lpstr>Libre Franklin</vt:lpstr>
      <vt:lpstr>Trebuchet MS</vt:lpstr>
      <vt:lpstr>Berlin</vt:lpstr>
      <vt:lpstr> </vt:lpstr>
      <vt:lpstr>ABSTRACT</vt:lpstr>
      <vt:lpstr>ER- DIAGRAM   </vt:lpstr>
      <vt:lpstr>Structure Of Table</vt:lpstr>
      <vt:lpstr>Structure Of Table</vt:lpstr>
      <vt:lpstr>Structure Of Table</vt:lpstr>
      <vt:lpstr>Structure Of Table</vt:lpstr>
      <vt:lpstr>Contents of Table</vt:lpstr>
      <vt:lpstr>Contents of Table</vt:lpstr>
      <vt:lpstr>Contents of Table</vt:lpstr>
      <vt:lpstr>Contents of Table</vt:lpstr>
      <vt:lpstr>SUBQUERY </vt:lpstr>
      <vt:lpstr>SUBQUERY</vt:lpstr>
      <vt:lpstr>SUBQUERY</vt:lpstr>
      <vt:lpstr>SUBQUERY</vt:lpstr>
      <vt:lpstr>SUBQUERY</vt:lpstr>
      <vt:lpstr>PowerPoint Presentation</vt:lpstr>
      <vt:lpstr>JOINS</vt:lpstr>
      <vt:lpstr>JOINS</vt:lpstr>
      <vt:lpstr>JOINS</vt:lpstr>
      <vt:lpstr>JOINS</vt:lpstr>
      <vt:lpstr>VIEW</vt:lpstr>
      <vt:lpstr>VIEW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prathameshnrkr77@gmail.com</dc:creator>
  <cp:lastModifiedBy>Shamal Narkar</cp:lastModifiedBy>
  <cp:revision>2</cp:revision>
  <dcterms:created xsi:type="dcterms:W3CDTF">2024-11-14T12:49:24Z</dcterms:created>
  <dcterms:modified xsi:type="dcterms:W3CDTF">2025-02-11T05:12:44Z</dcterms:modified>
</cp:coreProperties>
</file>