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63" r:id="rId5"/>
    <p:sldId id="260" r:id="rId6"/>
    <p:sldId id="264" r:id="rId7"/>
    <p:sldId id="266" r:id="rId8"/>
    <p:sldId id="265" r:id="rId9"/>
    <p:sldId id="259" r:id="rId10"/>
    <p:sldId id="267" r:id="rId11"/>
    <p:sldId id="261" r:id="rId12"/>
  </p:sldIdLst>
  <p:sldSz cx="14630400" cy="8229600"/>
  <p:notesSz cx="8229600" cy="14630400"/>
  <p:embeddedFontLst>
    <p:embeddedFont>
      <p:font typeface="Inter"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1" autoAdjust="0"/>
    <p:restoredTop sz="94610"/>
  </p:normalViewPr>
  <p:slideViewPr>
    <p:cSldViewPr snapToGrid="0" snapToObjects="1">
      <p:cViewPr>
        <p:scale>
          <a:sx n="25" d="100"/>
          <a:sy n="25" d="100"/>
        </p:scale>
        <p:origin x="2116"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28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73340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81DD7-748C-AE05-87B4-BF5DA4877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9DD861-A7BD-09ED-7340-47926F8A68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0AD124-949D-D423-1B9D-4E92E5F91E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D13764-1164-D085-CA5F-D33FA9219E74}"/>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68842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50097-018C-3E01-A424-05A59ACC78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65EEF6-F82E-AB32-1B30-782C37DAE0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01D724-FA95-F39A-CA7B-E3918219FD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D61479-8336-42C3-8B45-D7F4A3E7AE93}"/>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94020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2B213-8139-7E0D-42FB-2894965926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80E3BC-7067-5965-68E5-C46AF6090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FE267-F56A-A2A4-A7B7-C148ECD695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6C1502-3A45-6DDD-28A3-96DB5AFFFC48}"/>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74234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DF516-5537-0BF2-E9B9-C2DF934B21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3CB20C-8550-9DE0-F1DF-65C2B2C8F5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402E80-F506-401E-C75D-2FE32FB509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C8B502-FFA6-97DC-4D1C-FAF83E4C1392}"/>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89427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373273"/>
            <a:ext cx="7556421" cy="2054066"/>
          </a:xfrm>
          <a:prstGeom prst="rect">
            <a:avLst/>
          </a:prstGeom>
          <a:noFill/>
          <a:ln/>
        </p:spPr>
        <p:txBody>
          <a:bodyPr wrap="square" lIns="0" tIns="0" rIns="0" bIns="0" rtlCol="0" anchor="t"/>
          <a:lstStyle/>
          <a:p>
            <a:pPr marL="0" indent="0">
              <a:lnSpc>
                <a:spcPts val="8050"/>
              </a:lnSpc>
              <a:buNone/>
            </a:pPr>
            <a:r>
              <a:rPr lang="en-US" sz="6450" b="1" dirty="0">
                <a:solidFill>
                  <a:srgbClr val="000000"/>
                </a:solidFill>
                <a:latin typeface="Petrona Bold" pitchFamily="34" charset="0"/>
                <a:ea typeface="Petrona Bold" pitchFamily="34" charset="-122"/>
                <a:cs typeface="Petrona Bold" pitchFamily="34" charset="-120"/>
              </a:rPr>
              <a:t>Coffee and Tea Vending Machine</a:t>
            </a:r>
            <a:endParaRPr lang="en-US" sz="6450" dirty="0"/>
          </a:p>
        </p:txBody>
      </p:sp>
      <p:sp>
        <p:nvSpPr>
          <p:cNvPr id="4" name="Text 1"/>
          <p:cNvSpPr/>
          <p:nvPr/>
        </p:nvSpPr>
        <p:spPr>
          <a:xfrm>
            <a:off x="793790" y="4767501"/>
            <a:ext cx="7556421" cy="1088708"/>
          </a:xfrm>
          <a:prstGeom prst="rect">
            <a:avLst/>
          </a:prstGeom>
          <a:noFill/>
          <a:ln/>
        </p:spPr>
        <p:txBody>
          <a:bodyPr wrap="square" lIns="0" tIns="0" rIns="0" bIns="0" rtlCol="0" anchor="t"/>
          <a:lstStyle/>
          <a:p>
            <a:pPr marL="0" indent="0">
              <a:lnSpc>
                <a:spcPts val="2850"/>
              </a:lnSpc>
              <a:buNone/>
            </a:pPr>
            <a:r>
              <a:rPr lang="en-US" sz="1750" b="1" dirty="0">
                <a:solidFill>
                  <a:srgbClr val="272525"/>
                </a:solidFill>
                <a:latin typeface="Inter" pitchFamily="34" charset="0"/>
                <a:ea typeface="Inter" pitchFamily="34" charset="-122"/>
                <a:cs typeface="Inter" pitchFamily="34" charset="-120"/>
              </a:rPr>
              <a:t>Presented by </a:t>
            </a:r>
            <a:r>
              <a:rPr lang="en-US" sz="1750" dirty="0">
                <a:solidFill>
                  <a:srgbClr val="272525"/>
                </a:solidFill>
                <a:latin typeface="Inter" pitchFamily="34" charset="0"/>
                <a:ea typeface="Inter" pitchFamily="34" charset="-122"/>
                <a:cs typeface="Inter" pitchFamily="34" charset="-120"/>
              </a:rPr>
              <a:t>
</a:t>
            </a:r>
            <a:r>
              <a:rPr lang="en-US" sz="1750" b="1" dirty="0">
                <a:solidFill>
                  <a:srgbClr val="272525"/>
                </a:solidFill>
                <a:latin typeface="Inter" pitchFamily="34" charset="0"/>
                <a:ea typeface="Inter" pitchFamily="34" charset="-122"/>
                <a:cs typeface="Inter" pitchFamily="34" charset="-120"/>
              </a:rPr>
              <a:t>Tooba Aziz(23BSCS029) &amp;</a:t>
            </a:r>
            <a:r>
              <a:rPr lang="en-US" sz="1750" dirty="0">
                <a:solidFill>
                  <a:srgbClr val="272525"/>
                </a:solidFill>
                <a:latin typeface="Inter" pitchFamily="34" charset="0"/>
                <a:ea typeface="Inter" pitchFamily="34" charset="-122"/>
                <a:cs typeface="Inter" pitchFamily="34" charset="-120"/>
              </a:rPr>
              <a:t>
</a:t>
            </a:r>
            <a:r>
              <a:rPr lang="en-US" sz="1750" b="1" dirty="0">
                <a:solidFill>
                  <a:srgbClr val="272525"/>
                </a:solidFill>
                <a:latin typeface="Inter" pitchFamily="34" charset="0"/>
                <a:ea typeface="Inter" pitchFamily="34" charset="-122"/>
                <a:cs typeface="Inter" pitchFamily="34" charset="-120"/>
              </a:rPr>
              <a:t>Shamama Nizamani(23BSCS010)</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8">
            <a:extLst>
              <a:ext uri="{FF2B5EF4-FFF2-40B4-BE49-F238E27FC236}">
                <a16:creationId xmlns:a16="http://schemas.microsoft.com/office/drawing/2014/main" id="{512C983D-CCB2-1BD4-B383-F88899EEA89E}"/>
              </a:ext>
            </a:extLst>
          </p:cNvPr>
          <p:cNvSpPr/>
          <p:nvPr/>
        </p:nvSpPr>
        <p:spPr>
          <a:xfrm>
            <a:off x="882372" y="1197472"/>
            <a:ext cx="2168604" cy="210606"/>
          </a:xfrm>
          <a:prstGeom prst="rect">
            <a:avLst/>
          </a:prstGeom>
          <a:noFill/>
          <a:ln/>
        </p:spPr>
        <p:txBody>
          <a:bodyPr wrap="none" lIns="0" tIns="0" rIns="0" bIns="0" rtlCol="0" anchor="t"/>
          <a:lstStyle/>
          <a:p>
            <a:pPr marL="0" indent="0">
              <a:lnSpc>
                <a:spcPts val="2100"/>
              </a:lnSpc>
              <a:buNone/>
            </a:pPr>
            <a:r>
              <a:rPr lang="en-US" sz="2800" b="1" dirty="0">
                <a:solidFill>
                  <a:srgbClr val="000000"/>
                </a:solidFill>
                <a:latin typeface="Petrona Bold" pitchFamily="34" charset="0"/>
                <a:ea typeface="Petrona Bold" pitchFamily="34" charset="-122"/>
                <a:cs typeface="Petrona Bold" pitchFamily="34" charset="-120"/>
              </a:rPr>
              <a:t>Truth Table</a:t>
            </a:r>
            <a:endParaRPr lang="en-US" sz="2800" dirty="0"/>
          </a:p>
        </p:txBody>
      </p:sp>
      <p:sp>
        <p:nvSpPr>
          <p:cNvPr id="3" name="Shape 9">
            <a:extLst>
              <a:ext uri="{FF2B5EF4-FFF2-40B4-BE49-F238E27FC236}">
                <a16:creationId xmlns:a16="http://schemas.microsoft.com/office/drawing/2014/main" id="{963652AB-1D91-81D6-27C1-C5090E5D5C2B}"/>
              </a:ext>
            </a:extLst>
          </p:cNvPr>
          <p:cNvSpPr/>
          <p:nvPr/>
        </p:nvSpPr>
        <p:spPr>
          <a:xfrm>
            <a:off x="627340" y="2216894"/>
            <a:ext cx="13666708" cy="17167454"/>
          </a:xfrm>
          <a:prstGeom prst="roundRect">
            <a:avLst>
              <a:gd name="adj" fmla="val 1598"/>
            </a:avLst>
          </a:prstGeom>
          <a:noFill/>
          <a:ln w="7620">
            <a:solidFill>
              <a:srgbClr val="000000">
                <a:alpha val="8000"/>
              </a:srgbClr>
            </a:solidFill>
            <a:prstDash val="solid"/>
          </a:ln>
        </p:spPr>
        <p:txBody>
          <a:bodyPr/>
          <a:lstStyle/>
          <a:p>
            <a:endParaRPr lang="en-US"/>
          </a:p>
        </p:txBody>
      </p:sp>
      <p:sp>
        <p:nvSpPr>
          <p:cNvPr id="4" name="Shape 10">
            <a:extLst>
              <a:ext uri="{FF2B5EF4-FFF2-40B4-BE49-F238E27FC236}">
                <a16:creationId xmlns:a16="http://schemas.microsoft.com/office/drawing/2014/main" id="{06E74B75-EFE0-F0CD-1347-4D18F314703B}"/>
              </a:ext>
            </a:extLst>
          </p:cNvPr>
          <p:cNvSpPr/>
          <p:nvPr/>
        </p:nvSpPr>
        <p:spPr>
          <a:xfrm>
            <a:off x="634960" y="2224514"/>
            <a:ext cx="13651468" cy="1899461"/>
          </a:xfrm>
          <a:prstGeom prst="rect">
            <a:avLst/>
          </a:prstGeom>
          <a:solidFill>
            <a:srgbClr val="FFFFFF">
              <a:alpha val="4000"/>
            </a:srgbClr>
          </a:solidFill>
          <a:ln/>
        </p:spPr>
        <p:txBody>
          <a:bodyPr/>
          <a:lstStyle/>
          <a:p>
            <a:endParaRPr lang="en-US"/>
          </a:p>
        </p:txBody>
      </p:sp>
      <p:sp>
        <p:nvSpPr>
          <p:cNvPr id="5" name="Text 11">
            <a:extLst>
              <a:ext uri="{FF2B5EF4-FFF2-40B4-BE49-F238E27FC236}">
                <a16:creationId xmlns:a16="http://schemas.microsoft.com/office/drawing/2014/main" id="{FE9DA92B-09BC-4493-0EE5-18BE23268CAA}"/>
              </a:ext>
            </a:extLst>
          </p:cNvPr>
          <p:cNvSpPr/>
          <p:nvPr/>
        </p:nvSpPr>
        <p:spPr>
          <a:xfrm>
            <a:off x="772834" y="2314644"/>
            <a:ext cx="19952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C (Coffee)</a:t>
            </a:r>
            <a:endParaRPr lang="en-US" sz="1050" dirty="0"/>
          </a:p>
        </p:txBody>
      </p:sp>
      <p:sp>
        <p:nvSpPr>
          <p:cNvPr id="6" name="Text 12">
            <a:extLst>
              <a:ext uri="{FF2B5EF4-FFF2-40B4-BE49-F238E27FC236}">
                <a16:creationId xmlns:a16="http://schemas.microsoft.com/office/drawing/2014/main" id="{B3A6AC1D-2D4F-A8AE-D2DC-B544BAF47A33}"/>
              </a:ext>
            </a:extLst>
          </p:cNvPr>
          <p:cNvSpPr/>
          <p:nvPr/>
        </p:nvSpPr>
        <p:spPr>
          <a:xfrm>
            <a:off x="3050976" y="2314644"/>
            <a:ext cx="199143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T (Tea)</a:t>
            </a:r>
            <a:endParaRPr lang="en-US" sz="1050" dirty="0"/>
          </a:p>
        </p:txBody>
      </p:sp>
      <p:sp>
        <p:nvSpPr>
          <p:cNvPr id="7" name="Text 13">
            <a:extLst>
              <a:ext uri="{FF2B5EF4-FFF2-40B4-BE49-F238E27FC236}">
                <a16:creationId xmlns:a16="http://schemas.microsoft.com/office/drawing/2014/main" id="{4C60435A-7748-27D7-9860-CB663A1158B8}"/>
              </a:ext>
            </a:extLst>
          </p:cNvPr>
          <p:cNvSpPr/>
          <p:nvPr/>
        </p:nvSpPr>
        <p:spPr>
          <a:xfrm>
            <a:off x="5325308" y="2314644"/>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CO (Coin)</a:t>
            </a:r>
            <a:endParaRPr lang="en-US" sz="1050" dirty="0"/>
          </a:p>
        </p:txBody>
      </p:sp>
      <p:sp>
        <p:nvSpPr>
          <p:cNvPr id="8" name="Text 14">
            <a:extLst>
              <a:ext uri="{FF2B5EF4-FFF2-40B4-BE49-F238E27FC236}">
                <a16:creationId xmlns:a16="http://schemas.microsoft.com/office/drawing/2014/main" id="{9533F15D-C23B-F6B6-6ADD-9848DF3921D8}"/>
              </a:ext>
            </a:extLst>
          </p:cNvPr>
          <p:cNvSpPr/>
          <p:nvPr/>
        </p:nvSpPr>
        <p:spPr>
          <a:xfrm>
            <a:off x="7600950" y="2314644"/>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COF (Coffee Output)</a:t>
            </a:r>
            <a:endParaRPr lang="en-US" sz="1050" dirty="0"/>
          </a:p>
        </p:txBody>
      </p:sp>
      <p:sp>
        <p:nvSpPr>
          <p:cNvPr id="9" name="Text 15">
            <a:extLst>
              <a:ext uri="{FF2B5EF4-FFF2-40B4-BE49-F238E27FC236}">
                <a16:creationId xmlns:a16="http://schemas.microsoft.com/office/drawing/2014/main" id="{5239CFF6-5C38-4D2D-C4EA-F08665A5CA86}"/>
              </a:ext>
            </a:extLst>
          </p:cNvPr>
          <p:cNvSpPr/>
          <p:nvPr/>
        </p:nvSpPr>
        <p:spPr>
          <a:xfrm>
            <a:off x="9876591" y="2314644"/>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TEA (Tea Output)</a:t>
            </a:r>
            <a:endParaRPr lang="en-US" sz="1050" dirty="0"/>
          </a:p>
        </p:txBody>
      </p:sp>
      <p:sp>
        <p:nvSpPr>
          <p:cNvPr id="10" name="Text 16">
            <a:extLst>
              <a:ext uri="{FF2B5EF4-FFF2-40B4-BE49-F238E27FC236}">
                <a16:creationId xmlns:a16="http://schemas.microsoft.com/office/drawing/2014/main" id="{A3367815-43F2-9EC2-311E-139637F3BFDE}"/>
              </a:ext>
            </a:extLst>
          </p:cNvPr>
          <p:cNvSpPr/>
          <p:nvPr/>
        </p:nvSpPr>
        <p:spPr>
          <a:xfrm>
            <a:off x="12152233" y="2314644"/>
            <a:ext cx="199655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IS (Invalid Selection)</a:t>
            </a:r>
            <a:endParaRPr lang="en-US" sz="1050" dirty="0"/>
          </a:p>
        </p:txBody>
      </p:sp>
      <p:sp>
        <p:nvSpPr>
          <p:cNvPr id="11" name="Shape 17">
            <a:extLst>
              <a:ext uri="{FF2B5EF4-FFF2-40B4-BE49-F238E27FC236}">
                <a16:creationId xmlns:a16="http://schemas.microsoft.com/office/drawing/2014/main" id="{5E680716-E693-4CA7-4EB1-ECAB19C79A95}"/>
              </a:ext>
            </a:extLst>
          </p:cNvPr>
          <p:cNvSpPr/>
          <p:nvPr/>
        </p:nvSpPr>
        <p:spPr>
          <a:xfrm>
            <a:off x="634960" y="2624921"/>
            <a:ext cx="13651468" cy="1899461"/>
          </a:xfrm>
          <a:prstGeom prst="rect">
            <a:avLst/>
          </a:prstGeom>
          <a:solidFill>
            <a:srgbClr val="000000">
              <a:alpha val="4000"/>
            </a:srgbClr>
          </a:solidFill>
          <a:ln/>
        </p:spPr>
        <p:txBody>
          <a:bodyPr/>
          <a:lstStyle/>
          <a:p>
            <a:endParaRPr lang="en-US"/>
          </a:p>
        </p:txBody>
      </p:sp>
      <p:sp>
        <p:nvSpPr>
          <p:cNvPr id="12" name="Text 18">
            <a:extLst>
              <a:ext uri="{FF2B5EF4-FFF2-40B4-BE49-F238E27FC236}">
                <a16:creationId xmlns:a16="http://schemas.microsoft.com/office/drawing/2014/main" id="{089A49AA-9DE7-B1F4-413C-34B962D2A932}"/>
              </a:ext>
            </a:extLst>
          </p:cNvPr>
          <p:cNvSpPr/>
          <p:nvPr/>
        </p:nvSpPr>
        <p:spPr>
          <a:xfrm>
            <a:off x="772834" y="2715051"/>
            <a:ext cx="19952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13" name="Text 19">
            <a:extLst>
              <a:ext uri="{FF2B5EF4-FFF2-40B4-BE49-F238E27FC236}">
                <a16:creationId xmlns:a16="http://schemas.microsoft.com/office/drawing/2014/main" id="{840916F4-3DDE-2E30-B781-B3FFE4AD6C12}"/>
              </a:ext>
            </a:extLst>
          </p:cNvPr>
          <p:cNvSpPr/>
          <p:nvPr/>
        </p:nvSpPr>
        <p:spPr>
          <a:xfrm>
            <a:off x="3050976" y="2715051"/>
            <a:ext cx="199143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14" name="Text 20">
            <a:extLst>
              <a:ext uri="{FF2B5EF4-FFF2-40B4-BE49-F238E27FC236}">
                <a16:creationId xmlns:a16="http://schemas.microsoft.com/office/drawing/2014/main" id="{7F466BD5-B2C4-7C8F-91FF-D6C7B5B3170C}"/>
              </a:ext>
            </a:extLst>
          </p:cNvPr>
          <p:cNvSpPr/>
          <p:nvPr/>
        </p:nvSpPr>
        <p:spPr>
          <a:xfrm>
            <a:off x="5325308" y="2715051"/>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15" name="Text 21">
            <a:extLst>
              <a:ext uri="{FF2B5EF4-FFF2-40B4-BE49-F238E27FC236}">
                <a16:creationId xmlns:a16="http://schemas.microsoft.com/office/drawing/2014/main" id="{FB8FDFF7-45A6-F404-60DE-7EB9F6A0C170}"/>
              </a:ext>
            </a:extLst>
          </p:cNvPr>
          <p:cNvSpPr/>
          <p:nvPr/>
        </p:nvSpPr>
        <p:spPr>
          <a:xfrm>
            <a:off x="7600950" y="2715051"/>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16" name="Text 22">
            <a:extLst>
              <a:ext uri="{FF2B5EF4-FFF2-40B4-BE49-F238E27FC236}">
                <a16:creationId xmlns:a16="http://schemas.microsoft.com/office/drawing/2014/main" id="{B44C97D8-8309-B16D-595A-1556E75C88FC}"/>
              </a:ext>
            </a:extLst>
          </p:cNvPr>
          <p:cNvSpPr/>
          <p:nvPr/>
        </p:nvSpPr>
        <p:spPr>
          <a:xfrm>
            <a:off x="9876591" y="2715051"/>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17" name="Text 23">
            <a:extLst>
              <a:ext uri="{FF2B5EF4-FFF2-40B4-BE49-F238E27FC236}">
                <a16:creationId xmlns:a16="http://schemas.microsoft.com/office/drawing/2014/main" id="{6C1E38C0-811B-DBCD-4661-BE2F2A9AD87B}"/>
              </a:ext>
            </a:extLst>
          </p:cNvPr>
          <p:cNvSpPr/>
          <p:nvPr/>
        </p:nvSpPr>
        <p:spPr>
          <a:xfrm>
            <a:off x="12152233" y="2715051"/>
            <a:ext cx="199655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18" name="Shape 24">
            <a:extLst>
              <a:ext uri="{FF2B5EF4-FFF2-40B4-BE49-F238E27FC236}">
                <a16:creationId xmlns:a16="http://schemas.microsoft.com/office/drawing/2014/main" id="{5D3AD143-6478-3C59-6130-9A4BFF44869C}"/>
              </a:ext>
            </a:extLst>
          </p:cNvPr>
          <p:cNvSpPr/>
          <p:nvPr/>
        </p:nvSpPr>
        <p:spPr>
          <a:xfrm>
            <a:off x="634960" y="3025328"/>
            <a:ext cx="13651468" cy="1899461"/>
          </a:xfrm>
          <a:prstGeom prst="rect">
            <a:avLst/>
          </a:prstGeom>
          <a:solidFill>
            <a:srgbClr val="FFFFFF">
              <a:alpha val="4000"/>
            </a:srgbClr>
          </a:solidFill>
          <a:ln/>
        </p:spPr>
        <p:txBody>
          <a:bodyPr/>
          <a:lstStyle/>
          <a:p>
            <a:endParaRPr lang="en-US"/>
          </a:p>
        </p:txBody>
      </p:sp>
      <p:sp>
        <p:nvSpPr>
          <p:cNvPr id="19" name="Text 25">
            <a:extLst>
              <a:ext uri="{FF2B5EF4-FFF2-40B4-BE49-F238E27FC236}">
                <a16:creationId xmlns:a16="http://schemas.microsoft.com/office/drawing/2014/main" id="{95296365-8BEE-C8E7-3181-230AD3C1F81B}"/>
              </a:ext>
            </a:extLst>
          </p:cNvPr>
          <p:cNvSpPr/>
          <p:nvPr/>
        </p:nvSpPr>
        <p:spPr>
          <a:xfrm>
            <a:off x="772834" y="3115458"/>
            <a:ext cx="19952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20" name="Text 26">
            <a:extLst>
              <a:ext uri="{FF2B5EF4-FFF2-40B4-BE49-F238E27FC236}">
                <a16:creationId xmlns:a16="http://schemas.microsoft.com/office/drawing/2014/main" id="{9400A26B-7F13-35DD-704B-329D86ACF5F3}"/>
              </a:ext>
            </a:extLst>
          </p:cNvPr>
          <p:cNvSpPr/>
          <p:nvPr/>
        </p:nvSpPr>
        <p:spPr>
          <a:xfrm>
            <a:off x="3050976" y="3115458"/>
            <a:ext cx="199143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21" name="Text 27">
            <a:extLst>
              <a:ext uri="{FF2B5EF4-FFF2-40B4-BE49-F238E27FC236}">
                <a16:creationId xmlns:a16="http://schemas.microsoft.com/office/drawing/2014/main" id="{72BD1771-FD3E-3258-92B6-5D3C2A53E170}"/>
              </a:ext>
            </a:extLst>
          </p:cNvPr>
          <p:cNvSpPr/>
          <p:nvPr/>
        </p:nvSpPr>
        <p:spPr>
          <a:xfrm>
            <a:off x="5325308" y="3115458"/>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22" name="Text 28">
            <a:extLst>
              <a:ext uri="{FF2B5EF4-FFF2-40B4-BE49-F238E27FC236}">
                <a16:creationId xmlns:a16="http://schemas.microsoft.com/office/drawing/2014/main" id="{002470BF-3AC5-DC5F-4EDE-6E7C409CA8D7}"/>
              </a:ext>
            </a:extLst>
          </p:cNvPr>
          <p:cNvSpPr/>
          <p:nvPr/>
        </p:nvSpPr>
        <p:spPr>
          <a:xfrm>
            <a:off x="7600950" y="3115458"/>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23" name="Text 29">
            <a:extLst>
              <a:ext uri="{FF2B5EF4-FFF2-40B4-BE49-F238E27FC236}">
                <a16:creationId xmlns:a16="http://schemas.microsoft.com/office/drawing/2014/main" id="{46294C61-2A78-0E9C-1B79-2AE0B7F3E71C}"/>
              </a:ext>
            </a:extLst>
          </p:cNvPr>
          <p:cNvSpPr/>
          <p:nvPr/>
        </p:nvSpPr>
        <p:spPr>
          <a:xfrm>
            <a:off x="9876591" y="3115458"/>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24" name="Text 30">
            <a:extLst>
              <a:ext uri="{FF2B5EF4-FFF2-40B4-BE49-F238E27FC236}">
                <a16:creationId xmlns:a16="http://schemas.microsoft.com/office/drawing/2014/main" id="{FE7756A3-CE27-B06B-9507-CD2D25A3843F}"/>
              </a:ext>
            </a:extLst>
          </p:cNvPr>
          <p:cNvSpPr/>
          <p:nvPr/>
        </p:nvSpPr>
        <p:spPr>
          <a:xfrm>
            <a:off x="12152233" y="3115458"/>
            <a:ext cx="199655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25" name="Shape 31">
            <a:extLst>
              <a:ext uri="{FF2B5EF4-FFF2-40B4-BE49-F238E27FC236}">
                <a16:creationId xmlns:a16="http://schemas.microsoft.com/office/drawing/2014/main" id="{57F2E8D8-E1BB-443D-6C0B-4B6E4E7C3961}"/>
              </a:ext>
            </a:extLst>
          </p:cNvPr>
          <p:cNvSpPr/>
          <p:nvPr/>
        </p:nvSpPr>
        <p:spPr>
          <a:xfrm>
            <a:off x="634960" y="3425735"/>
            <a:ext cx="13651468" cy="1899461"/>
          </a:xfrm>
          <a:prstGeom prst="rect">
            <a:avLst/>
          </a:prstGeom>
          <a:solidFill>
            <a:srgbClr val="000000">
              <a:alpha val="4000"/>
            </a:srgbClr>
          </a:solidFill>
          <a:ln/>
        </p:spPr>
        <p:txBody>
          <a:bodyPr/>
          <a:lstStyle/>
          <a:p>
            <a:endParaRPr lang="en-US"/>
          </a:p>
        </p:txBody>
      </p:sp>
      <p:sp>
        <p:nvSpPr>
          <p:cNvPr id="26" name="Text 32">
            <a:extLst>
              <a:ext uri="{FF2B5EF4-FFF2-40B4-BE49-F238E27FC236}">
                <a16:creationId xmlns:a16="http://schemas.microsoft.com/office/drawing/2014/main" id="{E407427E-E274-BF26-232B-059FB0B17162}"/>
              </a:ext>
            </a:extLst>
          </p:cNvPr>
          <p:cNvSpPr/>
          <p:nvPr/>
        </p:nvSpPr>
        <p:spPr>
          <a:xfrm>
            <a:off x="772834" y="3515865"/>
            <a:ext cx="19952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27" name="Text 33">
            <a:extLst>
              <a:ext uri="{FF2B5EF4-FFF2-40B4-BE49-F238E27FC236}">
                <a16:creationId xmlns:a16="http://schemas.microsoft.com/office/drawing/2014/main" id="{7E89BA62-20EB-F066-2DE2-754CED7E9E78}"/>
              </a:ext>
            </a:extLst>
          </p:cNvPr>
          <p:cNvSpPr/>
          <p:nvPr/>
        </p:nvSpPr>
        <p:spPr>
          <a:xfrm>
            <a:off x="3050976" y="3515865"/>
            <a:ext cx="199143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28" name="Text 34">
            <a:extLst>
              <a:ext uri="{FF2B5EF4-FFF2-40B4-BE49-F238E27FC236}">
                <a16:creationId xmlns:a16="http://schemas.microsoft.com/office/drawing/2014/main" id="{5448CD10-D110-A0CF-A478-E11953CC43B8}"/>
              </a:ext>
            </a:extLst>
          </p:cNvPr>
          <p:cNvSpPr/>
          <p:nvPr/>
        </p:nvSpPr>
        <p:spPr>
          <a:xfrm>
            <a:off x="5325308" y="3515865"/>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29" name="Text 35">
            <a:extLst>
              <a:ext uri="{FF2B5EF4-FFF2-40B4-BE49-F238E27FC236}">
                <a16:creationId xmlns:a16="http://schemas.microsoft.com/office/drawing/2014/main" id="{A0BD2CBC-E0D2-4D2A-A341-CEFC19D000DD}"/>
              </a:ext>
            </a:extLst>
          </p:cNvPr>
          <p:cNvSpPr/>
          <p:nvPr/>
        </p:nvSpPr>
        <p:spPr>
          <a:xfrm>
            <a:off x="7600950" y="3515865"/>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30" name="Text 36">
            <a:extLst>
              <a:ext uri="{FF2B5EF4-FFF2-40B4-BE49-F238E27FC236}">
                <a16:creationId xmlns:a16="http://schemas.microsoft.com/office/drawing/2014/main" id="{CAF5A6C7-EAE3-BF7E-9AA2-17BCC151A032}"/>
              </a:ext>
            </a:extLst>
          </p:cNvPr>
          <p:cNvSpPr/>
          <p:nvPr/>
        </p:nvSpPr>
        <p:spPr>
          <a:xfrm>
            <a:off x="9876591" y="3515865"/>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31" name="Text 37">
            <a:extLst>
              <a:ext uri="{FF2B5EF4-FFF2-40B4-BE49-F238E27FC236}">
                <a16:creationId xmlns:a16="http://schemas.microsoft.com/office/drawing/2014/main" id="{CCC291A8-14B7-B4FB-C6C1-04B6A7AA7259}"/>
              </a:ext>
            </a:extLst>
          </p:cNvPr>
          <p:cNvSpPr/>
          <p:nvPr/>
        </p:nvSpPr>
        <p:spPr>
          <a:xfrm>
            <a:off x="12152233" y="3515865"/>
            <a:ext cx="199655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32" name="Shape 38">
            <a:extLst>
              <a:ext uri="{FF2B5EF4-FFF2-40B4-BE49-F238E27FC236}">
                <a16:creationId xmlns:a16="http://schemas.microsoft.com/office/drawing/2014/main" id="{298CDADC-A765-BAC2-5978-98112B834909}"/>
              </a:ext>
            </a:extLst>
          </p:cNvPr>
          <p:cNvSpPr/>
          <p:nvPr/>
        </p:nvSpPr>
        <p:spPr>
          <a:xfrm>
            <a:off x="634960" y="3826142"/>
            <a:ext cx="13651468" cy="1899461"/>
          </a:xfrm>
          <a:prstGeom prst="rect">
            <a:avLst/>
          </a:prstGeom>
          <a:solidFill>
            <a:srgbClr val="FFFFFF">
              <a:alpha val="4000"/>
            </a:srgbClr>
          </a:solidFill>
          <a:ln/>
        </p:spPr>
        <p:txBody>
          <a:bodyPr/>
          <a:lstStyle/>
          <a:p>
            <a:endParaRPr lang="en-US"/>
          </a:p>
        </p:txBody>
      </p:sp>
      <p:sp>
        <p:nvSpPr>
          <p:cNvPr id="33" name="Text 39">
            <a:extLst>
              <a:ext uri="{FF2B5EF4-FFF2-40B4-BE49-F238E27FC236}">
                <a16:creationId xmlns:a16="http://schemas.microsoft.com/office/drawing/2014/main" id="{02A6DB39-3C46-03B9-BB92-6520EACD4F63}"/>
              </a:ext>
            </a:extLst>
          </p:cNvPr>
          <p:cNvSpPr/>
          <p:nvPr/>
        </p:nvSpPr>
        <p:spPr>
          <a:xfrm>
            <a:off x="772834" y="3916273"/>
            <a:ext cx="19952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34" name="Text 40">
            <a:extLst>
              <a:ext uri="{FF2B5EF4-FFF2-40B4-BE49-F238E27FC236}">
                <a16:creationId xmlns:a16="http://schemas.microsoft.com/office/drawing/2014/main" id="{6101390C-73C0-509E-C036-DACF20D2E47E}"/>
              </a:ext>
            </a:extLst>
          </p:cNvPr>
          <p:cNvSpPr/>
          <p:nvPr/>
        </p:nvSpPr>
        <p:spPr>
          <a:xfrm>
            <a:off x="3050976" y="3916273"/>
            <a:ext cx="199143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35" name="Text 41">
            <a:extLst>
              <a:ext uri="{FF2B5EF4-FFF2-40B4-BE49-F238E27FC236}">
                <a16:creationId xmlns:a16="http://schemas.microsoft.com/office/drawing/2014/main" id="{40DF6200-6B7F-AA50-E1DA-7BA1C1EDA5D2}"/>
              </a:ext>
            </a:extLst>
          </p:cNvPr>
          <p:cNvSpPr/>
          <p:nvPr/>
        </p:nvSpPr>
        <p:spPr>
          <a:xfrm>
            <a:off x="5325308" y="3916273"/>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36" name="Text 42">
            <a:extLst>
              <a:ext uri="{FF2B5EF4-FFF2-40B4-BE49-F238E27FC236}">
                <a16:creationId xmlns:a16="http://schemas.microsoft.com/office/drawing/2014/main" id="{EF1B6C5C-79AB-9430-17FA-C255364B760E}"/>
              </a:ext>
            </a:extLst>
          </p:cNvPr>
          <p:cNvSpPr/>
          <p:nvPr/>
        </p:nvSpPr>
        <p:spPr>
          <a:xfrm>
            <a:off x="7600950" y="3916273"/>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37" name="Text 43">
            <a:extLst>
              <a:ext uri="{FF2B5EF4-FFF2-40B4-BE49-F238E27FC236}">
                <a16:creationId xmlns:a16="http://schemas.microsoft.com/office/drawing/2014/main" id="{B39CC9CD-37E1-270D-BDCA-0FAEF0CA9942}"/>
              </a:ext>
            </a:extLst>
          </p:cNvPr>
          <p:cNvSpPr/>
          <p:nvPr/>
        </p:nvSpPr>
        <p:spPr>
          <a:xfrm>
            <a:off x="9876591" y="3916273"/>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38" name="Text 44">
            <a:extLst>
              <a:ext uri="{FF2B5EF4-FFF2-40B4-BE49-F238E27FC236}">
                <a16:creationId xmlns:a16="http://schemas.microsoft.com/office/drawing/2014/main" id="{D9EECDD6-5C7F-A906-4DA4-EC335B2274CF}"/>
              </a:ext>
            </a:extLst>
          </p:cNvPr>
          <p:cNvSpPr/>
          <p:nvPr/>
        </p:nvSpPr>
        <p:spPr>
          <a:xfrm>
            <a:off x="12152233" y="3916273"/>
            <a:ext cx="199655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39" name="Shape 45">
            <a:extLst>
              <a:ext uri="{FF2B5EF4-FFF2-40B4-BE49-F238E27FC236}">
                <a16:creationId xmlns:a16="http://schemas.microsoft.com/office/drawing/2014/main" id="{DEE33D75-9D09-0B94-8337-4869762ABC1A}"/>
              </a:ext>
            </a:extLst>
          </p:cNvPr>
          <p:cNvSpPr/>
          <p:nvPr/>
        </p:nvSpPr>
        <p:spPr>
          <a:xfrm>
            <a:off x="634960" y="4226549"/>
            <a:ext cx="13651468" cy="1899461"/>
          </a:xfrm>
          <a:prstGeom prst="rect">
            <a:avLst/>
          </a:prstGeom>
          <a:solidFill>
            <a:srgbClr val="000000">
              <a:alpha val="4000"/>
            </a:srgbClr>
          </a:solidFill>
          <a:ln/>
        </p:spPr>
        <p:txBody>
          <a:bodyPr/>
          <a:lstStyle/>
          <a:p>
            <a:endParaRPr lang="en-US"/>
          </a:p>
        </p:txBody>
      </p:sp>
      <p:sp>
        <p:nvSpPr>
          <p:cNvPr id="40" name="Text 46">
            <a:extLst>
              <a:ext uri="{FF2B5EF4-FFF2-40B4-BE49-F238E27FC236}">
                <a16:creationId xmlns:a16="http://schemas.microsoft.com/office/drawing/2014/main" id="{AC8277CD-BBB9-211A-6627-7431BD51745A}"/>
              </a:ext>
            </a:extLst>
          </p:cNvPr>
          <p:cNvSpPr/>
          <p:nvPr/>
        </p:nvSpPr>
        <p:spPr>
          <a:xfrm>
            <a:off x="772834" y="4316680"/>
            <a:ext cx="19952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41" name="Text 47">
            <a:extLst>
              <a:ext uri="{FF2B5EF4-FFF2-40B4-BE49-F238E27FC236}">
                <a16:creationId xmlns:a16="http://schemas.microsoft.com/office/drawing/2014/main" id="{F92128C0-81FE-F976-349B-A40E80EAE2D9}"/>
              </a:ext>
            </a:extLst>
          </p:cNvPr>
          <p:cNvSpPr/>
          <p:nvPr/>
        </p:nvSpPr>
        <p:spPr>
          <a:xfrm>
            <a:off x="3050976" y="4316680"/>
            <a:ext cx="199143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42" name="Text 48">
            <a:extLst>
              <a:ext uri="{FF2B5EF4-FFF2-40B4-BE49-F238E27FC236}">
                <a16:creationId xmlns:a16="http://schemas.microsoft.com/office/drawing/2014/main" id="{5CFB2AF8-EEEF-E81E-1012-2C083A216EE5}"/>
              </a:ext>
            </a:extLst>
          </p:cNvPr>
          <p:cNvSpPr/>
          <p:nvPr/>
        </p:nvSpPr>
        <p:spPr>
          <a:xfrm>
            <a:off x="5325308" y="4316680"/>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43" name="Text 49">
            <a:extLst>
              <a:ext uri="{FF2B5EF4-FFF2-40B4-BE49-F238E27FC236}">
                <a16:creationId xmlns:a16="http://schemas.microsoft.com/office/drawing/2014/main" id="{2C2FFBBA-90DF-D563-F275-3D0B4B319AD6}"/>
              </a:ext>
            </a:extLst>
          </p:cNvPr>
          <p:cNvSpPr/>
          <p:nvPr/>
        </p:nvSpPr>
        <p:spPr>
          <a:xfrm>
            <a:off x="7600950" y="4316680"/>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44" name="Text 50">
            <a:extLst>
              <a:ext uri="{FF2B5EF4-FFF2-40B4-BE49-F238E27FC236}">
                <a16:creationId xmlns:a16="http://schemas.microsoft.com/office/drawing/2014/main" id="{2790B8AD-EE2E-EDBF-DA9E-B59FECCC64CB}"/>
              </a:ext>
            </a:extLst>
          </p:cNvPr>
          <p:cNvSpPr/>
          <p:nvPr/>
        </p:nvSpPr>
        <p:spPr>
          <a:xfrm>
            <a:off x="9876591" y="4316680"/>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45" name="Text 51">
            <a:extLst>
              <a:ext uri="{FF2B5EF4-FFF2-40B4-BE49-F238E27FC236}">
                <a16:creationId xmlns:a16="http://schemas.microsoft.com/office/drawing/2014/main" id="{BE605887-CA68-2114-C89B-BC37672C75CD}"/>
              </a:ext>
            </a:extLst>
          </p:cNvPr>
          <p:cNvSpPr/>
          <p:nvPr/>
        </p:nvSpPr>
        <p:spPr>
          <a:xfrm>
            <a:off x="12152233" y="4316680"/>
            <a:ext cx="199655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46" name="Shape 52">
            <a:extLst>
              <a:ext uri="{FF2B5EF4-FFF2-40B4-BE49-F238E27FC236}">
                <a16:creationId xmlns:a16="http://schemas.microsoft.com/office/drawing/2014/main" id="{CDD1FA3D-7754-76A8-41DA-CF25648FB4B6}"/>
              </a:ext>
            </a:extLst>
          </p:cNvPr>
          <p:cNvSpPr/>
          <p:nvPr/>
        </p:nvSpPr>
        <p:spPr>
          <a:xfrm>
            <a:off x="634960" y="4626957"/>
            <a:ext cx="13651468" cy="1899461"/>
          </a:xfrm>
          <a:prstGeom prst="rect">
            <a:avLst/>
          </a:prstGeom>
          <a:solidFill>
            <a:srgbClr val="FFFFFF">
              <a:alpha val="4000"/>
            </a:srgbClr>
          </a:solidFill>
          <a:ln/>
        </p:spPr>
        <p:txBody>
          <a:bodyPr/>
          <a:lstStyle/>
          <a:p>
            <a:endParaRPr lang="en-US"/>
          </a:p>
        </p:txBody>
      </p:sp>
      <p:sp>
        <p:nvSpPr>
          <p:cNvPr id="47" name="Text 53">
            <a:extLst>
              <a:ext uri="{FF2B5EF4-FFF2-40B4-BE49-F238E27FC236}">
                <a16:creationId xmlns:a16="http://schemas.microsoft.com/office/drawing/2014/main" id="{01218FBF-3126-41DD-A3E9-7ED79B1E1EB9}"/>
              </a:ext>
            </a:extLst>
          </p:cNvPr>
          <p:cNvSpPr/>
          <p:nvPr/>
        </p:nvSpPr>
        <p:spPr>
          <a:xfrm>
            <a:off x="772834" y="4717087"/>
            <a:ext cx="19952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48" name="Text 54">
            <a:extLst>
              <a:ext uri="{FF2B5EF4-FFF2-40B4-BE49-F238E27FC236}">
                <a16:creationId xmlns:a16="http://schemas.microsoft.com/office/drawing/2014/main" id="{14BF7679-A1EB-AE08-8456-F0B88D43D19D}"/>
              </a:ext>
            </a:extLst>
          </p:cNvPr>
          <p:cNvSpPr/>
          <p:nvPr/>
        </p:nvSpPr>
        <p:spPr>
          <a:xfrm>
            <a:off x="3050976" y="4717087"/>
            <a:ext cx="199143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49" name="Text 55">
            <a:extLst>
              <a:ext uri="{FF2B5EF4-FFF2-40B4-BE49-F238E27FC236}">
                <a16:creationId xmlns:a16="http://schemas.microsoft.com/office/drawing/2014/main" id="{C427AB91-72B3-5C83-3D69-5B74D81B05BD}"/>
              </a:ext>
            </a:extLst>
          </p:cNvPr>
          <p:cNvSpPr/>
          <p:nvPr/>
        </p:nvSpPr>
        <p:spPr>
          <a:xfrm>
            <a:off x="5325308" y="4717087"/>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50" name="Text 56">
            <a:extLst>
              <a:ext uri="{FF2B5EF4-FFF2-40B4-BE49-F238E27FC236}">
                <a16:creationId xmlns:a16="http://schemas.microsoft.com/office/drawing/2014/main" id="{FA25CDDD-3456-4B4D-86CB-C0EE56204105}"/>
              </a:ext>
            </a:extLst>
          </p:cNvPr>
          <p:cNvSpPr/>
          <p:nvPr/>
        </p:nvSpPr>
        <p:spPr>
          <a:xfrm>
            <a:off x="7600950" y="4717087"/>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51" name="Text 57">
            <a:extLst>
              <a:ext uri="{FF2B5EF4-FFF2-40B4-BE49-F238E27FC236}">
                <a16:creationId xmlns:a16="http://schemas.microsoft.com/office/drawing/2014/main" id="{626F0D5C-EB39-D32E-4573-75B936D10AB3}"/>
              </a:ext>
            </a:extLst>
          </p:cNvPr>
          <p:cNvSpPr/>
          <p:nvPr/>
        </p:nvSpPr>
        <p:spPr>
          <a:xfrm>
            <a:off x="9876591" y="4717087"/>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52" name="Text 58">
            <a:extLst>
              <a:ext uri="{FF2B5EF4-FFF2-40B4-BE49-F238E27FC236}">
                <a16:creationId xmlns:a16="http://schemas.microsoft.com/office/drawing/2014/main" id="{465D173A-E31A-ADFA-8F46-B7BF37CCD41A}"/>
              </a:ext>
            </a:extLst>
          </p:cNvPr>
          <p:cNvSpPr/>
          <p:nvPr/>
        </p:nvSpPr>
        <p:spPr>
          <a:xfrm>
            <a:off x="12152233" y="4717087"/>
            <a:ext cx="199655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53" name="Shape 59">
            <a:extLst>
              <a:ext uri="{FF2B5EF4-FFF2-40B4-BE49-F238E27FC236}">
                <a16:creationId xmlns:a16="http://schemas.microsoft.com/office/drawing/2014/main" id="{C6BE9E31-0CCC-8A82-E96D-83311C11DEFB}"/>
              </a:ext>
            </a:extLst>
          </p:cNvPr>
          <p:cNvSpPr/>
          <p:nvPr/>
        </p:nvSpPr>
        <p:spPr>
          <a:xfrm>
            <a:off x="634960" y="5027364"/>
            <a:ext cx="13651468" cy="1899461"/>
          </a:xfrm>
          <a:prstGeom prst="rect">
            <a:avLst/>
          </a:prstGeom>
          <a:solidFill>
            <a:srgbClr val="000000">
              <a:alpha val="4000"/>
            </a:srgbClr>
          </a:solidFill>
          <a:ln/>
        </p:spPr>
        <p:txBody>
          <a:bodyPr/>
          <a:lstStyle/>
          <a:p>
            <a:endParaRPr lang="en-US"/>
          </a:p>
        </p:txBody>
      </p:sp>
      <p:sp>
        <p:nvSpPr>
          <p:cNvPr id="54" name="Text 60">
            <a:extLst>
              <a:ext uri="{FF2B5EF4-FFF2-40B4-BE49-F238E27FC236}">
                <a16:creationId xmlns:a16="http://schemas.microsoft.com/office/drawing/2014/main" id="{FDBF1F4B-1E6D-05FE-656D-42DF3CB89D38}"/>
              </a:ext>
            </a:extLst>
          </p:cNvPr>
          <p:cNvSpPr/>
          <p:nvPr/>
        </p:nvSpPr>
        <p:spPr>
          <a:xfrm>
            <a:off x="772834" y="5117494"/>
            <a:ext cx="19952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55" name="Text 61">
            <a:extLst>
              <a:ext uri="{FF2B5EF4-FFF2-40B4-BE49-F238E27FC236}">
                <a16:creationId xmlns:a16="http://schemas.microsoft.com/office/drawing/2014/main" id="{6AC77684-8563-B390-070D-4C57FF0C6949}"/>
              </a:ext>
            </a:extLst>
          </p:cNvPr>
          <p:cNvSpPr/>
          <p:nvPr/>
        </p:nvSpPr>
        <p:spPr>
          <a:xfrm>
            <a:off x="3050976" y="5117494"/>
            <a:ext cx="199143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56" name="Text 62">
            <a:extLst>
              <a:ext uri="{FF2B5EF4-FFF2-40B4-BE49-F238E27FC236}">
                <a16:creationId xmlns:a16="http://schemas.microsoft.com/office/drawing/2014/main" id="{44BE07B8-74CC-8782-54C5-A27957A22437}"/>
              </a:ext>
            </a:extLst>
          </p:cNvPr>
          <p:cNvSpPr/>
          <p:nvPr/>
        </p:nvSpPr>
        <p:spPr>
          <a:xfrm>
            <a:off x="5325308" y="5117494"/>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57" name="Text 63">
            <a:extLst>
              <a:ext uri="{FF2B5EF4-FFF2-40B4-BE49-F238E27FC236}">
                <a16:creationId xmlns:a16="http://schemas.microsoft.com/office/drawing/2014/main" id="{B9CBB12E-C0B6-7969-6593-5CAD17595B0D}"/>
              </a:ext>
            </a:extLst>
          </p:cNvPr>
          <p:cNvSpPr/>
          <p:nvPr/>
        </p:nvSpPr>
        <p:spPr>
          <a:xfrm>
            <a:off x="7600950" y="5117494"/>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58" name="Text 64">
            <a:extLst>
              <a:ext uri="{FF2B5EF4-FFF2-40B4-BE49-F238E27FC236}">
                <a16:creationId xmlns:a16="http://schemas.microsoft.com/office/drawing/2014/main" id="{2A6A9293-8562-0857-0C9A-32BE69B50C4D}"/>
              </a:ext>
            </a:extLst>
          </p:cNvPr>
          <p:cNvSpPr/>
          <p:nvPr/>
        </p:nvSpPr>
        <p:spPr>
          <a:xfrm>
            <a:off x="9876591" y="5117494"/>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59" name="Text 65">
            <a:extLst>
              <a:ext uri="{FF2B5EF4-FFF2-40B4-BE49-F238E27FC236}">
                <a16:creationId xmlns:a16="http://schemas.microsoft.com/office/drawing/2014/main" id="{A8280025-CBC5-A1ED-ABBC-4CCE262BA35C}"/>
              </a:ext>
            </a:extLst>
          </p:cNvPr>
          <p:cNvSpPr/>
          <p:nvPr/>
        </p:nvSpPr>
        <p:spPr>
          <a:xfrm>
            <a:off x="12152233" y="5117494"/>
            <a:ext cx="199655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60" name="Shape 66">
            <a:extLst>
              <a:ext uri="{FF2B5EF4-FFF2-40B4-BE49-F238E27FC236}">
                <a16:creationId xmlns:a16="http://schemas.microsoft.com/office/drawing/2014/main" id="{367E8152-AF17-9409-0F88-6A03B6C30278}"/>
              </a:ext>
            </a:extLst>
          </p:cNvPr>
          <p:cNvSpPr/>
          <p:nvPr/>
        </p:nvSpPr>
        <p:spPr>
          <a:xfrm>
            <a:off x="634960" y="5427771"/>
            <a:ext cx="13651468" cy="1899461"/>
          </a:xfrm>
          <a:prstGeom prst="rect">
            <a:avLst/>
          </a:prstGeom>
          <a:solidFill>
            <a:srgbClr val="FFFFFF">
              <a:alpha val="4000"/>
            </a:srgbClr>
          </a:solidFill>
          <a:ln/>
        </p:spPr>
        <p:txBody>
          <a:bodyPr/>
          <a:lstStyle/>
          <a:p>
            <a:endParaRPr lang="en-US"/>
          </a:p>
        </p:txBody>
      </p:sp>
      <p:sp>
        <p:nvSpPr>
          <p:cNvPr id="61" name="Text 67">
            <a:extLst>
              <a:ext uri="{FF2B5EF4-FFF2-40B4-BE49-F238E27FC236}">
                <a16:creationId xmlns:a16="http://schemas.microsoft.com/office/drawing/2014/main" id="{7D66877A-AE80-E05B-A04C-07DD988E0F8D}"/>
              </a:ext>
            </a:extLst>
          </p:cNvPr>
          <p:cNvSpPr/>
          <p:nvPr/>
        </p:nvSpPr>
        <p:spPr>
          <a:xfrm>
            <a:off x="772834" y="5517901"/>
            <a:ext cx="19952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62" name="Text 68">
            <a:extLst>
              <a:ext uri="{FF2B5EF4-FFF2-40B4-BE49-F238E27FC236}">
                <a16:creationId xmlns:a16="http://schemas.microsoft.com/office/drawing/2014/main" id="{3EB079FA-7A17-5EA5-14AB-DA313738C17D}"/>
              </a:ext>
            </a:extLst>
          </p:cNvPr>
          <p:cNvSpPr/>
          <p:nvPr/>
        </p:nvSpPr>
        <p:spPr>
          <a:xfrm>
            <a:off x="3050976" y="5517901"/>
            <a:ext cx="199143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63" name="Text 69">
            <a:extLst>
              <a:ext uri="{FF2B5EF4-FFF2-40B4-BE49-F238E27FC236}">
                <a16:creationId xmlns:a16="http://schemas.microsoft.com/office/drawing/2014/main" id="{6838AE2D-668C-233B-6A75-4C199A74BF26}"/>
              </a:ext>
            </a:extLst>
          </p:cNvPr>
          <p:cNvSpPr/>
          <p:nvPr/>
        </p:nvSpPr>
        <p:spPr>
          <a:xfrm>
            <a:off x="5325308" y="5517901"/>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
        <p:nvSpPr>
          <p:cNvPr id="64" name="Text 70">
            <a:extLst>
              <a:ext uri="{FF2B5EF4-FFF2-40B4-BE49-F238E27FC236}">
                <a16:creationId xmlns:a16="http://schemas.microsoft.com/office/drawing/2014/main" id="{4573734A-7691-7A28-C45A-B51547D94CEE}"/>
              </a:ext>
            </a:extLst>
          </p:cNvPr>
          <p:cNvSpPr/>
          <p:nvPr/>
        </p:nvSpPr>
        <p:spPr>
          <a:xfrm>
            <a:off x="7600950" y="5517901"/>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65" name="Text 71">
            <a:extLst>
              <a:ext uri="{FF2B5EF4-FFF2-40B4-BE49-F238E27FC236}">
                <a16:creationId xmlns:a16="http://schemas.microsoft.com/office/drawing/2014/main" id="{BD97D800-5C33-CB4B-57DD-A06E0C2B1BAB}"/>
              </a:ext>
            </a:extLst>
          </p:cNvPr>
          <p:cNvSpPr/>
          <p:nvPr/>
        </p:nvSpPr>
        <p:spPr>
          <a:xfrm>
            <a:off x="9876591" y="5517901"/>
            <a:ext cx="199274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0</a:t>
            </a:r>
            <a:endParaRPr lang="en-US" sz="1050" dirty="0"/>
          </a:p>
        </p:txBody>
      </p:sp>
      <p:sp>
        <p:nvSpPr>
          <p:cNvPr id="66" name="Text 72">
            <a:extLst>
              <a:ext uri="{FF2B5EF4-FFF2-40B4-BE49-F238E27FC236}">
                <a16:creationId xmlns:a16="http://schemas.microsoft.com/office/drawing/2014/main" id="{CC1E855F-572A-B275-3957-B744F03EFDBA}"/>
              </a:ext>
            </a:extLst>
          </p:cNvPr>
          <p:cNvSpPr/>
          <p:nvPr/>
        </p:nvSpPr>
        <p:spPr>
          <a:xfrm>
            <a:off x="12152233" y="5517901"/>
            <a:ext cx="1996559" cy="1044339"/>
          </a:xfrm>
          <a:prstGeom prst="rect">
            <a:avLst/>
          </a:prstGeom>
          <a:noFill/>
          <a:ln/>
        </p:spPr>
        <p:txBody>
          <a:bodyPr wrap="none" lIns="0" tIns="0" rIns="0" bIns="0" rtlCol="0" anchor="t"/>
          <a:lstStyle/>
          <a:p>
            <a:pPr marL="0" indent="0">
              <a:lnSpc>
                <a:spcPts val="1700"/>
              </a:lnSpc>
              <a:buNone/>
            </a:pPr>
            <a:r>
              <a:rPr lang="en-US" sz="1050" dirty="0">
                <a:solidFill>
                  <a:srgbClr val="272525"/>
                </a:solidFill>
                <a:latin typeface="Inter" pitchFamily="34" charset="0"/>
                <a:ea typeface="Inter" pitchFamily="34" charset="-122"/>
                <a:cs typeface="Inter" pitchFamily="34" charset="-120"/>
              </a:rPr>
              <a:t>1</a:t>
            </a:r>
            <a:endParaRPr lang="en-US" sz="1050" dirty="0"/>
          </a:p>
        </p:txBody>
      </p:sp>
    </p:spTree>
    <p:extLst>
      <p:ext uri="{BB962C8B-B14F-4D97-AF65-F5344CB8AC3E}">
        <p14:creationId xmlns:p14="http://schemas.microsoft.com/office/powerpoint/2010/main" val="17081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315200" y="1543526"/>
            <a:ext cx="7004011" cy="1488519"/>
          </a:xfrm>
          <a:prstGeom prst="rect">
            <a:avLst/>
          </a:prstGeom>
          <a:noFill/>
          <a:ln/>
        </p:spPr>
        <p:txBody>
          <a:bodyPr wrap="square" lIns="0" tIns="0" rIns="0" bIns="0" rtlCol="0" anchor="t"/>
          <a:lstStyle/>
          <a:p>
            <a:pPr marL="0" indent="0">
              <a:lnSpc>
                <a:spcPts val="5850"/>
              </a:lnSpc>
              <a:buNone/>
            </a:pPr>
            <a:r>
              <a:rPr lang="en-US" sz="4650" b="1" dirty="0">
                <a:solidFill>
                  <a:srgbClr val="000000"/>
                </a:solidFill>
                <a:latin typeface="Petrona Bold" pitchFamily="34" charset="0"/>
                <a:ea typeface="Petrona Bold" pitchFamily="34" charset="-122"/>
                <a:cs typeface="Petrona Bold" pitchFamily="34" charset="-120"/>
              </a:rPr>
              <a:t>Conclusion and Future Enhancements</a:t>
            </a:r>
            <a:endParaRPr lang="en-US" sz="4650" dirty="0"/>
          </a:p>
        </p:txBody>
      </p:sp>
      <p:sp>
        <p:nvSpPr>
          <p:cNvPr id="4" name="Shape 1"/>
          <p:cNvSpPr/>
          <p:nvPr/>
        </p:nvSpPr>
        <p:spPr>
          <a:xfrm>
            <a:off x="7030709" y="3372207"/>
            <a:ext cx="3396944" cy="3517344"/>
          </a:xfrm>
          <a:prstGeom prst="roundRect">
            <a:avLst>
              <a:gd name="adj" fmla="val 2709"/>
            </a:avLst>
          </a:prstGeom>
          <a:solidFill>
            <a:srgbClr val="CCEEFF"/>
          </a:solidFill>
          <a:ln w="7620">
            <a:solidFill>
              <a:srgbClr val="B2D4E5"/>
            </a:solidFill>
            <a:prstDash val="solid"/>
          </a:ln>
        </p:spPr>
        <p:txBody>
          <a:bodyPr/>
          <a:lstStyle/>
          <a:p>
            <a:endParaRPr lang="en-US"/>
          </a:p>
        </p:txBody>
      </p:sp>
      <p:sp>
        <p:nvSpPr>
          <p:cNvPr id="5" name="Text 2"/>
          <p:cNvSpPr/>
          <p:nvPr/>
        </p:nvSpPr>
        <p:spPr>
          <a:xfrm>
            <a:off x="7214860" y="3606641"/>
            <a:ext cx="2759403"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Conclusion</a:t>
            </a:r>
            <a:endParaRPr lang="en-US" sz="2300" dirty="0"/>
          </a:p>
        </p:txBody>
      </p:sp>
      <p:sp>
        <p:nvSpPr>
          <p:cNvPr id="6" name="Text 3"/>
          <p:cNvSpPr/>
          <p:nvPr/>
        </p:nvSpPr>
        <p:spPr>
          <a:xfrm>
            <a:off x="7230866" y="4114800"/>
            <a:ext cx="2962353" cy="217741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project successfully designed and implemented a coffee and tea vending machine that meets the specified goals and objectives.</a:t>
            </a:r>
            <a:endParaRPr lang="en-US" sz="1750" dirty="0"/>
          </a:p>
        </p:txBody>
      </p:sp>
      <p:sp>
        <p:nvSpPr>
          <p:cNvPr id="7" name="Shape 4"/>
          <p:cNvSpPr/>
          <p:nvPr/>
        </p:nvSpPr>
        <p:spPr>
          <a:xfrm>
            <a:off x="10922386" y="3372207"/>
            <a:ext cx="3396944" cy="3517344"/>
          </a:xfrm>
          <a:prstGeom prst="roundRect">
            <a:avLst>
              <a:gd name="adj" fmla="val 2709"/>
            </a:avLst>
          </a:prstGeom>
          <a:solidFill>
            <a:srgbClr val="CCEEFF"/>
          </a:solidFill>
          <a:ln w="7620">
            <a:solidFill>
              <a:srgbClr val="B2D4E5"/>
            </a:solidFill>
            <a:prstDash val="solid"/>
          </a:ln>
        </p:spPr>
        <p:txBody>
          <a:bodyPr/>
          <a:lstStyle/>
          <a:p>
            <a:endParaRPr lang="en-US"/>
          </a:p>
        </p:txBody>
      </p:sp>
      <p:sp>
        <p:nvSpPr>
          <p:cNvPr id="8" name="Text 5"/>
          <p:cNvSpPr/>
          <p:nvPr/>
        </p:nvSpPr>
        <p:spPr>
          <a:xfrm>
            <a:off x="11109374" y="3606641"/>
            <a:ext cx="2795380" cy="372070"/>
          </a:xfrm>
          <a:prstGeom prst="rect">
            <a:avLst/>
          </a:prstGeom>
          <a:noFill/>
          <a:ln/>
        </p:spPr>
        <p:txBody>
          <a:bodyPr wrap="none" lIns="0" tIns="0" rIns="0" bIns="0" rtlCol="0" anchor="t"/>
          <a:lstStyle/>
          <a:p>
            <a:pPr marL="0" indent="0">
              <a:lnSpc>
                <a:spcPts val="2900"/>
              </a:lnSpc>
              <a:buNone/>
            </a:pPr>
            <a:r>
              <a:rPr lang="en-US" sz="2300" b="1" dirty="0">
                <a:solidFill>
                  <a:srgbClr val="272525"/>
                </a:solidFill>
                <a:latin typeface="Petrona Bold" pitchFamily="34" charset="0"/>
                <a:ea typeface="Petrona Bold" pitchFamily="34" charset="-122"/>
                <a:cs typeface="Petrona Bold" pitchFamily="34" charset="-120"/>
              </a:rPr>
              <a:t>Future Enhancements</a:t>
            </a:r>
            <a:endParaRPr lang="en-US" sz="2300" dirty="0"/>
          </a:p>
        </p:txBody>
      </p:sp>
      <p:sp>
        <p:nvSpPr>
          <p:cNvPr id="9" name="Text 6"/>
          <p:cNvSpPr/>
          <p:nvPr/>
        </p:nvSpPr>
        <p:spPr>
          <a:xfrm>
            <a:off x="11122543" y="4114800"/>
            <a:ext cx="2962353" cy="254031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Potential future enhancements include adding features like flavor options, contactless payment methods, and a digital display showing the remaining balance.</a:t>
            </a:r>
            <a:endParaRPr lang="en-US" sz="1750" dirty="0"/>
          </a:p>
        </p:txBody>
      </p:sp>
      <p:pic>
        <p:nvPicPr>
          <p:cNvPr id="11" name="Picture 10" descr="A vending machine with a screen&#10;&#10;Description automatically generated">
            <a:extLst>
              <a:ext uri="{FF2B5EF4-FFF2-40B4-BE49-F238E27FC236}">
                <a16:creationId xmlns:a16="http://schemas.microsoft.com/office/drawing/2014/main" id="{C27E68DD-F329-7B94-01B3-D0807496421B}"/>
              </a:ext>
            </a:extLst>
          </p:cNvPr>
          <p:cNvPicPr>
            <a:picLocks noChangeAspect="1"/>
          </p:cNvPicPr>
          <p:nvPr/>
        </p:nvPicPr>
        <p:blipFill>
          <a:blip r:embed="rId3"/>
          <a:stretch>
            <a:fillRect/>
          </a:stretch>
        </p:blipFill>
        <p:spPr>
          <a:xfrm>
            <a:off x="-170884" y="0"/>
            <a:ext cx="6706860" cy="82295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12555" y="1109067"/>
            <a:ext cx="7200305" cy="691991"/>
          </a:xfrm>
          <a:prstGeom prst="rect">
            <a:avLst/>
          </a:prstGeom>
          <a:noFill/>
          <a:ln/>
        </p:spPr>
        <p:txBody>
          <a:bodyPr wrap="none" lIns="0" tIns="0" rIns="0" bIns="0" rtlCol="0" anchor="t"/>
          <a:lstStyle/>
          <a:p>
            <a:pPr marL="0" indent="0">
              <a:lnSpc>
                <a:spcPts val="5400"/>
              </a:lnSpc>
              <a:buNone/>
            </a:pPr>
            <a:endParaRPr lang="en-US" sz="4350" b="1" dirty="0">
              <a:solidFill>
                <a:srgbClr val="000000"/>
              </a:solidFill>
              <a:latin typeface="Petrona Bold" pitchFamily="34" charset="0"/>
              <a:ea typeface="Petrona Bold" pitchFamily="34" charset="-122"/>
            </a:endParaRPr>
          </a:p>
          <a:p>
            <a:pPr marL="0" indent="0">
              <a:lnSpc>
                <a:spcPts val="5400"/>
              </a:lnSpc>
              <a:buNone/>
            </a:pPr>
            <a:r>
              <a:rPr lang="en-US" sz="4350" b="1" dirty="0">
                <a:solidFill>
                  <a:srgbClr val="000000"/>
                </a:solidFill>
                <a:latin typeface="Petrona Bold" pitchFamily="34" charset="0"/>
                <a:ea typeface="Petrona Bold" pitchFamily="34" charset="-122"/>
              </a:rPr>
              <a:t>Vending Machine</a:t>
            </a:r>
            <a:endParaRPr lang="en-US" sz="4350" dirty="0"/>
          </a:p>
        </p:txBody>
      </p:sp>
      <p:sp>
        <p:nvSpPr>
          <p:cNvPr id="7" name="Text 4"/>
          <p:cNvSpPr/>
          <p:nvPr/>
        </p:nvSpPr>
        <p:spPr>
          <a:xfrm>
            <a:off x="6060607" y="1870736"/>
            <a:ext cx="7352254" cy="691991"/>
          </a:xfrm>
          <a:prstGeom prst="rect">
            <a:avLst/>
          </a:prstGeom>
          <a:noFill/>
          <a:ln/>
        </p:spPr>
        <p:txBody>
          <a:bodyPr wrap="square" lIns="0" tIns="0" rIns="0" bIns="0" rtlCol="0" anchor="t"/>
          <a:lstStyle/>
          <a:p>
            <a:pPr marL="0" indent="0">
              <a:lnSpc>
                <a:spcPts val="2650"/>
              </a:lnSpc>
              <a:buNone/>
            </a:pPr>
            <a:endParaRPr lang="en-US" sz="2400" dirty="0"/>
          </a:p>
          <a:p>
            <a:pPr marL="0" indent="0">
              <a:lnSpc>
                <a:spcPts val="2650"/>
              </a:lnSpc>
              <a:buNone/>
            </a:pPr>
            <a:endParaRPr lang="en-US" sz="2400" dirty="0"/>
          </a:p>
          <a:p>
            <a:pPr marL="0" indent="0">
              <a:lnSpc>
                <a:spcPts val="2650"/>
              </a:lnSpc>
              <a:buNone/>
            </a:pPr>
            <a:endParaRPr lang="en-US" sz="2400" dirty="0"/>
          </a:p>
          <a:p>
            <a:pPr marL="0" indent="0">
              <a:lnSpc>
                <a:spcPts val="2650"/>
              </a:lnSpc>
              <a:buNone/>
            </a:pPr>
            <a:r>
              <a:rPr lang="en-US" sz="2400" dirty="0"/>
              <a:t>A </a:t>
            </a:r>
            <a:r>
              <a:rPr lang="en-US" sz="2400" b="1" dirty="0"/>
              <a:t>vending machine</a:t>
            </a:r>
            <a:r>
              <a:rPr lang="en-US" sz="2400" dirty="0"/>
              <a:t> is an automated device that dispenses items like snacks, drinks, or other small products when money is inserted or a digital payment is made. These machines are commonly found in public spaces like schools, malls, hospitals, and offices, offering a convenient way to purchase goods without needing a cashier.</a:t>
            </a:r>
          </a:p>
        </p:txBody>
      </p:sp>
      <p:sp>
        <p:nvSpPr>
          <p:cNvPr id="21" name="TextBox 20">
            <a:extLst>
              <a:ext uri="{FF2B5EF4-FFF2-40B4-BE49-F238E27FC236}">
                <a16:creationId xmlns:a16="http://schemas.microsoft.com/office/drawing/2014/main" id="{6E4290E5-FD0F-24B8-00CD-7987A42BA8EB}"/>
              </a:ext>
            </a:extLst>
          </p:cNvPr>
          <p:cNvSpPr txBox="1"/>
          <p:nvPr/>
        </p:nvSpPr>
        <p:spPr>
          <a:xfrm>
            <a:off x="3657600" y="3930134"/>
            <a:ext cx="731520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57481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2090054" y="496729"/>
            <a:ext cx="3097567" cy="682366"/>
          </a:xfrm>
          <a:prstGeom prst="rect">
            <a:avLst/>
          </a:prstGeom>
          <a:noFill/>
          <a:ln/>
        </p:spPr>
        <p:txBody>
          <a:bodyPr wrap="square" lIns="0" tIns="0" rIns="0" bIns="0" rtlCol="0" anchor="t"/>
          <a:lstStyle/>
          <a:p>
            <a:pPr marL="0" indent="0">
              <a:lnSpc>
                <a:spcPts val="4650"/>
              </a:lnSpc>
              <a:buNone/>
            </a:pPr>
            <a:r>
              <a:rPr lang="en-US" sz="3700" b="1" dirty="0">
                <a:solidFill>
                  <a:srgbClr val="000000"/>
                </a:solidFill>
                <a:latin typeface="Petrona Bold" pitchFamily="34" charset="0"/>
                <a:ea typeface="Petrona Bold" pitchFamily="34" charset="-122"/>
                <a:cs typeface="Petrona Bold" pitchFamily="34" charset="-120"/>
              </a:rPr>
              <a:t>Block Diagram </a:t>
            </a:r>
            <a:endParaRPr lang="en-US" sz="3700" dirty="0"/>
          </a:p>
        </p:txBody>
      </p:sp>
      <p:pic>
        <p:nvPicPr>
          <p:cNvPr id="17" name="Picture 16">
            <a:extLst>
              <a:ext uri="{FF2B5EF4-FFF2-40B4-BE49-F238E27FC236}">
                <a16:creationId xmlns:a16="http://schemas.microsoft.com/office/drawing/2014/main" id="{CD0E18AB-DC96-CCC0-9262-78944B6E45F2}"/>
              </a:ext>
            </a:extLst>
          </p:cNvPr>
          <p:cNvPicPr>
            <a:picLocks noChangeAspect="1"/>
          </p:cNvPicPr>
          <p:nvPr/>
        </p:nvPicPr>
        <p:blipFill>
          <a:blip r:embed="rId3"/>
          <a:stretch>
            <a:fillRect/>
          </a:stretch>
        </p:blipFill>
        <p:spPr>
          <a:xfrm>
            <a:off x="2090054" y="1302668"/>
            <a:ext cx="10450291" cy="62309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025B0-8246-3835-64DE-B8AC3F60E6C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5A4BEC0-7BF0-107A-A9BB-27E8001F24B9}"/>
              </a:ext>
            </a:extLst>
          </p:cNvPr>
          <p:cNvSpPr/>
          <p:nvPr/>
        </p:nvSpPr>
        <p:spPr>
          <a:xfrm>
            <a:off x="806490" y="1564481"/>
            <a:ext cx="2406610" cy="446603"/>
          </a:xfrm>
          <a:prstGeom prst="rect">
            <a:avLst/>
          </a:prstGeom>
          <a:noFill/>
          <a:ln/>
        </p:spPr>
        <p:txBody>
          <a:bodyPr wrap="none" lIns="0" tIns="0" rIns="0" bIns="0" rtlCol="0" anchor="t"/>
          <a:lstStyle/>
          <a:p>
            <a:pPr marL="0" indent="0">
              <a:lnSpc>
                <a:spcPts val="3500"/>
              </a:lnSpc>
              <a:buNone/>
            </a:pPr>
            <a:r>
              <a:rPr lang="en-US" sz="2800" b="1" dirty="0">
                <a:solidFill>
                  <a:srgbClr val="000000"/>
                </a:solidFill>
                <a:latin typeface="Petrona Bold" pitchFamily="34" charset="0"/>
                <a:ea typeface="Petrona Bold" pitchFamily="34" charset="-122"/>
                <a:cs typeface="Petrona Bold" pitchFamily="34" charset="-120"/>
              </a:rPr>
              <a:t>Circuit Design</a:t>
            </a:r>
          </a:p>
          <a:p>
            <a:pPr marL="0" indent="0">
              <a:lnSpc>
                <a:spcPts val="3500"/>
              </a:lnSpc>
              <a:buNone/>
            </a:pPr>
            <a:endParaRPr lang="en-US" sz="2800" dirty="0"/>
          </a:p>
        </p:txBody>
      </p:sp>
      <p:sp>
        <p:nvSpPr>
          <p:cNvPr id="3" name="Text 1">
            <a:extLst>
              <a:ext uri="{FF2B5EF4-FFF2-40B4-BE49-F238E27FC236}">
                <a16:creationId xmlns:a16="http://schemas.microsoft.com/office/drawing/2014/main" id="{3373D82C-3BC1-A2A5-AC18-16B899376FAE}"/>
              </a:ext>
            </a:extLst>
          </p:cNvPr>
          <p:cNvSpPr/>
          <p:nvPr/>
        </p:nvSpPr>
        <p:spPr>
          <a:xfrm>
            <a:off x="793790" y="2464713"/>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The circuit design incorporates input switches for Coffee (C), Tea (T), and Coin (CO) to simulate user selections. Each switch can be toggled between 1 (ON) and 0 (OFF), representing the user's choice.</a:t>
            </a:r>
            <a:endParaRPr lang="en-US" sz="1750" dirty="0"/>
          </a:p>
        </p:txBody>
      </p:sp>
      <p:sp>
        <p:nvSpPr>
          <p:cNvPr id="4" name="Text 2">
            <a:extLst>
              <a:ext uri="{FF2B5EF4-FFF2-40B4-BE49-F238E27FC236}">
                <a16:creationId xmlns:a16="http://schemas.microsoft.com/office/drawing/2014/main" id="{AB42CC05-DA96-9367-3DB8-2768CD54E1D7}"/>
              </a:ext>
            </a:extLst>
          </p:cNvPr>
          <p:cNvSpPr/>
          <p:nvPr/>
        </p:nvSpPr>
        <p:spPr>
          <a:xfrm>
            <a:off x="793790" y="3445669"/>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Output LEDs are used to indicate the dispensed beverage. LEDs for Coffee Output (COF) and Tea Output (TEA) illuminate to show the selected drink. An Invalid Selection (IS) LED lights up when an incorrect selection is made, such as choosing both coffee and tea.</a:t>
            </a:r>
            <a:endParaRPr lang="en-US" sz="1750" dirty="0"/>
          </a:p>
        </p:txBody>
      </p:sp>
      <p:sp>
        <p:nvSpPr>
          <p:cNvPr id="5" name="Text 3">
            <a:extLst>
              <a:ext uri="{FF2B5EF4-FFF2-40B4-BE49-F238E27FC236}">
                <a16:creationId xmlns:a16="http://schemas.microsoft.com/office/drawing/2014/main" id="{3A50DD75-C12B-4C76-8C29-D256EB637124}"/>
              </a:ext>
            </a:extLst>
          </p:cNvPr>
          <p:cNvSpPr/>
          <p:nvPr/>
        </p:nvSpPr>
        <p:spPr>
          <a:xfrm>
            <a:off x="793790" y="4789527"/>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Logic gates are used to process user input. An AND gate determines if a coin has been inserted alongside a coffee or tea selection. An OR gate detects an invalid selection when both coffee and tea are selected simultaneously. A NOT gate negates the invalid selection output.</a:t>
            </a:r>
            <a:endParaRPr lang="en-US" sz="1750" dirty="0"/>
          </a:p>
        </p:txBody>
      </p:sp>
      <p:sp>
        <p:nvSpPr>
          <p:cNvPr id="6" name="Text 4">
            <a:extLst>
              <a:ext uri="{FF2B5EF4-FFF2-40B4-BE49-F238E27FC236}">
                <a16:creationId xmlns:a16="http://schemas.microsoft.com/office/drawing/2014/main" id="{7A894526-9FB1-EE62-9FB1-D244070C3258}"/>
              </a:ext>
            </a:extLst>
          </p:cNvPr>
          <p:cNvSpPr/>
          <p:nvPr/>
        </p:nvSpPr>
        <p:spPr>
          <a:xfrm>
            <a:off x="793790" y="6218396"/>
            <a:ext cx="3572470" cy="446603"/>
          </a:xfrm>
          <a:prstGeom prst="rect">
            <a:avLst/>
          </a:prstGeom>
          <a:noFill/>
          <a:ln/>
        </p:spPr>
        <p:txBody>
          <a:bodyPr wrap="none" lIns="0" tIns="0" rIns="0" bIns="0" rtlCol="0" anchor="t"/>
          <a:lstStyle/>
          <a:p>
            <a:pPr marL="0" indent="0">
              <a:lnSpc>
                <a:spcPts val="3500"/>
              </a:lnSpc>
              <a:buNone/>
            </a:pPr>
            <a:endParaRPr lang="en-US" sz="2800" dirty="0"/>
          </a:p>
        </p:txBody>
      </p:sp>
    </p:spTree>
    <p:extLst>
      <p:ext uri="{BB962C8B-B14F-4D97-AF65-F5344CB8AC3E}">
        <p14:creationId xmlns:p14="http://schemas.microsoft.com/office/powerpoint/2010/main" val="402172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288197" y="67511"/>
            <a:ext cx="2286000" cy="507999"/>
          </a:xfrm>
          <a:prstGeom prst="rect">
            <a:avLst/>
          </a:prstGeom>
          <a:noFill/>
          <a:ln/>
        </p:spPr>
        <p:txBody>
          <a:bodyPr wrap="none" lIns="0" tIns="0" rIns="0" bIns="0" rtlCol="0" anchor="t"/>
          <a:lstStyle/>
          <a:p>
            <a:pPr marL="0" indent="0">
              <a:lnSpc>
                <a:spcPts val="3500"/>
              </a:lnSpc>
              <a:buNone/>
            </a:pPr>
            <a:r>
              <a:rPr lang="en-US" sz="2800" b="1">
                <a:solidFill>
                  <a:srgbClr val="000000"/>
                </a:solidFill>
                <a:latin typeface="Petrona Bold" pitchFamily="34" charset="0"/>
                <a:ea typeface="Petrona Bold" pitchFamily="34" charset="-122"/>
                <a:cs typeface="Petrona Bold" pitchFamily="34" charset="-120"/>
              </a:rPr>
              <a:t>Circuit Design</a:t>
            </a:r>
          </a:p>
          <a:p>
            <a:pPr marL="0" indent="0">
              <a:lnSpc>
                <a:spcPts val="3500"/>
              </a:lnSpc>
              <a:buNone/>
            </a:pPr>
            <a:endParaRPr lang="en-US" sz="2800" dirty="0"/>
          </a:p>
        </p:txBody>
      </p:sp>
      <p:pic>
        <p:nvPicPr>
          <p:cNvPr id="17" name="Picture 16">
            <a:extLst>
              <a:ext uri="{FF2B5EF4-FFF2-40B4-BE49-F238E27FC236}">
                <a16:creationId xmlns:a16="http://schemas.microsoft.com/office/drawing/2014/main" id="{D394C287-EF5C-53E7-2AAB-2D0288C7F5B2}"/>
              </a:ext>
            </a:extLst>
          </p:cNvPr>
          <p:cNvPicPr>
            <a:picLocks noChangeAspect="1"/>
          </p:cNvPicPr>
          <p:nvPr/>
        </p:nvPicPr>
        <p:blipFill>
          <a:blip r:embed="rId3"/>
          <a:stretch>
            <a:fillRect/>
          </a:stretch>
        </p:blipFill>
        <p:spPr>
          <a:xfrm>
            <a:off x="0" y="575510"/>
            <a:ext cx="14630400" cy="76540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BA27B-2070-9C77-CDDE-012052AF1CC7}"/>
            </a:ext>
          </a:extLst>
        </p:cNvPr>
        <p:cNvGrpSpPr/>
        <p:nvPr/>
      </p:nvGrpSpPr>
      <p:grpSpPr>
        <a:xfrm>
          <a:off x="0" y="0"/>
          <a:ext cx="0" cy="0"/>
          <a:chOff x="0" y="0"/>
          <a:chExt cx="0" cy="0"/>
        </a:xfrm>
      </p:grpSpPr>
      <p:sp>
        <p:nvSpPr>
          <p:cNvPr id="5" name="Text 3">
            <a:extLst>
              <a:ext uri="{FF2B5EF4-FFF2-40B4-BE49-F238E27FC236}">
                <a16:creationId xmlns:a16="http://schemas.microsoft.com/office/drawing/2014/main" id="{DE1F5509-2939-9C48-D30B-E33307565193}"/>
              </a:ext>
            </a:extLst>
          </p:cNvPr>
          <p:cNvSpPr/>
          <p:nvPr/>
        </p:nvSpPr>
        <p:spPr>
          <a:xfrm>
            <a:off x="793790" y="4789527"/>
            <a:ext cx="13042821"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6" name="Text 4">
            <a:extLst>
              <a:ext uri="{FF2B5EF4-FFF2-40B4-BE49-F238E27FC236}">
                <a16:creationId xmlns:a16="http://schemas.microsoft.com/office/drawing/2014/main" id="{F9ADB64D-4ED8-0984-5E86-FE7609F1E6F9}"/>
              </a:ext>
            </a:extLst>
          </p:cNvPr>
          <p:cNvSpPr/>
          <p:nvPr/>
        </p:nvSpPr>
        <p:spPr>
          <a:xfrm>
            <a:off x="793790" y="6218396"/>
            <a:ext cx="3572470" cy="446603"/>
          </a:xfrm>
          <a:prstGeom prst="rect">
            <a:avLst/>
          </a:prstGeom>
          <a:noFill/>
          <a:ln/>
        </p:spPr>
        <p:txBody>
          <a:bodyPr wrap="none" lIns="0" tIns="0" rIns="0" bIns="0" rtlCol="0" anchor="t"/>
          <a:lstStyle/>
          <a:p>
            <a:pPr marL="0" indent="0">
              <a:lnSpc>
                <a:spcPts val="3500"/>
              </a:lnSpc>
              <a:buNone/>
            </a:pPr>
            <a:endParaRPr lang="en-US" sz="2800" dirty="0"/>
          </a:p>
        </p:txBody>
      </p:sp>
      <p:pic>
        <p:nvPicPr>
          <p:cNvPr id="2" name="Picture 1">
            <a:extLst>
              <a:ext uri="{FF2B5EF4-FFF2-40B4-BE49-F238E27FC236}">
                <a16:creationId xmlns:a16="http://schemas.microsoft.com/office/drawing/2014/main" id="{367EF56A-5C82-C494-6022-A104E187A48C}"/>
              </a:ext>
            </a:extLst>
          </p:cNvPr>
          <p:cNvPicPr>
            <a:picLocks noChangeAspect="1"/>
          </p:cNvPicPr>
          <p:nvPr/>
        </p:nvPicPr>
        <p:blipFill>
          <a:blip r:embed="rId3"/>
          <a:stretch>
            <a:fillRect/>
          </a:stretch>
        </p:blipFill>
        <p:spPr>
          <a:xfrm>
            <a:off x="0" y="733927"/>
            <a:ext cx="14630399" cy="7411452"/>
          </a:xfrm>
          <a:prstGeom prst="rect">
            <a:avLst/>
          </a:prstGeom>
        </p:spPr>
      </p:pic>
      <p:sp>
        <p:nvSpPr>
          <p:cNvPr id="4" name="TextBox 3">
            <a:extLst>
              <a:ext uri="{FF2B5EF4-FFF2-40B4-BE49-F238E27FC236}">
                <a16:creationId xmlns:a16="http://schemas.microsoft.com/office/drawing/2014/main" id="{37357AE8-7EB9-37B6-C9F9-317FBB3F61D3}"/>
              </a:ext>
            </a:extLst>
          </p:cNvPr>
          <p:cNvSpPr txBox="1"/>
          <p:nvPr/>
        </p:nvSpPr>
        <p:spPr>
          <a:xfrm>
            <a:off x="311617" y="84221"/>
            <a:ext cx="7315200" cy="532069"/>
          </a:xfrm>
          <a:prstGeom prst="rect">
            <a:avLst/>
          </a:prstGeom>
          <a:noFill/>
        </p:spPr>
        <p:txBody>
          <a:bodyPr wrap="square">
            <a:spAutoFit/>
          </a:bodyPr>
          <a:lstStyle/>
          <a:p>
            <a:pPr marL="0" indent="0">
              <a:lnSpc>
                <a:spcPts val="3500"/>
              </a:lnSpc>
              <a:buNone/>
            </a:pPr>
            <a:r>
              <a:rPr lang="en-US" sz="2400" b="1" dirty="0">
                <a:solidFill>
                  <a:srgbClr val="000000"/>
                </a:solidFill>
                <a:latin typeface="Petrona Bold" pitchFamily="34" charset="0"/>
                <a:ea typeface="Petrona Bold" pitchFamily="34" charset="-122"/>
                <a:cs typeface="Petrona Bold" pitchFamily="34" charset="-120"/>
              </a:rPr>
              <a:t>Circuit </a:t>
            </a:r>
            <a:r>
              <a:rPr lang="en-US" sz="2800" b="1" dirty="0">
                <a:solidFill>
                  <a:srgbClr val="000000"/>
                </a:solidFill>
                <a:latin typeface="Petrona Bold" pitchFamily="34" charset="0"/>
                <a:ea typeface="Petrona Bold" pitchFamily="34" charset="-122"/>
                <a:cs typeface="Petrona Bold" pitchFamily="34" charset="-120"/>
              </a:rPr>
              <a:t>Design</a:t>
            </a:r>
          </a:p>
        </p:txBody>
      </p:sp>
    </p:spTree>
    <p:extLst>
      <p:ext uri="{BB962C8B-B14F-4D97-AF65-F5344CB8AC3E}">
        <p14:creationId xmlns:p14="http://schemas.microsoft.com/office/powerpoint/2010/main" val="251504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6976A-FE1A-6C93-DB07-0FDA5F38B525}"/>
            </a:ext>
          </a:extLst>
        </p:cNvPr>
        <p:cNvGrpSpPr/>
        <p:nvPr/>
      </p:nvGrpSpPr>
      <p:grpSpPr>
        <a:xfrm>
          <a:off x="0" y="0"/>
          <a:ext cx="0" cy="0"/>
          <a:chOff x="0" y="0"/>
          <a:chExt cx="0" cy="0"/>
        </a:xfrm>
      </p:grpSpPr>
      <p:sp>
        <p:nvSpPr>
          <p:cNvPr id="5" name="Text 3">
            <a:extLst>
              <a:ext uri="{FF2B5EF4-FFF2-40B4-BE49-F238E27FC236}">
                <a16:creationId xmlns:a16="http://schemas.microsoft.com/office/drawing/2014/main" id="{C895ACC9-DEC9-4A06-2933-D7288807C52B}"/>
              </a:ext>
            </a:extLst>
          </p:cNvPr>
          <p:cNvSpPr/>
          <p:nvPr/>
        </p:nvSpPr>
        <p:spPr>
          <a:xfrm>
            <a:off x="793790" y="4789527"/>
            <a:ext cx="13042821"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6" name="Text 4">
            <a:extLst>
              <a:ext uri="{FF2B5EF4-FFF2-40B4-BE49-F238E27FC236}">
                <a16:creationId xmlns:a16="http://schemas.microsoft.com/office/drawing/2014/main" id="{B2D42BB8-5C19-A22B-35F6-B6C1A08B581A}"/>
              </a:ext>
            </a:extLst>
          </p:cNvPr>
          <p:cNvSpPr/>
          <p:nvPr/>
        </p:nvSpPr>
        <p:spPr>
          <a:xfrm>
            <a:off x="793790" y="6218396"/>
            <a:ext cx="3572470" cy="446603"/>
          </a:xfrm>
          <a:prstGeom prst="rect">
            <a:avLst/>
          </a:prstGeom>
          <a:noFill/>
          <a:ln/>
        </p:spPr>
        <p:txBody>
          <a:bodyPr wrap="none" lIns="0" tIns="0" rIns="0" bIns="0" rtlCol="0" anchor="t"/>
          <a:lstStyle/>
          <a:p>
            <a:pPr marL="0" indent="0">
              <a:lnSpc>
                <a:spcPts val="3500"/>
              </a:lnSpc>
              <a:buNone/>
            </a:pPr>
            <a:endParaRPr lang="en-US" sz="2800" dirty="0"/>
          </a:p>
        </p:txBody>
      </p:sp>
      <p:pic>
        <p:nvPicPr>
          <p:cNvPr id="2" name="Picture 1">
            <a:extLst>
              <a:ext uri="{FF2B5EF4-FFF2-40B4-BE49-F238E27FC236}">
                <a16:creationId xmlns:a16="http://schemas.microsoft.com/office/drawing/2014/main" id="{BFC73E0D-6E3C-3BD9-8BFE-668702CFF6E5}"/>
              </a:ext>
            </a:extLst>
          </p:cNvPr>
          <p:cNvPicPr>
            <a:picLocks noChangeAspect="1"/>
          </p:cNvPicPr>
          <p:nvPr/>
        </p:nvPicPr>
        <p:blipFill>
          <a:blip r:embed="rId3"/>
          <a:stretch>
            <a:fillRect/>
          </a:stretch>
        </p:blipFill>
        <p:spPr>
          <a:xfrm>
            <a:off x="0" y="782052"/>
            <a:ext cx="14630399" cy="7447547"/>
          </a:xfrm>
          <a:prstGeom prst="rect">
            <a:avLst/>
          </a:prstGeom>
        </p:spPr>
      </p:pic>
      <p:sp>
        <p:nvSpPr>
          <p:cNvPr id="9" name="TextBox 8">
            <a:extLst>
              <a:ext uri="{FF2B5EF4-FFF2-40B4-BE49-F238E27FC236}">
                <a16:creationId xmlns:a16="http://schemas.microsoft.com/office/drawing/2014/main" id="{A15D4254-FD48-3124-B604-46E6792CDC3D}"/>
              </a:ext>
            </a:extLst>
          </p:cNvPr>
          <p:cNvSpPr txBox="1"/>
          <p:nvPr/>
        </p:nvSpPr>
        <p:spPr>
          <a:xfrm>
            <a:off x="0" y="153731"/>
            <a:ext cx="3152275" cy="532069"/>
          </a:xfrm>
          <a:prstGeom prst="rect">
            <a:avLst/>
          </a:prstGeom>
          <a:noFill/>
        </p:spPr>
        <p:txBody>
          <a:bodyPr wrap="square">
            <a:spAutoFit/>
          </a:bodyPr>
          <a:lstStyle/>
          <a:p>
            <a:pPr marL="0" indent="0" algn="ctr">
              <a:lnSpc>
                <a:spcPts val="3500"/>
              </a:lnSpc>
              <a:buNone/>
            </a:pPr>
            <a:r>
              <a:rPr lang="en-US" sz="2800" b="1" dirty="0">
                <a:solidFill>
                  <a:srgbClr val="000000"/>
                </a:solidFill>
                <a:latin typeface="Petrona Bold" pitchFamily="34" charset="0"/>
                <a:ea typeface="Petrona Bold" pitchFamily="34" charset="-122"/>
                <a:cs typeface="Petrona Bold" pitchFamily="34" charset="-120"/>
              </a:rPr>
              <a:t>Circuit Design</a:t>
            </a:r>
          </a:p>
        </p:txBody>
      </p:sp>
    </p:spTree>
    <p:extLst>
      <p:ext uri="{BB962C8B-B14F-4D97-AF65-F5344CB8AC3E}">
        <p14:creationId xmlns:p14="http://schemas.microsoft.com/office/powerpoint/2010/main" val="133409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52008-D0E3-3A28-1A40-D00C189A80AD}"/>
            </a:ext>
          </a:extLst>
        </p:cNvPr>
        <p:cNvGrpSpPr/>
        <p:nvPr/>
      </p:nvGrpSpPr>
      <p:grpSpPr>
        <a:xfrm>
          <a:off x="0" y="0"/>
          <a:ext cx="0" cy="0"/>
          <a:chOff x="0" y="0"/>
          <a:chExt cx="0" cy="0"/>
        </a:xfrm>
      </p:grpSpPr>
      <p:sp>
        <p:nvSpPr>
          <p:cNvPr id="5" name="Text 3">
            <a:extLst>
              <a:ext uri="{FF2B5EF4-FFF2-40B4-BE49-F238E27FC236}">
                <a16:creationId xmlns:a16="http://schemas.microsoft.com/office/drawing/2014/main" id="{37C59593-33B6-26E8-44E0-56426AFCDCA1}"/>
              </a:ext>
            </a:extLst>
          </p:cNvPr>
          <p:cNvSpPr/>
          <p:nvPr/>
        </p:nvSpPr>
        <p:spPr>
          <a:xfrm>
            <a:off x="793790" y="4789527"/>
            <a:ext cx="13042821"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6" name="Text 4">
            <a:extLst>
              <a:ext uri="{FF2B5EF4-FFF2-40B4-BE49-F238E27FC236}">
                <a16:creationId xmlns:a16="http://schemas.microsoft.com/office/drawing/2014/main" id="{5295E95D-C41F-7369-5D3C-6907893A23B0}"/>
              </a:ext>
            </a:extLst>
          </p:cNvPr>
          <p:cNvSpPr/>
          <p:nvPr/>
        </p:nvSpPr>
        <p:spPr>
          <a:xfrm>
            <a:off x="793790" y="6218396"/>
            <a:ext cx="3572470" cy="446603"/>
          </a:xfrm>
          <a:prstGeom prst="rect">
            <a:avLst/>
          </a:prstGeom>
          <a:noFill/>
          <a:ln/>
        </p:spPr>
        <p:txBody>
          <a:bodyPr wrap="none" lIns="0" tIns="0" rIns="0" bIns="0" rtlCol="0" anchor="t"/>
          <a:lstStyle/>
          <a:p>
            <a:pPr marL="0" indent="0">
              <a:lnSpc>
                <a:spcPts val="3500"/>
              </a:lnSpc>
              <a:buNone/>
            </a:pPr>
            <a:endParaRPr lang="en-US" sz="2800" dirty="0"/>
          </a:p>
        </p:txBody>
      </p:sp>
      <p:pic>
        <p:nvPicPr>
          <p:cNvPr id="7" name="Picture 6">
            <a:extLst>
              <a:ext uri="{FF2B5EF4-FFF2-40B4-BE49-F238E27FC236}">
                <a16:creationId xmlns:a16="http://schemas.microsoft.com/office/drawing/2014/main" id="{17F49A6A-8785-DA87-7FB6-16E9A1337390}"/>
              </a:ext>
            </a:extLst>
          </p:cNvPr>
          <p:cNvPicPr>
            <a:picLocks noChangeAspect="1"/>
          </p:cNvPicPr>
          <p:nvPr/>
        </p:nvPicPr>
        <p:blipFill>
          <a:blip r:embed="rId3"/>
          <a:stretch>
            <a:fillRect/>
          </a:stretch>
        </p:blipFill>
        <p:spPr>
          <a:xfrm>
            <a:off x="0" y="637674"/>
            <a:ext cx="14630400" cy="7571895"/>
          </a:xfrm>
          <a:prstGeom prst="rect">
            <a:avLst/>
          </a:prstGeom>
        </p:spPr>
      </p:pic>
      <p:sp>
        <p:nvSpPr>
          <p:cNvPr id="8" name="TextBox 7">
            <a:extLst>
              <a:ext uri="{FF2B5EF4-FFF2-40B4-BE49-F238E27FC236}">
                <a16:creationId xmlns:a16="http://schemas.microsoft.com/office/drawing/2014/main" id="{A927274C-4AEB-FBE2-6315-640EC2C5EDEC}"/>
              </a:ext>
            </a:extLst>
          </p:cNvPr>
          <p:cNvSpPr txBox="1"/>
          <p:nvPr/>
        </p:nvSpPr>
        <p:spPr>
          <a:xfrm>
            <a:off x="0" y="105605"/>
            <a:ext cx="2952621" cy="532069"/>
          </a:xfrm>
          <a:prstGeom prst="rect">
            <a:avLst/>
          </a:prstGeom>
          <a:noFill/>
        </p:spPr>
        <p:txBody>
          <a:bodyPr wrap="square">
            <a:spAutoFit/>
          </a:bodyPr>
          <a:lstStyle/>
          <a:p>
            <a:pPr marL="0" indent="0" algn="ctr">
              <a:lnSpc>
                <a:spcPts val="3500"/>
              </a:lnSpc>
              <a:buNone/>
            </a:pPr>
            <a:r>
              <a:rPr lang="en-US" sz="2800" b="1" dirty="0">
                <a:solidFill>
                  <a:srgbClr val="000000"/>
                </a:solidFill>
                <a:latin typeface="Petrona Bold" pitchFamily="34" charset="0"/>
                <a:ea typeface="Petrona Bold" pitchFamily="34" charset="-122"/>
                <a:cs typeface="Petrona Bold" pitchFamily="34" charset="-120"/>
              </a:rPr>
              <a:t>Circuit Design</a:t>
            </a:r>
          </a:p>
        </p:txBody>
      </p:sp>
    </p:spTree>
    <p:extLst>
      <p:ext uri="{BB962C8B-B14F-4D97-AF65-F5344CB8AC3E}">
        <p14:creationId xmlns:p14="http://schemas.microsoft.com/office/powerpoint/2010/main" val="296113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81846" y="481608"/>
            <a:ext cx="2168604" cy="2312218"/>
          </a:xfrm>
          <a:prstGeom prst="rect">
            <a:avLst/>
          </a:prstGeom>
          <a:noFill/>
          <a:ln/>
        </p:spPr>
        <p:txBody>
          <a:bodyPr wrap="none" lIns="0" tIns="0" rIns="0" bIns="0" rtlCol="0" anchor="t"/>
          <a:lstStyle/>
          <a:p>
            <a:pPr marL="0" indent="0">
              <a:lnSpc>
                <a:spcPts val="2100"/>
              </a:lnSpc>
              <a:buNone/>
            </a:pPr>
            <a:r>
              <a:rPr lang="en-US" sz="1700" b="1" dirty="0">
                <a:solidFill>
                  <a:srgbClr val="000000"/>
                </a:solidFill>
                <a:latin typeface="Petrona Bold" pitchFamily="34" charset="0"/>
                <a:ea typeface="Petrona Bold" pitchFamily="34" charset="-122"/>
                <a:cs typeface="Petrona Bold" pitchFamily="34" charset="-120"/>
              </a:rPr>
              <a:t>Inputs</a:t>
            </a:r>
            <a:endParaRPr lang="en-US" sz="1700" dirty="0"/>
          </a:p>
        </p:txBody>
      </p:sp>
      <p:sp>
        <p:nvSpPr>
          <p:cNvPr id="3" name="Text 1"/>
          <p:cNvSpPr/>
          <p:nvPr/>
        </p:nvSpPr>
        <p:spPr>
          <a:xfrm>
            <a:off x="481846" y="1027867"/>
            <a:ext cx="13666708" cy="1878428"/>
          </a:xfrm>
          <a:prstGeom prst="rect">
            <a:avLst/>
          </a:prstGeom>
          <a:noFill/>
          <a:ln/>
        </p:spPr>
        <p:txBody>
          <a:bodyPr wrap="none" lIns="0" tIns="0" rIns="0" bIns="0" rtlCol="0" anchor="t"/>
          <a:lstStyle/>
          <a:p>
            <a:pPr marL="342900" indent="-342900" algn="l">
              <a:lnSpc>
                <a:spcPts val="1700"/>
              </a:lnSpc>
              <a:buSzPct val="100000"/>
              <a:buChar char="•"/>
            </a:pPr>
            <a:r>
              <a:rPr lang="en-US" sz="1050" dirty="0">
                <a:solidFill>
                  <a:srgbClr val="272525"/>
                </a:solidFill>
                <a:latin typeface="Inter" pitchFamily="34" charset="0"/>
                <a:ea typeface="Inter" pitchFamily="34" charset="-122"/>
                <a:cs typeface="Inter" pitchFamily="34" charset="-120"/>
              </a:rPr>
              <a:t>Coffee Selection (C): This input signal is set to '1' when the user selects coffee and '0' otherwise. The signal is triggered by pressing the coffee button on the machine.</a:t>
            </a:r>
            <a:endParaRPr lang="en-US" sz="1050" dirty="0"/>
          </a:p>
        </p:txBody>
      </p:sp>
      <p:sp>
        <p:nvSpPr>
          <p:cNvPr id="4" name="Text 2"/>
          <p:cNvSpPr/>
          <p:nvPr/>
        </p:nvSpPr>
        <p:spPr>
          <a:xfrm>
            <a:off x="481846" y="1296114"/>
            <a:ext cx="13666708" cy="1878428"/>
          </a:xfrm>
          <a:prstGeom prst="rect">
            <a:avLst/>
          </a:prstGeom>
          <a:noFill/>
          <a:ln/>
        </p:spPr>
        <p:txBody>
          <a:bodyPr wrap="none" lIns="0" tIns="0" rIns="0" bIns="0" rtlCol="0" anchor="t"/>
          <a:lstStyle/>
          <a:p>
            <a:pPr marL="342900" indent="-342900" algn="l">
              <a:lnSpc>
                <a:spcPts val="1700"/>
              </a:lnSpc>
              <a:buSzPct val="100000"/>
              <a:buChar char="•"/>
            </a:pPr>
            <a:r>
              <a:rPr lang="en-US" sz="1050" dirty="0">
                <a:solidFill>
                  <a:srgbClr val="272525"/>
                </a:solidFill>
                <a:latin typeface="Inter" pitchFamily="34" charset="0"/>
                <a:ea typeface="Inter" pitchFamily="34" charset="-122"/>
                <a:cs typeface="Inter" pitchFamily="34" charset="-120"/>
              </a:rPr>
              <a:t>Tea Selection (T): This input signal is set to '1' when the user selects tea and '0' otherwise. The signal is triggered by pressing the tea button on the machine.</a:t>
            </a:r>
            <a:endParaRPr lang="en-US" sz="1050" dirty="0"/>
          </a:p>
        </p:txBody>
      </p:sp>
      <p:sp>
        <p:nvSpPr>
          <p:cNvPr id="5" name="Text 3"/>
          <p:cNvSpPr/>
          <p:nvPr/>
        </p:nvSpPr>
        <p:spPr>
          <a:xfrm>
            <a:off x="481846" y="1564362"/>
            <a:ext cx="13666708" cy="1878428"/>
          </a:xfrm>
          <a:prstGeom prst="rect">
            <a:avLst/>
          </a:prstGeom>
          <a:noFill/>
          <a:ln/>
        </p:spPr>
        <p:txBody>
          <a:bodyPr wrap="none" lIns="0" tIns="0" rIns="0" bIns="0" rtlCol="0" anchor="t"/>
          <a:lstStyle/>
          <a:p>
            <a:pPr marL="342900" indent="-342900" algn="l">
              <a:lnSpc>
                <a:spcPts val="1700"/>
              </a:lnSpc>
              <a:buSzPct val="100000"/>
              <a:buChar char="•"/>
            </a:pPr>
            <a:r>
              <a:rPr lang="en-US" sz="1050" dirty="0">
                <a:solidFill>
                  <a:srgbClr val="272525"/>
                </a:solidFill>
                <a:latin typeface="Inter" pitchFamily="34" charset="0"/>
                <a:ea typeface="Inter" pitchFamily="34" charset="-122"/>
                <a:cs typeface="Inter" pitchFamily="34" charset="-120"/>
              </a:rPr>
              <a:t>Coin Insertion (CO): This input signal is set to '1' when a coin is inserted into the vending machine and '0' otherwise. The signal is detected by a coin sensor.</a:t>
            </a:r>
            <a:endParaRPr lang="en-US" sz="1050" dirty="0"/>
          </a:p>
        </p:txBody>
      </p:sp>
      <p:sp>
        <p:nvSpPr>
          <p:cNvPr id="6" name="Text 4"/>
          <p:cNvSpPr/>
          <p:nvPr/>
        </p:nvSpPr>
        <p:spPr>
          <a:xfrm>
            <a:off x="481846" y="1990963"/>
            <a:ext cx="8873910" cy="2312218"/>
          </a:xfrm>
          <a:prstGeom prst="rect">
            <a:avLst/>
          </a:prstGeom>
          <a:noFill/>
          <a:ln/>
        </p:spPr>
        <p:txBody>
          <a:bodyPr wrap="none" lIns="0" tIns="0" rIns="0" bIns="0" rtlCol="0" anchor="t"/>
          <a:lstStyle/>
          <a:p>
            <a:pPr marL="0" indent="0">
              <a:lnSpc>
                <a:spcPts val="2100"/>
              </a:lnSpc>
              <a:buNone/>
            </a:pPr>
            <a:r>
              <a:rPr lang="en-US" sz="1700" b="1" dirty="0">
                <a:solidFill>
                  <a:srgbClr val="000000"/>
                </a:solidFill>
                <a:latin typeface="Petrona Bold" pitchFamily="34" charset="0"/>
                <a:ea typeface="Petrona Bold" pitchFamily="34" charset="-122"/>
                <a:cs typeface="Petrona Bold" pitchFamily="34" charset="-120"/>
              </a:rPr>
              <a:t>Outputs</a:t>
            </a:r>
            <a:endParaRPr lang="en-US" sz="1700" dirty="0"/>
          </a:p>
        </p:txBody>
      </p:sp>
      <p:sp>
        <p:nvSpPr>
          <p:cNvPr id="7" name="Text 5"/>
          <p:cNvSpPr/>
          <p:nvPr/>
        </p:nvSpPr>
        <p:spPr>
          <a:xfrm>
            <a:off x="481846" y="2468404"/>
            <a:ext cx="13666708" cy="1878428"/>
          </a:xfrm>
          <a:prstGeom prst="rect">
            <a:avLst/>
          </a:prstGeom>
          <a:noFill/>
          <a:ln/>
        </p:spPr>
        <p:txBody>
          <a:bodyPr wrap="none" lIns="0" tIns="0" rIns="0" bIns="0" rtlCol="0" anchor="t"/>
          <a:lstStyle/>
          <a:p>
            <a:pPr marL="342900" indent="-342900" algn="l">
              <a:lnSpc>
                <a:spcPts val="1700"/>
              </a:lnSpc>
              <a:buSzPct val="100000"/>
              <a:buChar char="•"/>
            </a:pPr>
            <a:r>
              <a:rPr lang="en-US" sz="1050" dirty="0">
                <a:solidFill>
                  <a:srgbClr val="272525"/>
                </a:solidFill>
                <a:latin typeface="Inter" pitchFamily="34" charset="0"/>
                <a:ea typeface="Inter" pitchFamily="34" charset="-122"/>
                <a:cs typeface="Inter" pitchFamily="34" charset="-120"/>
              </a:rPr>
              <a:t>Coffee Output (COF): This output signal is set to '1' when the vending machine dispenses coffee and '0' otherwise. The signal triggers the release of coffee from the dispensing mechanism.</a:t>
            </a:r>
            <a:endParaRPr lang="en-US" sz="1050" dirty="0"/>
          </a:p>
        </p:txBody>
      </p:sp>
      <p:sp>
        <p:nvSpPr>
          <p:cNvPr id="8" name="Text 6"/>
          <p:cNvSpPr/>
          <p:nvPr/>
        </p:nvSpPr>
        <p:spPr>
          <a:xfrm>
            <a:off x="481846" y="2736652"/>
            <a:ext cx="13666708" cy="1878428"/>
          </a:xfrm>
          <a:prstGeom prst="rect">
            <a:avLst/>
          </a:prstGeom>
          <a:noFill/>
          <a:ln/>
        </p:spPr>
        <p:txBody>
          <a:bodyPr wrap="none" lIns="0" tIns="0" rIns="0" bIns="0" rtlCol="0" anchor="t"/>
          <a:lstStyle/>
          <a:p>
            <a:pPr marL="342900" indent="-342900" algn="l">
              <a:lnSpc>
                <a:spcPts val="1700"/>
              </a:lnSpc>
              <a:buSzPct val="100000"/>
              <a:buChar char="•"/>
            </a:pPr>
            <a:r>
              <a:rPr lang="en-US" sz="1050" dirty="0">
                <a:solidFill>
                  <a:srgbClr val="272525"/>
                </a:solidFill>
                <a:latin typeface="Inter" pitchFamily="34" charset="0"/>
                <a:ea typeface="Inter" pitchFamily="34" charset="-122"/>
                <a:cs typeface="Inter" pitchFamily="34" charset="-120"/>
              </a:rPr>
              <a:t>Tea Output (TEA): This output signal is set to '1' when the vending machine dispenses tea and '0' otherwise. The signal triggers the release of tea from the dispensing mechanism.</a:t>
            </a:r>
            <a:endParaRPr lang="en-US" sz="1050" dirty="0"/>
          </a:p>
        </p:txBody>
      </p:sp>
      <p:sp>
        <p:nvSpPr>
          <p:cNvPr id="9" name="Text 7"/>
          <p:cNvSpPr/>
          <p:nvPr/>
        </p:nvSpPr>
        <p:spPr>
          <a:xfrm>
            <a:off x="481846" y="3004899"/>
            <a:ext cx="13666708" cy="3756848"/>
          </a:xfrm>
          <a:prstGeom prst="rect">
            <a:avLst/>
          </a:prstGeom>
          <a:noFill/>
          <a:ln/>
        </p:spPr>
        <p:txBody>
          <a:bodyPr wrap="square" lIns="0" tIns="0" rIns="0" bIns="0" rtlCol="0" anchor="t"/>
          <a:lstStyle/>
          <a:p>
            <a:pPr marL="342900" indent="-342900" algn="l">
              <a:lnSpc>
                <a:spcPts val="1700"/>
              </a:lnSpc>
              <a:buSzPct val="100000"/>
              <a:buChar char="•"/>
            </a:pPr>
            <a:r>
              <a:rPr lang="en-US" sz="1050" dirty="0">
                <a:solidFill>
                  <a:srgbClr val="272525"/>
                </a:solidFill>
                <a:latin typeface="Inter" pitchFamily="34" charset="0"/>
                <a:ea typeface="Inter" pitchFamily="34" charset="-122"/>
                <a:cs typeface="Inter" pitchFamily="34" charset="-120"/>
              </a:rPr>
              <a:t>Invalid Selection (IS): This output signal is set to '1' when an invalid selection occurs, such as selecting both coffee and tea, or selecting a beverage without inserting a coin. The signal triggers an error message on the machine display.</a:t>
            </a:r>
            <a:endParaRPr lang="en-US" sz="10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TotalTime>
  <Words>610</Words>
  <Application>Microsoft Office PowerPoint</Application>
  <PresentationFormat>Custom</PresentationFormat>
  <Paragraphs>95</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Petrona Bold</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23BSCS010</cp:lastModifiedBy>
  <cp:revision>2</cp:revision>
  <dcterms:created xsi:type="dcterms:W3CDTF">2024-10-27T15:17:37Z</dcterms:created>
  <dcterms:modified xsi:type="dcterms:W3CDTF">2024-10-27T19:01:20Z</dcterms:modified>
</cp:coreProperties>
</file>