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38"/>
  </p:notesMasterIdLst>
  <p:handoutMasterIdLst>
    <p:handoutMasterId r:id="rId39"/>
  </p:handoutMasterIdLst>
  <p:sldIdLst>
    <p:sldId id="256" r:id="rId2"/>
    <p:sldId id="30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02" r:id="rId18"/>
    <p:sldId id="311" r:id="rId19"/>
    <p:sldId id="272" r:id="rId20"/>
    <p:sldId id="273" r:id="rId21"/>
    <p:sldId id="290" r:id="rId22"/>
    <p:sldId id="304" r:id="rId23"/>
    <p:sldId id="305" r:id="rId24"/>
    <p:sldId id="306" r:id="rId25"/>
    <p:sldId id="307" r:id="rId26"/>
    <p:sldId id="308" r:id="rId27"/>
    <p:sldId id="310" r:id="rId28"/>
    <p:sldId id="309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758" y="3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93E5C-F435-EA45-B774-4EEA038D4682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A1F6E-C059-CD4D-9848-5E3817FFE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48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0253237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Container metaphor: Monkeys and bananas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64718" y="2372351"/>
            <a:ext cx="8459700" cy="10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800" b="1" i="0" cap="none" baseline="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57200" y="2996116"/>
            <a:ext cx="7162500" cy="21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1300" b="1" i="0" baseline="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457202" y="3209828"/>
            <a:ext cx="7162500" cy="21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1300" b="0" i="0" baseline="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ULLETED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8683799" cy="61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228600" y="1047750"/>
            <a:ext cx="8686800" cy="346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1531982" y="4792914"/>
            <a:ext cx="184799" cy="27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1014984"/>
            <a:ext cx="8275320" cy="3641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311896" y="4882896"/>
            <a:ext cx="832104" cy="164592"/>
          </a:xfrm>
          <a:prstGeom prst="rect">
            <a:avLst/>
          </a:prstGeom>
        </p:spPr>
        <p:txBody>
          <a:bodyPr/>
          <a:lstStyle/>
          <a:p>
            <a:fld id="{C1654822-CBA3-4BDF-80A9-3FE33B17E5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19456" y="4999482"/>
            <a:ext cx="2895600" cy="15773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5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815874" y="4716387"/>
            <a:ext cx="1512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sz="1100" dirty="0">
                <a:solidFill>
                  <a:srgbClr val="000000"/>
                </a:solidFill>
                <a:latin typeface="+mn-lt"/>
                <a:cs typeface="Arial" charset="0"/>
              </a:rPr>
              <a:t>Webinar Series 2015</a:t>
            </a: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254611" y="4632493"/>
            <a:ext cx="1981200" cy="429399"/>
            <a:chOff x="457200" y="6400800"/>
            <a:chExt cx="1981200" cy="429399"/>
          </a:xfrm>
        </p:grpSpPr>
        <p:pic>
          <p:nvPicPr>
            <p:cNvPr id="32" name="Picture 31" descr="Synerzip-Logo-NoTagLine.png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6400800"/>
              <a:ext cx="1981200" cy="206105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 userDrawn="1"/>
          </p:nvSpPr>
          <p:spPr>
            <a:xfrm>
              <a:off x="609600" y="6553200"/>
              <a:ext cx="14588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200" dirty="0" err="1">
                  <a:solidFill>
                    <a:srgbClr val="000000"/>
                  </a:solidFill>
                  <a:cs typeface="Arial" charset="0"/>
                </a:rPr>
                <a:t>www.synerzip.com</a:t>
              </a:r>
              <a:endParaRPr lang="en-US" sz="12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2" r:id="rId12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blog.docker.com/2017/04/introducing-the-moby-project/" TargetMode="Externa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199" y="1641550"/>
            <a:ext cx="8459700" cy="19080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8947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Microservices and Docker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591145" y="2802422"/>
            <a:ext cx="7961709" cy="37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chemeClr val="tx1"/>
                </a:solidFill>
              </a:rPr>
              <a:t>adapted from </a:t>
            </a:r>
            <a:r>
              <a:rPr lang="en" sz="1800" dirty="0">
                <a:solidFill>
                  <a:schemeClr val="tx1"/>
                </a:solidFill>
              </a:rPr>
              <a:t>Robert Bastian’</a:t>
            </a:r>
            <a:r>
              <a:rPr lang="en-US" sz="1800" dirty="0">
                <a:solidFill>
                  <a:schemeClr val="tx1"/>
                </a:solidFill>
              </a:rPr>
              <a:t>s slides)</a:t>
            </a:r>
            <a:endParaRPr lang="en" sz="18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Docker Containers - Standard Shipping Container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96" y="1084175"/>
            <a:ext cx="7947808" cy="357904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Inside Doesn’t Matter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812800"/>
            <a:ext cx="7620000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8683799" cy="61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Docker Is Important - Before Containers</a:t>
            </a:r>
          </a:p>
        </p:txBody>
      </p:sp>
      <p:sp>
        <p:nvSpPr>
          <p:cNvPr id="125" name="Shape 125"/>
          <p:cNvSpPr/>
          <p:nvPr/>
        </p:nvSpPr>
        <p:spPr>
          <a:xfrm>
            <a:off x="371159" y="1606864"/>
            <a:ext cx="1286399" cy="1201499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755414" y="2088315"/>
            <a:ext cx="517800" cy="503699"/>
          </a:xfrm>
          <a:prstGeom prst="ellipse">
            <a:avLst/>
          </a:prstGeom>
          <a:solidFill>
            <a:srgbClr val="E6B8A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1793618" y="1606750"/>
            <a:ext cx="1286399" cy="1201499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2177873" y="2088315"/>
            <a:ext cx="517800" cy="503699"/>
          </a:xfrm>
          <a:prstGeom prst="ellipse">
            <a:avLst/>
          </a:prstGeom>
          <a:solidFill>
            <a:srgbClr val="E6B8A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3216077" y="1606864"/>
            <a:ext cx="1286399" cy="1201499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3600332" y="2088315"/>
            <a:ext cx="517800" cy="503699"/>
          </a:xfrm>
          <a:prstGeom prst="triangle">
            <a:avLst>
              <a:gd name="adj" fmla="val 50000"/>
            </a:avLst>
          </a:prstGeom>
          <a:solidFill>
            <a:srgbClr val="FFF2CC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4638537" y="1606750"/>
            <a:ext cx="1286399" cy="1201499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5022791" y="2088315"/>
            <a:ext cx="517800" cy="503699"/>
          </a:xfrm>
          <a:prstGeom prst="triangle">
            <a:avLst>
              <a:gd name="adj" fmla="val 50000"/>
            </a:avLst>
          </a:prstGeom>
          <a:solidFill>
            <a:srgbClr val="FFF2CC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060996" y="1606750"/>
            <a:ext cx="1286399" cy="1201499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6445250" y="2088315"/>
            <a:ext cx="517800" cy="503699"/>
          </a:xfrm>
          <a:prstGeom prst="plus">
            <a:avLst>
              <a:gd name="adj" fmla="val 25000"/>
            </a:avLst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7483455" y="1606750"/>
            <a:ext cx="1286399" cy="1201499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7867710" y="2088315"/>
            <a:ext cx="517800" cy="503699"/>
          </a:xfrm>
          <a:prstGeom prst="plus">
            <a:avLst>
              <a:gd name="adj" fmla="val 25000"/>
            </a:avLst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371150" y="3181305"/>
            <a:ext cx="1286399" cy="1201499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1793609" y="3181190"/>
            <a:ext cx="1286399" cy="1201499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216068" y="3181305"/>
            <a:ext cx="1286399" cy="1201499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4638527" y="3181190"/>
            <a:ext cx="1286399" cy="1201499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6060986" y="3181190"/>
            <a:ext cx="1286399" cy="1201499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7483445" y="3181190"/>
            <a:ext cx="1286399" cy="1201499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755404" y="3753600"/>
            <a:ext cx="517800" cy="503699"/>
          </a:xfrm>
          <a:prstGeom prst="diamond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2177863" y="3756685"/>
            <a:ext cx="517800" cy="503699"/>
          </a:xfrm>
          <a:prstGeom prst="diamond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3600264" y="3753562"/>
            <a:ext cx="517800" cy="503699"/>
          </a:xfrm>
          <a:prstGeom prst="heart">
            <a:avLst/>
          </a:prstGeom>
          <a:solidFill>
            <a:srgbClr val="D5A6B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5022782" y="3750477"/>
            <a:ext cx="517800" cy="503699"/>
          </a:xfrm>
          <a:prstGeom prst="heart">
            <a:avLst/>
          </a:prstGeom>
          <a:solidFill>
            <a:srgbClr val="D5A6B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6445241" y="3753600"/>
            <a:ext cx="517800" cy="497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7865821" y="3753600"/>
            <a:ext cx="517800" cy="497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380300" y="1055325"/>
            <a:ext cx="8404500" cy="47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Very inefficient use of memory and CPU resources </a:t>
            </a:r>
            <a:r>
              <a:rPr lang="en-US" sz="1800" dirty="0"/>
              <a:t>by VMs (each box is a VM)</a:t>
            </a:r>
            <a:endParaRPr lang="en" sz="1800" dirty="0"/>
          </a:p>
        </p:txBody>
      </p:sp>
      <p:sp>
        <p:nvSpPr>
          <p:cNvPr id="28" name="Slide Number Placeholder 1"/>
          <p:cNvSpPr txBox="1">
            <a:spLocks/>
          </p:cNvSpPr>
          <p:nvPr/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00000000-1234-1234-1234-123412341234}" type="slidenum">
              <a:rPr lang="en" smtClean="0"/>
              <a:pPr/>
              <a:t>12</a:t>
            </a:fld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8683799" cy="61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Why Docker Is Important - After Containers</a:t>
            </a:r>
          </a:p>
        </p:txBody>
      </p:sp>
      <p:sp>
        <p:nvSpPr>
          <p:cNvPr id="155" name="Shape 155"/>
          <p:cNvSpPr/>
          <p:nvPr/>
        </p:nvSpPr>
        <p:spPr>
          <a:xfrm>
            <a:off x="2499312" y="1532275"/>
            <a:ext cx="1659900" cy="2605499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4984787" y="1532275"/>
            <a:ext cx="1659900" cy="2605499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5054750" y="3359225"/>
            <a:ext cx="668400" cy="656999"/>
          </a:xfrm>
          <a:prstGeom prst="ellipse">
            <a:avLst/>
          </a:prstGeom>
          <a:solidFill>
            <a:srgbClr val="E6B8A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3380425" y="3429625"/>
            <a:ext cx="668400" cy="656999"/>
          </a:xfrm>
          <a:prstGeom prst="ellipse">
            <a:avLst/>
          </a:prstGeom>
          <a:solidFill>
            <a:srgbClr val="E6B8A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2569300" y="2568700"/>
            <a:ext cx="668400" cy="656999"/>
          </a:xfrm>
          <a:prstGeom prst="triangle">
            <a:avLst>
              <a:gd name="adj" fmla="val 50000"/>
            </a:avLst>
          </a:prstGeom>
          <a:solidFill>
            <a:srgbClr val="FFF2CC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5865875" y="2541125"/>
            <a:ext cx="668400" cy="656999"/>
          </a:xfrm>
          <a:prstGeom prst="triangle">
            <a:avLst>
              <a:gd name="adj" fmla="val 50000"/>
            </a:avLst>
          </a:prstGeom>
          <a:solidFill>
            <a:srgbClr val="FFF2CC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3380425" y="2568700"/>
            <a:ext cx="668400" cy="656999"/>
          </a:xfrm>
          <a:prstGeom prst="plus">
            <a:avLst>
              <a:gd name="adj" fmla="val 25000"/>
            </a:avLst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5054750" y="2506525"/>
            <a:ext cx="668400" cy="656999"/>
          </a:xfrm>
          <a:prstGeom prst="plus">
            <a:avLst>
              <a:gd name="adj" fmla="val 25000"/>
            </a:avLst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2569312" y="3429625"/>
            <a:ext cx="668400" cy="656999"/>
          </a:xfrm>
          <a:prstGeom prst="diamond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5865887" y="3359225"/>
            <a:ext cx="668400" cy="656999"/>
          </a:xfrm>
          <a:prstGeom prst="diamond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2569312" y="1707775"/>
            <a:ext cx="668400" cy="656999"/>
          </a:xfrm>
          <a:prstGeom prst="heart">
            <a:avLst/>
          </a:prstGeom>
          <a:solidFill>
            <a:srgbClr val="D5A6B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5865887" y="1638575"/>
            <a:ext cx="668400" cy="656999"/>
          </a:xfrm>
          <a:prstGeom prst="heart">
            <a:avLst/>
          </a:prstGeom>
          <a:solidFill>
            <a:srgbClr val="D5A6B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3380437" y="1715875"/>
            <a:ext cx="668400" cy="64889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5054762" y="1646700"/>
            <a:ext cx="668400" cy="64889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446850" y="1532250"/>
            <a:ext cx="1796999" cy="260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Isolated services in fewer VMs...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6807575" y="1532250"/>
            <a:ext cx="1796999" cy="260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… and use VMs more efficiently.</a:t>
            </a:r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00000000-1234-1234-1234-123412341234}" type="slidenum">
              <a:rPr lang="en" smtClean="0"/>
              <a:pPr/>
              <a:t>13</a:t>
            </a:fld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FD3758-6B78-4493-A844-FCF65FC88FBA}"/>
              </a:ext>
            </a:extLst>
          </p:cNvPr>
          <p:cNvSpPr txBox="1"/>
          <p:nvPr/>
        </p:nvSpPr>
        <p:spPr>
          <a:xfrm>
            <a:off x="807244" y="4473773"/>
            <a:ext cx="784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Consider it as another level of consolidation! VM -&gt; physical resources, containers -&gt; VMs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8683799" cy="61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Is Docker Important?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228600" y="1047750"/>
            <a:ext cx="8686800" cy="3467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Docker container technology provides our “micro-services” platform: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Increased </a:t>
            </a:r>
            <a:r>
              <a:rPr lang="en" b="1" i="1"/>
              <a:t>density</a:t>
            </a:r>
            <a:r>
              <a:rPr lang="en"/>
              <a:t> of </a:t>
            </a:r>
            <a:r>
              <a:rPr lang="en" b="1" i="1"/>
              <a:t>isolated</a:t>
            </a:r>
            <a:r>
              <a:rPr lang="en"/>
              <a:t> “micro-services” per virtual machine (9:1!)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Containerized “micro-services” are </a:t>
            </a:r>
            <a:r>
              <a:rPr lang="en" b="1" i="1"/>
              <a:t>portable</a:t>
            </a:r>
            <a:r>
              <a:rPr lang="en"/>
              <a:t> across machines and providers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Containerized “micro-services” are much </a:t>
            </a:r>
            <a:r>
              <a:rPr lang="en" b="1" i="1"/>
              <a:t>faster</a:t>
            </a:r>
            <a:r>
              <a:rPr lang="en"/>
              <a:t> than virtual machines</a:t>
            </a: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00000000-1234-1234-1234-123412341234}" type="slidenum">
              <a:rPr lang="en" smtClean="0"/>
              <a:pPr/>
              <a:t>14</a:t>
            </a:fld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Containers Alone Aren’t Enough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8683799" cy="61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But Containers Aren’t Enough!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228600" y="1047750"/>
            <a:ext cx="8686800" cy="3467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dirty="0"/>
              <a:t>Running containerized “micro-services” in production requires </a:t>
            </a:r>
            <a:r>
              <a:rPr lang="en" b="1" i="1" dirty="0"/>
              <a:t>much more</a:t>
            </a:r>
            <a:r>
              <a:rPr lang="en" dirty="0"/>
              <a:t> than just Docker. 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b="1" i="1" dirty="0"/>
              <a:t>It requires a “Platform” that can do the following:</a:t>
            </a:r>
          </a:p>
          <a:p>
            <a:pPr marL="457200" lvl="0" indent="-228600" rtl="0">
              <a:lnSpc>
                <a:spcPct val="90000"/>
              </a:lnSpc>
              <a:spcBef>
                <a:spcPts val="0"/>
              </a:spcBef>
            </a:pPr>
            <a:r>
              <a:rPr lang="en" dirty="0"/>
              <a:t>Building and pushing Docker images to an image repository</a:t>
            </a:r>
          </a:p>
          <a:p>
            <a:pPr marL="457200" lvl="0" indent="-228600" rtl="0">
              <a:lnSpc>
                <a:spcPct val="90000"/>
              </a:lnSpc>
              <a:spcBef>
                <a:spcPts val="0"/>
              </a:spcBef>
            </a:pPr>
            <a:r>
              <a:rPr lang="en" dirty="0"/>
              <a:t>Pulling images, provisioning and scheduling containers</a:t>
            </a:r>
          </a:p>
          <a:p>
            <a:pPr marL="457200" lvl="0" indent="-228600" rtl="0">
              <a:lnSpc>
                <a:spcPct val="90000"/>
              </a:lnSpc>
              <a:spcBef>
                <a:spcPts val="0"/>
              </a:spcBef>
            </a:pPr>
            <a:r>
              <a:rPr lang="en" dirty="0"/>
              <a:t>Discovering and binding to services running as containers</a:t>
            </a:r>
          </a:p>
          <a:p>
            <a:pPr marL="457200" lvl="0" indent="-228600" rtl="0">
              <a:lnSpc>
                <a:spcPct val="90000"/>
              </a:lnSpc>
              <a:spcBef>
                <a:spcPts val="0"/>
              </a:spcBef>
            </a:pPr>
            <a:r>
              <a:rPr lang="en" dirty="0"/>
              <a:t>Containers discovering and binding to other containers</a:t>
            </a: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</a:pPr>
            <a:r>
              <a:rPr lang="en" dirty="0"/>
              <a:t>Operating and managing services in containers</a:t>
            </a: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00000000-1234-1234-1234-123412341234}" type="slidenum">
              <a:rPr lang="en" smtClean="0"/>
              <a:pPr/>
              <a:t>16</a:t>
            </a:fld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2281-AFF0-4CBF-9358-236B5E8A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D17829-971D-4632-8E4F-DF296E0D4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E7EC0CF-BF96-427E-9D62-5C595E0E6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989" y="334449"/>
            <a:ext cx="5955668" cy="36328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8C4525-E8FA-44DA-B2B7-6AC88B953E80}"/>
              </a:ext>
            </a:extLst>
          </p:cNvPr>
          <p:cNvSpPr txBox="1"/>
          <p:nvPr/>
        </p:nvSpPr>
        <p:spPr>
          <a:xfrm>
            <a:off x="1546622" y="4582716"/>
            <a:ext cx="5096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Problem: Managing microservices deployed in containers</a:t>
            </a:r>
          </a:p>
        </p:txBody>
      </p:sp>
    </p:spTree>
    <p:extLst>
      <p:ext uri="{BB962C8B-B14F-4D97-AF65-F5344CB8AC3E}">
        <p14:creationId xmlns:p14="http://schemas.microsoft.com/office/powerpoint/2010/main" val="1633084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302EFF-A281-4DF9-9CA4-256FBDC4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4239A-FCE0-43E7-953B-5B7A2EE848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see in the next are just some examples. New tools might be emerging for each of the tasks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2936CA-70C7-46A5-9121-DD3E22E3CD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805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8683799" cy="61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Drillinginfo Docker Platform: Build &amp; Store Images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50" y="1814775"/>
            <a:ext cx="2418250" cy="160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/>
          <p:nvPr/>
        </p:nvSpPr>
        <p:spPr>
          <a:xfrm>
            <a:off x="3258000" y="1472187"/>
            <a:ext cx="2627999" cy="229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i="1"/>
              <a:t>Problem</a:t>
            </a:r>
            <a:r>
              <a:rPr lang="en" sz="2400"/>
              <a:t>: Detect changes at Github and </a:t>
            </a:r>
            <a:r>
              <a:rPr lang="en" sz="2400" b="1" i="1"/>
              <a:t>build</a:t>
            </a:r>
            <a:r>
              <a:rPr lang="en" sz="2400"/>
              <a:t> a new Docker image</a:t>
            </a:r>
          </a:p>
        </p:txBody>
      </p:sp>
      <p:sp>
        <p:nvSpPr>
          <p:cNvPr id="195" name="Shape 195"/>
          <p:cNvSpPr/>
          <p:nvPr/>
        </p:nvSpPr>
        <p:spPr>
          <a:xfrm>
            <a:off x="6620850" y="1747862"/>
            <a:ext cx="2293799" cy="174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i="1"/>
              <a:t>Problem</a:t>
            </a:r>
            <a:r>
              <a:rPr lang="en" sz="2400"/>
              <a:t>: Where do we </a:t>
            </a:r>
            <a:r>
              <a:rPr lang="en" sz="2400" b="1" i="1"/>
              <a:t>store</a:t>
            </a:r>
            <a:r>
              <a:rPr lang="en" sz="2400"/>
              <a:t> our Docker images?</a:t>
            </a:r>
          </a:p>
        </p:txBody>
      </p:sp>
      <p:cxnSp>
        <p:nvCxnSpPr>
          <p:cNvPr id="196" name="Shape 196"/>
          <p:cNvCxnSpPr>
            <a:stCxn id="194" idx="1"/>
            <a:endCxn id="193" idx="3"/>
          </p:cNvCxnSpPr>
          <p:nvPr/>
        </p:nvCxnSpPr>
        <p:spPr>
          <a:xfrm rot="10800000">
            <a:off x="2644500" y="2619387"/>
            <a:ext cx="613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7" name="Shape 197"/>
          <p:cNvCxnSpPr>
            <a:stCxn id="194" idx="3"/>
            <a:endCxn id="195" idx="1"/>
          </p:cNvCxnSpPr>
          <p:nvPr/>
        </p:nvCxnSpPr>
        <p:spPr>
          <a:xfrm>
            <a:off x="5885999" y="2619387"/>
            <a:ext cx="735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7150" y="1647850"/>
            <a:ext cx="140970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0850" y="1771650"/>
            <a:ext cx="2293799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1"/>
          <p:cNvSpPr txBox="1">
            <a:spLocks/>
          </p:cNvSpPr>
          <p:nvPr/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00000000-1234-1234-1234-123412341234}" type="slidenum">
              <a:rPr lang="en" smtClean="0"/>
              <a:pPr/>
              <a:t>19</a:t>
            </a:fld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C8ED5-04F5-4E73-A95F-6C12E916F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microservice-based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78A2C-2FF6-4A54-BC4A-79BB659AC1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DF8D323-DF63-42F0-975C-5CADFECA4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589" y="869081"/>
            <a:ext cx="5955668" cy="36328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7CAC37-9429-453C-92DD-E91134097BD3}"/>
              </a:ext>
            </a:extLst>
          </p:cNvPr>
          <p:cNvSpPr/>
          <p:nvPr/>
        </p:nvSpPr>
        <p:spPr>
          <a:xfrm>
            <a:off x="831600" y="4698475"/>
            <a:ext cx="729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https://blogs.msdn.microsoft.com/dotnet/2017/08/02/microservices-and-docker-containers-architecture-patterns-and-development-guidance/</a:t>
            </a:r>
          </a:p>
        </p:txBody>
      </p:sp>
    </p:spTree>
    <p:extLst>
      <p:ext uri="{BB962C8B-B14F-4D97-AF65-F5344CB8AC3E}">
        <p14:creationId xmlns:p14="http://schemas.microsoft.com/office/powerpoint/2010/main" val="2277126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8683799" cy="61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Jenkins &amp; Dockerhub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228600" y="1047750"/>
            <a:ext cx="8686800" cy="3467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dirty="0"/>
              <a:t>Problem: How do we </a:t>
            </a:r>
            <a:r>
              <a:rPr lang="en" b="1" i="1" dirty="0"/>
              <a:t>build</a:t>
            </a:r>
            <a:r>
              <a:rPr lang="en" dirty="0"/>
              <a:t> images? </a:t>
            </a:r>
            <a:r>
              <a:rPr lang="en" u="sng" dirty="0"/>
              <a:t>Jenkins</a:t>
            </a:r>
            <a:r>
              <a:rPr lang="en" dirty="0"/>
              <a:t> automates the image builds.</a:t>
            </a:r>
          </a:p>
          <a:p>
            <a:pPr lvl="0">
              <a:lnSpc>
                <a:spcPct val="90000"/>
              </a:lnSpc>
            </a:pPr>
            <a:r>
              <a:rPr lang="en-US" b="1" dirty="0"/>
              <a:t>Jenkins</a:t>
            </a:r>
            <a:r>
              <a:rPr lang="en-US" dirty="0"/>
              <a:t> is an open source automation server written in Java. Jenkins helps to automate the </a:t>
            </a:r>
            <a:r>
              <a:rPr lang="en-US" b="1" i="1" dirty="0"/>
              <a:t>non-human part of the software development process</a:t>
            </a:r>
            <a:r>
              <a:rPr lang="en-US" dirty="0"/>
              <a:t>, with continuous integration and facilitating technical aspects of continuous delivery. </a:t>
            </a:r>
            <a:endParaRPr lang="en" dirty="0"/>
          </a:p>
          <a:p>
            <a:pPr marL="457200" lvl="0" indent="-228600" rtl="0">
              <a:lnSpc>
                <a:spcPct val="90000"/>
              </a:lnSpc>
              <a:spcBef>
                <a:spcPts val="0"/>
              </a:spcBef>
            </a:pPr>
            <a:r>
              <a:rPr lang="en" dirty="0"/>
              <a:t>We started building our images with Ubuntu 14.04 (1GB)</a:t>
            </a:r>
          </a:p>
          <a:p>
            <a:pPr marL="457200" lvl="0" indent="-228600" rtl="0">
              <a:lnSpc>
                <a:spcPct val="90000"/>
              </a:lnSpc>
              <a:spcBef>
                <a:spcPts val="0"/>
              </a:spcBef>
            </a:pPr>
            <a:r>
              <a:rPr lang="en" dirty="0"/>
              <a:t>We settled on </a:t>
            </a:r>
            <a:r>
              <a:rPr lang="en" b="1" i="1" dirty="0"/>
              <a:t>Alpine</a:t>
            </a:r>
            <a:r>
              <a:rPr lang="en" dirty="0"/>
              <a:t>, a minimal linux distribution (5MB)</a:t>
            </a:r>
          </a:p>
          <a:p>
            <a:pPr marL="457200" lvl="0" indent="-228600" rtl="0">
              <a:lnSpc>
                <a:spcPct val="90000"/>
              </a:lnSpc>
              <a:spcBef>
                <a:spcPts val="0"/>
              </a:spcBef>
            </a:pPr>
            <a:r>
              <a:rPr lang="en" dirty="0"/>
              <a:t>Typical “micro-services” now ~ 390MB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dirty="0"/>
              <a:t>Problem: Where do we </a:t>
            </a:r>
            <a:r>
              <a:rPr lang="en" b="1" i="1" dirty="0"/>
              <a:t>put</a:t>
            </a:r>
            <a:r>
              <a:rPr lang="en" dirty="0"/>
              <a:t> them? </a:t>
            </a:r>
            <a:r>
              <a:rPr lang="en" u="sng" dirty="0"/>
              <a:t>Dockerhub.</a:t>
            </a:r>
          </a:p>
          <a:p>
            <a:pPr marL="457200" lvl="0" indent="-228600" rtl="0">
              <a:lnSpc>
                <a:spcPct val="90000"/>
              </a:lnSpc>
              <a:spcBef>
                <a:spcPts val="0"/>
              </a:spcBef>
              <a:buChar char="●"/>
            </a:pPr>
            <a:r>
              <a:rPr lang="en" dirty="0"/>
              <a:t>Tried Docker Trusted Registry and Core OS Enterprise Registry</a:t>
            </a:r>
          </a:p>
          <a:p>
            <a:pPr marL="457200" lvl="0" indent="-228600" rtl="0">
              <a:lnSpc>
                <a:spcPct val="90000"/>
              </a:lnSpc>
              <a:spcBef>
                <a:spcPts val="0"/>
              </a:spcBef>
              <a:buChar char="●"/>
            </a:pPr>
            <a:r>
              <a:rPr lang="en" dirty="0"/>
              <a:t>Settled on using </a:t>
            </a:r>
            <a:r>
              <a:rPr lang="en" b="1" i="1" dirty="0"/>
              <a:t>Dockerhub</a:t>
            </a:r>
            <a:r>
              <a:rPr lang="en" dirty="0"/>
              <a:t> </a:t>
            </a:r>
          </a:p>
          <a:p>
            <a:pPr marL="457200" lvl="0" indent="-228600" rtl="0">
              <a:lnSpc>
                <a:spcPct val="90000"/>
              </a:lnSpc>
              <a:spcBef>
                <a:spcPts val="0"/>
              </a:spcBef>
              <a:buChar char="●"/>
            </a:pPr>
            <a:r>
              <a:rPr lang="en" dirty="0"/>
              <a:t>Use </a:t>
            </a:r>
            <a:r>
              <a:rPr lang="en" b="1" i="1" dirty="0"/>
              <a:t>latest and sem-ver</a:t>
            </a:r>
            <a:r>
              <a:rPr lang="en" dirty="0"/>
              <a:t> tags on our images</a:t>
            </a: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00000000-1234-1234-1234-123412341234}" type="slidenum">
              <a:rPr lang="en" smtClean="0"/>
              <a:pPr/>
              <a:t>20</a:t>
            </a:fld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xfrm>
            <a:off x="228600" y="361950"/>
            <a:ext cx="8683799" cy="61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Drillinginfo Docker Platform - Provisioning &amp; Pooling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228600" y="1047750"/>
            <a:ext cx="8686800" cy="3467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 dirty="0"/>
              <a:t>Docker Machine</a:t>
            </a:r>
            <a:r>
              <a:rPr lang="en" dirty="0"/>
              <a:t> </a:t>
            </a:r>
            <a:r>
              <a:rPr lang="en" b="1" i="1" dirty="0"/>
              <a:t>for provisioning virtual machines</a:t>
            </a:r>
            <a:r>
              <a:rPr lang="en" dirty="0"/>
              <a:t> with Docker.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Docker Machine automates the provisioning of Docker hosts</a:t>
            </a:r>
          </a:p>
          <a:p>
            <a:pPr rtl="0">
              <a:spcBef>
                <a:spcPts val="0"/>
              </a:spcBef>
              <a:buNone/>
            </a:pPr>
            <a:r>
              <a:rPr lang="en" u="sng" dirty="0"/>
              <a:t>Docker Swarm/</a:t>
            </a:r>
            <a:r>
              <a:rPr lang="en-US" u="sng" dirty="0"/>
              <a:t>Kubernetes</a:t>
            </a:r>
            <a:r>
              <a:rPr lang="en" dirty="0"/>
              <a:t> </a:t>
            </a:r>
            <a:r>
              <a:rPr lang="en" b="1" i="1" dirty="0"/>
              <a:t>for scheduling containers</a:t>
            </a:r>
            <a:r>
              <a:rPr lang="en" dirty="0"/>
              <a:t> on a host.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Swarm combines Docker Machines into a single pool of compute and memory resources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Swarm provides container scheduling and supports plug-in schedulers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 dirty="0"/>
              <a:t>Docker Compose</a:t>
            </a:r>
            <a:r>
              <a:rPr lang="en" dirty="0"/>
              <a:t> manages all the containers that run on the Swarm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00000000-1234-1234-1234-123412341234}" type="slidenum">
              <a:rPr lang="en" smtClean="0"/>
              <a:pPr/>
              <a:t>21</a:t>
            </a:fld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C3BC-2CCF-44D6-8B10-8AFB19CC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Updates: current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41608-9E74-4609-9A44-3D7E661F97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compose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swarm/Kubernetes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ecosystem: the </a:t>
            </a:r>
            <a:r>
              <a:rPr lang="en-US" dirty="0" err="1"/>
              <a:t>moby</a:t>
            </a:r>
            <a:r>
              <a:rPr lang="en-US" dirty="0"/>
              <a:t> project </a:t>
            </a:r>
          </a:p>
        </p:txBody>
      </p:sp>
    </p:spTree>
    <p:extLst>
      <p:ext uri="{BB962C8B-B14F-4D97-AF65-F5344CB8AC3E}">
        <p14:creationId xmlns:p14="http://schemas.microsoft.com/office/powerpoint/2010/main" val="2729320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EBCF-9F83-4F10-B33B-08E8AE6E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machine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0468E-956A-405B-BF28-0508BF73D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marL="285750" indent="-285750">
              <a:buFontTx/>
              <a:buChar char="-"/>
            </a:pPr>
            <a:r>
              <a:rPr lang="en-US" dirty="0"/>
              <a:t>Since containers are “</a:t>
            </a:r>
            <a:r>
              <a:rPr lang="en-US" dirty="0" err="1"/>
              <a:t>linux</a:t>
            </a:r>
            <a:r>
              <a:rPr lang="en-US" dirty="0"/>
              <a:t>” containers, you need to have the </a:t>
            </a:r>
            <a:r>
              <a:rPr lang="en-US" dirty="0" err="1"/>
              <a:t>linux</a:t>
            </a:r>
            <a:r>
              <a:rPr lang="en-US" dirty="0"/>
              <a:t> host</a:t>
            </a:r>
          </a:p>
          <a:p>
            <a:pPr marL="285750" indent="-285750">
              <a:buFontTx/>
              <a:buChar char="-"/>
            </a:pPr>
            <a:r>
              <a:rPr lang="en-US" dirty="0"/>
              <a:t>For running in any non-</a:t>
            </a:r>
            <a:r>
              <a:rPr lang="en-US" dirty="0" err="1"/>
              <a:t>linux</a:t>
            </a:r>
            <a:r>
              <a:rPr lang="en-US" dirty="0"/>
              <a:t> environment, you will need to create a </a:t>
            </a:r>
            <a:r>
              <a:rPr lang="en-US" dirty="0" err="1"/>
              <a:t>linux</a:t>
            </a:r>
            <a:r>
              <a:rPr lang="en-US" dirty="0"/>
              <a:t> host first</a:t>
            </a:r>
          </a:p>
          <a:p>
            <a:pPr marL="285750" indent="-285750">
              <a:buFontTx/>
              <a:buChar char="-"/>
            </a:pPr>
            <a:r>
              <a:rPr lang="en-US" dirty="0"/>
              <a:t>Docker machine is used for  this purpose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291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498EC-27A7-445E-82E1-AB573A00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machine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B8F43-26EA-4591-8018-D84715F87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  <a:p>
            <a:pPr marL="285750" indent="-285750">
              <a:buFontTx/>
              <a:buChar char="-"/>
            </a:pPr>
            <a:r>
              <a:rPr lang="en-US" dirty="0"/>
              <a:t>It uses VirtualBox to get </a:t>
            </a:r>
            <a:r>
              <a:rPr lang="en-US" dirty="0" err="1"/>
              <a:t>linux</a:t>
            </a:r>
            <a:r>
              <a:rPr lang="en-US" dirty="0"/>
              <a:t> VM running</a:t>
            </a:r>
          </a:p>
          <a:p>
            <a:pPr lvl="2"/>
            <a:r>
              <a:rPr lang="en-US" dirty="0"/>
              <a:t>     * </a:t>
            </a:r>
            <a:r>
              <a:rPr lang="en-US" dirty="0" err="1"/>
              <a:t>Virtualbox</a:t>
            </a:r>
            <a:r>
              <a:rPr lang="en-US" dirty="0"/>
              <a:t> runs on Windows, OS X, </a:t>
            </a:r>
            <a:r>
              <a:rPr lang="en-US" dirty="0" err="1"/>
              <a:t>linux</a:t>
            </a:r>
            <a:r>
              <a:rPr lang="en-US" dirty="0"/>
              <a:t>, Solaris Unix</a:t>
            </a:r>
          </a:p>
          <a:p>
            <a:pPr marL="285750" indent="-285750">
              <a:buFontTx/>
              <a:buChar char="-"/>
            </a:pPr>
            <a:r>
              <a:rPr lang="en-US" dirty="0"/>
              <a:t>Automatically create a </a:t>
            </a:r>
            <a:r>
              <a:rPr lang="en-US" dirty="0" err="1"/>
              <a:t>linux</a:t>
            </a:r>
            <a:r>
              <a:rPr lang="en-US" dirty="0"/>
              <a:t> host with VirtualBox</a:t>
            </a:r>
          </a:p>
        </p:txBody>
      </p:sp>
    </p:spTree>
    <p:extLst>
      <p:ext uri="{BB962C8B-B14F-4D97-AF65-F5344CB8AC3E}">
        <p14:creationId xmlns:p14="http://schemas.microsoft.com/office/powerpoint/2010/main" val="1328234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74E8-B128-4ED5-8CD9-1AB979D7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C317A-E5C7-4D15-9D92-53D1F607DB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For automatically provisioning docker containers on a single host</a:t>
            </a:r>
          </a:p>
          <a:p>
            <a:r>
              <a:rPr lang="en-US" dirty="0"/>
              <a:t>- Specify what you need with a YAML configuration file: docker-</a:t>
            </a:r>
            <a:r>
              <a:rPr lang="en-US" dirty="0" err="1"/>
              <a:t>compose.yml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6D4051-3DEB-4E43-A2D3-4381CBA9D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822" y="2071686"/>
            <a:ext cx="2580877" cy="27396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1EF9EB-1B23-4ADA-929F-BB85CB69C2BE}"/>
              </a:ext>
            </a:extLst>
          </p:cNvPr>
          <p:cNvSpPr txBox="1"/>
          <p:nvPr/>
        </p:nvSpPr>
        <p:spPr>
          <a:xfrm>
            <a:off x="5325666" y="2304245"/>
            <a:ext cx="38026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containers: “web” and “</a:t>
            </a:r>
            <a:r>
              <a:rPr lang="en-US" dirty="0" err="1"/>
              <a:t>redis</a:t>
            </a:r>
            <a:r>
              <a:rPr lang="en-US" dirty="0"/>
              <a:t>”</a:t>
            </a:r>
          </a:p>
          <a:p>
            <a:r>
              <a:rPr lang="en-US" dirty="0"/>
              <a:t>“web” is built from the </a:t>
            </a:r>
            <a:r>
              <a:rPr lang="en-US" dirty="0" err="1"/>
              <a:t>Dockerfile</a:t>
            </a:r>
            <a:r>
              <a:rPr lang="en-US" dirty="0"/>
              <a:t> in</a:t>
            </a:r>
          </a:p>
          <a:p>
            <a:r>
              <a:rPr lang="en-US" dirty="0"/>
              <a:t>the current directory, runs on</a:t>
            </a:r>
          </a:p>
          <a:p>
            <a:r>
              <a:rPr lang="en-US" dirty="0"/>
              <a:t>port mapping container 5000-&gt;host 5000,</a:t>
            </a:r>
          </a:p>
          <a:p>
            <a:r>
              <a:rPr lang="en-US" dirty="0"/>
              <a:t>mount a volume “.” to “/code” in the container,</a:t>
            </a:r>
          </a:p>
          <a:p>
            <a:r>
              <a:rPr lang="en-US" dirty="0"/>
              <a:t>and link to another container “</a:t>
            </a:r>
            <a:r>
              <a:rPr lang="en-US" dirty="0" err="1"/>
              <a:t>redis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redis</a:t>
            </a:r>
            <a:r>
              <a:rPr lang="en-US" dirty="0"/>
              <a:t>” uses the docker image </a:t>
            </a:r>
            <a:r>
              <a:rPr lang="en-US" dirty="0" err="1"/>
              <a:t>redis</a:t>
            </a:r>
            <a:r>
              <a:rPr lang="en-US" dirty="0"/>
              <a:t> from </a:t>
            </a:r>
          </a:p>
          <a:p>
            <a:r>
              <a:rPr lang="en-US" dirty="0"/>
              <a:t>Docker hub</a:t>
            </a:r>
          </a:p>
        </p:txBody>
      </p:sp>
    </p:spTree>
    <p:extLst>
      <p:ext uri="{BB962C8B-B14F-4D97-AF65-F5344CB8AC3E}">
        <p14:creationId xmlns:p14="http://schemas.microsoft.com/office/powerpoint/2010/main" val="3055229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F885-05ED-45EE-88A6-D3FECA1A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45C1F-483E-4813-962B-E673B7845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manage a cluster of container hosts</a:t>
            </a:r>
          </a:p>
          <a:p>
            <a:pPr marL="285750" indent="-285750">
              <a:buFontTx/>
              <a:buChar char="-"/>
            </a:pPr>
            <a:r>
              <a:rPr lang="en-US" dirty="0"/>
              <a:t>Deploy services to the container hosts</a:t>
            </a:r>
          </a:p>
          <a:p>
            <a:pPr marL="285750" indent="-285750">
              <a:buFontTx/>
              <a:buChar char="-"/>
            </a:pPr>
            <a:r>
              <a:rPr lang="en-US" dirty="0"/>
              <a:t>Inspect a service on the swarm</a:t>
            </a:r>
          </a:p>
          <a:p>
            <a:pPr marL="285750" indent="-285750">
              <a:buFontTx/>
              <a:buChar char="-"/>
            </a:pPr>
            <a:r>
              <a:rPr lang="en-US" dirty="0"/>
              <a:t>Scale a service (more containers running the same service)</a:t>
            </a:r>
          </a:p>
          <a:p>
            <a:pPr marL="285750" indent="-285750">
              <a:buFontTx/>
              <a:buChar char="-"/>
            </a:pPr>
            <a:r>
              <a:rPr lang="en-US" dirty="0"/>
              <a:t>Update services</a:t>
            </a:r>
          </a:p>
        </p:txBody>
      </p:sp>
    </p:spTree>
    <p:extLst>
      <p:ext uri="{BB962C8B-B14F-4D97-AF65-F5344CB8AC3E}">
        <p14:creationId xmlns:p14="http://schemas.microsoft.com/office/powerpoint/2010/main" val="1082343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40715-1CEF-4C42-B106-D44C5A06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Moby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2AE1-B407-4530-A98F-CF67A33DE5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source project proposed by docker</a:t>
            </a:r>
          </a:p>
          <a:p>
            <a:r>
              <a:rPr lang="en-US" dirty="0">
                <a:hlinkClick r:id="rId2"/>
              </a:rPr>
              <a:t>https://blog.docker.com/2017/04/introducing-the-moby-project/</a:t>
            </a:r>
            <a:endParaRPr lang="en-US" dirty="0"/>
          </a:p>
          <a:p>
            <a:r>
              <a:rPr lang="en-US" dirty="0"/>
              <a:t>Mobyproject.org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F0D48-9C22-408F-A90B-4237B88E2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6" y="2486025"/>
            <a:ext cx="4779470" cy="255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92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08248-9113-4AC3-A4E1-6784A7F8A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94" y="94060"/>
            <a:ext cx="8683799" cy="612599"/>
          </a:xfrm>
        </p:spPr>
        <p:txBody>
          <a:bodyPr/>
          <a:lstStyle/>
          <a:p>
            <a:r>
              <a:rPr lang="en-US" b="1" dirty="0"/>
              <a:t>Kubernetes: a popular tool set for container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83210-D7C5-4DF4-969E-956629FB9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F34AC-9103-43ED-823C-8F14CAF82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67" y="1257587"/>
            <a:ext cx="6240066" cy="367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62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5C79-D167-47C7-9A4E-6BF732F2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Kubernetes clusters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F59D9-62C8-4249-BC8E-F64A969ACC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Kubernetes coordinates a highly available cluster of computers that are connected to work as a single unit.</a:t>
            </a:r>
          </a:p>
          <a:p>
            <a:r>
              <a:rPr lang="en-US" b="1" dirty="0"/>
              <a:t>Two types of nodes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Master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Worker nodes</a:t>
            </a:r>
          </a:p>
          <a:p>
            <a:endParaRPr lang="en-US" b="1" dirty="0"/>
          </a:p>
          <a:p>
            <a:r>
              <a:rPr lang="en-US" b="1" dirty="0"/>
              <a:t>Nodes can be VMs or physical machines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C2816E-6E1E-4BC0-8A25-8D0FE2047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3894" y="1528814"/>
            <a:ext cx="4285059" cy="346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0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/>
              <a:t>Drillinginfo’s</a:t>
            </a:r>
            <a:r>
              <a:rPr lang="en-US" dirty="0"/>
              <a:t> case study: </a:t>
            </a:r>
            <a:r>
              <a:rPr lang="en" dirty="0"/>
              <a:t>Why Docker?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005068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 </a:t>
            </a:r>
            <a:r>
              <a:rPr lang="en-US" dirty="0" err="1"/>
              <a:t>Drillinginfo</a:t>
            </a:r>
            <a:r>
              <a:rPr lang="en-US" dirty="0"/>
              <a:t> (</a:t>
            </a:r>
            <a:r>
              <a:rPr lang="en" dirty="0">
                <a:solidFill>
                  <a:schemeClr val="tx1"/>
                </a:solidFill>
              </a:rPr>
              <a:t>Robert Bastian’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company)</a:t>
            </a:r>
            <a:r>
              <a:rPr lang="en-US" dirty="0"/>
              <a:t> case: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5+ individual teams building “micro services” in Java and Scala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Frictionless deployment of “micro-services” using Chef &amp; AWS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25+ separate “micro-services” deployed in the previous 18 months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Each service is typically deployed to a single AWS virtual machine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Each service is deployed 6x - dev, test, staging (2x) and production (2x)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25+ “micro-services” became nearly 150 AWS virtual machines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3106-5E8B-434C-AD6B-BA948BCD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Kubernetes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81483-5B8E-4474-BD57-F14725C450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you have a running Kubernetes cluster, you can deploy your containerized applications on top of it</a:t>
            </a:r>
          </a:p>
          <a:p>
            <a:r>
              <a:rPr lang="en-US" dirty="0"/>
              <a:t>Kubernetes </a:t>
            </a:r>
            <a:r>
              <a:rPr lang="en-US" b="1" dirty="0"/>
              <a:t>Deployment</a:t>
            </a:r>
            <a:r>
              <a:rPr lang="en-US" dirty="0"/>
              <a:t> </a:t>
            </a:r>
            <a:r>
              <a:rPr lang="en-US" b="1" dirty="0"/>
              <a:t>configuration</a:t>
            </a:r>
            <a:r>
              <a:rPr lang="en-US" dirty="0"/>
              <a:t>. </a:t>
            </a:r>
          </a:p>
          <a:p>
            <a:pPr marL="285750" indent="-285750">
              <a:buFontTx/>
              <a:buChar char="-"/>
            </a:pPr>
            <a:r>
              <a:rPr lang="en-US" dirty="0"/>
              <a:t>instructs Kubernetes how to create and update instances of your application</a:t>
            </a:r>
          </a:p>
          <a:p>
            <a:r>
              <a:rPr lang="en-US" dirty="0"/>
              <a:t>Once the application instances are created, a Kubernetes </a:t>
            </a:r>
            <a:r>
              <a:rPr lang="en-US" b="1" dirty="0"/>
              <a:t>Deployment Controller </a:t>
            </a:r>
            <a:r>
              <a:rPr lang="en-US" dirty="0"/>
              <a:t>continuously monitors those instances. </a:t>
            </a:r>
          </a:p>
          <a:p>
            <a:r>
              <a:rPr lang="en-US" dirty="0"/>
              <a:t>- If the Node hosting an instance goes down or is deleted, the Deployment controller replaces it.</a:t>
            </a:r>
          </a:p>
        </p:txBody>
      </p:sp>
    </p:spTree>
    <p:extLst>
      <p:ext uri="{BB962C8B-B14F-4D97-AF65-F5344CB8AC3E}">
        <p14:creationId xmlns:p14="http://schemas.microsoft.com/office/powerpoint/2010/main" val="291793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E0F46-1339-44B4-92EA-44FD3531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Kubernetes Pods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27896-77C4-496B-B78A-BBDF6D068F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created a Deployment, Kubernetes created a </a:t>
            </a:r>
            <a:r>
              <a:rPr lang="en-US" b="1" dirty="0"/>
              <a:t>Pod</a:t>
            </a:r>
            <a:r>
              <a:rPr lang="en-US" dirty="0"/>
              <a:t> to host your application instance. </a:t>
            </a:r>
          </a:p>
          <a:p>
            <a:r>
              <a:rPr lang="en-US" dirty="0"/>
              <a:t>A Pod is a Kubernetes abstraction that represents a group of one or more application containers, and some shared resources for those containers.</a:t>
            </a:r>
          </a:p>
          <a:p>
            <a:pPr marL="285750" indent="-285750">
              <a:buFontTx/>
              <a:buChar char="-"/>
            </a:pPr>
            <a:r>
              <a:rPr lang="en-US" dirty="0"/>
              <a:t>Shared storage, as Volumes</a:t>
            </a:r>
          </a:p>
          <a:p>
            <a:pPr marL="285750" indent="-285750">
              <a:buFontTx/>
              <a:buChar char="-"/>
            </a:pPr>
            <a:r>
              <a:rPr lang="en-US" dirty="0"/>
              <a:t>Networking, as a unique cluster IP address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Information about how to run each container, such as the container image version or specific ports to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85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06EE-002D-43E0-86BB-4197E9D4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30842-0706-454B-9780-874EB826E6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D69662-EF89-4E1B-B8A5-F1F38A6AC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5969" y="974549"/>
            <a:ext cx="4800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27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9B48-7543-4197-BF4E-BB03532CA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1CB9F-044A-4F81-A8D6-B1198C5113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Kubernetes Pods have a lifecycle. </a:t>
            </a:r>
            <a:br>
              <a:rPr lang="en-US" dirty="0"/>
            </a:br>
            <a:r>
              <a:rPr lang="en-US" dirty="0"/>
              <a:t>- When a worker node dies, the Pods running on the Node are also lost. A </a:t>
            </a:r>
            <a:r>
              <a:rPr lang="en-US" dirty="0" err="1"/>
              <a:t>ReplicationController</a:t>
            </a:r>
            <a:r>
              <a:rPr lang="en-US" dirty="0"/>
              <a:t> might then dynamically drive the cluster back to desired state via creation of new Pods to keep your application running. </a:t>
            </a:r>
          </a:p>
          <a:p>
            <a:r>
              <a:rPr lang="en-US" dirty="0"/>
              <a:t>A Service in Kubernetes is an abstraction which defines a logical set of Pods and a policy by which to access them. </a:t>
            </a:r>
            <a:br>
              <a:rPr lang="en-US" dirty="0"/>
            </a:br>
            <a:r>
              <a:rPr lang="en-US" dirty="0"/>
              <a:t>- Services enable a loose coupling between dependent Pods. </a:t>
            </a:r>
            <a:br>
              <a:rPr lang="en-US" dirty="0"/>
            </a:br>
            <a:r>
              <a:rPr lang="en-US" dirty="0"/>
              <a:t>- A Service is defined using YAML (preferred) or JSON, like all Kubernetes objects.</a:t>
            </a:r>
            <a:br>
              <a:rPr lang="en-US" dirty="0"/>
            </a:br>
            <a:r>
              <a:rPr lang="en-US" dirty="0"/>
              <a:t>- Although each Pod has a unique IP address, those IPs are not exposed outside the cluster without a Service.</a:t>
            </a:r>
          </a:p>
        </p:txBody>
      </p:sp>
    </p:spTree>
    <p:extLst>
      <p:ext uri="{BB962C8B-B14F-4D97-AF65-F5344CB8AC3E}">
        <p14:creationId xmlns:p14="http://schemas.microsoft.com/office/powerpoint/2010/main" val="4186067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085F-64F1-4931-B1AD-95F73F0B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BF7D5-621F-40F8-A81A-0BA56E0E0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59FAA0F-8E6B-48E4-8A70-CBE9B1BF3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5575" y="476249"/>
            <a:ext cx="4262438" cy="476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18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FBEF-CB16-403C-90A9-41D51501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an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030DF-9F5F-4113-935C-49AE6FAE09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Deployment created only one Pod for running our application. When traffic increases, we will need to scale the application to keep up with user demand.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63BE643-E2E4-424D-90D3-A79708F14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6265" y="1665142"/>
            <a:ext cx="3883819" cy="353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25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532D-A3D0-4C32-AAB4-6F3974A3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an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7A835-7F4F-4D01-B181-CB5F59E760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Users expect applications to be available all the time and developers are expected to deploy new versions of them several times a day. In Kubernetes this is done with </a:t>
            </a:r>
            <a:r>
              <a:rPr lang="en-US" b="1" dirty="0"/>
              <a:t>rolling updates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- allow Deployments' update to take place with zero downtime by incrementally updating Pods instances with new ones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8C03B5D-CCBC-4484-ABB8-98718F1F1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9403" y="2105782"/>
            <a:ext cx="3701653" cy="336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3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Docker? COST!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AWS bill is too damn high!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Decline in the global price of oil causing churn in our business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6 AWS virtual machines per service isn’t sustainable with our budget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AWS monthly bill started to gain visibility from sr. management and </a:t>
            </a:r>
            <a:r>
              <a:rPr lang="en" b="1" i="1"/>
              <a:t>the board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Docker? WASTE!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weren’t using the compute and memory resources purchased from AMZN!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Nearly all “micro-services” were at 1% CPU utilization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Nearly all “micro-services’ were only using 40% of memory (JVM)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150+ virtual machines essentially sitting idle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Docker? LOCK IN!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would we leave AMZN if we wanted to?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Could we use Drillinginfo IT’s Openstack platform?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What about alternate IaaS providers like Rackspace or Azure?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What about Container as a Service (CaaS) providers like Joyent, Tutum or Profitbricks?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What about using Amazon’s Container Service?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My World Needs To Change - Problem Statement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/>
              <a:t>“How can we </a:t>
            </a:r>
            <a:r>
              <a:rPr lang="en" sz="2800" b="1" i="1"/>
              <a:t>deploy fewer</a:t>
            </a:r>
            <a:r>
              <a:rPr lang="en" sz="2800"/>
              <a:t> virtual machines while </a:t>
            </a:r>
            <a:r>
              <a:rPr lang="en" sz="2800" b="1" i="1"/>
              <a:t>increasing the density and utilization</a:t>
            </a:r>
            <a:r>
              <a:rPr lang="en" sz="2800"/>
              <a:t> of services per machine </a:t>
            </a:r>
            <a:r>
              <a:rPr lang="en" sz="2800" b="1" i="1"/>
              <a:t>without locking</a:t>
            </a:r>
            <a:r>
              <a:rPr lang="en" sz="2800"/>
              <a:t> us into a specific IaaS provider?”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58142"/>
            <a:ext cx="9144000" cy="5853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</a:rPr>
              <a:t>How Docker Solves All The Problems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Containers - Shipping Matrix From Hell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304" y="1017725"/>
            <a:ext cx="6793393" cy="347238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1295</Words>
  <Application>Microsoft Office PowerPoint</Application>
  <PresentationFormat>On-screen Show (16:9)</PresentationFormat>
  <Paragraphs>163</Paragraphs>
  <Slides>36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Arial</vt:lpstr>
      <vt:lpstr>simple-light-2</vt:lpstr>
      <vt:lpstr>PowerPoint Presentation</vt:lpstr>
      <vt:lpstr>An example of microservice-based system</vt:lpstr>
      <vt:lpstr>Drillinginfo’s case study: Why Docker?</vt:lpstr>
      <vt:lpstr>Why Docker? COST!</vt:lpstr>
      <vt:lpstr>Why Docker? WASTE!</vt:lpstr>
      <vt:lpstr>Why Docker? LOCK IN!</vt:lpstr>
      <vt:lpstr>My World Needs To Change - Problem Statement</vt:lpstr>
      <vt:lpstr>How Docker Solves All The Problems</vt:lpstr>
      <vt:lpstr>Docker Containers - Shipping Matrix From Hell</vt:lpstr>
      <vt:lpstr>Docker Containers - Standard Shipping Container</vt:lpstr>
      <vt:lpstr>What’s Inside Doesn’t Matter</vt:lpstr>
      <vt:lpstr>Why Docker Is Important - Before Containers</vt:lpstr>
      <vt:lpstr>Why Docker Is Important - After Containers</vt:lpstr>
      <vt:lpstr>Why Is Docker Important?</vt:lpstr>
      <vt:lpstr>Containers Alone Aren’t Enough</vt:lpstr>
      <vt:lpstr>But Containers Aren’t Enough!</vt:lpstr>
      <vt:lpstr>PowerPoint Presentation</vt:lpstr>
      <vt:lpstr>Note</vt:lpstr>
      <vt:lpstr>Drillinginfo Docker Platform: Build &amp; Store Images</vt:lpstr>
      <vt:lpstr>Jenkins &amp; Dockerhub</vt:lpstr>
      <vt:lpstr>Drillinginfo Docker Platform - Provisioning &amp; Pooling</vt:lpstr>
      <vt:lpstr>Updates: current tools</vt:lpstr>
      <vt:lpstr>Docker machine</vt:lpstr>
      <vt:lpstr>Docker machine</vt:lpstr>
      <vt:lpstr>Docker compose</vt:lpstr>
      <vt:lpstr>Docker swarm</vt:lpstr>
      <vt:lpstr>Moby project</vt:lpstr>
      <vt:lpstr>Kubernetes: a popular tool set for container management</vt:lpstr>
      <vt:lpstr>Kubernetes clusters </vt:lpstr>
      <vt:lpstr>Kubernetes Deployment</vt:lpstr>
      <vt:lpstr>Kubernetes Pods </vt:lpstr>
      <vt:lpstr>PowerPoint Presentation</vt:lpstr>
      <vt:lpstr>Kubernetes Services</vt:lpstr>
      <vt:lpstr>PowerPoint Presentation</vt:lpstr>
      <vt:lpstr>Scaling an application</vt:lpstr>
      <vt:lpstr>Update an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Charuta Nargunde</dc:creator>
  <cp:lastModifiedBy>Keke Chen</cp:lastModifiedBy>
  <cp:revision>32</cp:revision>
  <dcterms:modified xsi:type="dcterms:W3CDTF">2018-10-26T15:12:11Z</dcterms:modified>
</cp:coreProperties>
</file>