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68"/>
  </p:notesMasterIdLst>
  <p:handoutMasterIdLst>
    <p:handoutMasterId r:id="rId69"/>
  </p:handoutMasterIdLst>
  <p:sldIdLst>
    <p:sldId id="330" r:id="rId6"/>
    <p:sldId id="646" r:id="rId7"/>
    <p:sldId id="507" r:id="rId8"/>
    <p:sldId id="472" r:id="rId9"/>
    <p:sldId id="587" r:id="rId10"/>
    <p:sldId id="583" r:id="rId11"/>
    <p:sldId id="588" r:id="rId12"/>
    <p:sldId id="555" r:id="rId13"/>
    <p:sldId id="559" r:id="rId14"/>
    <p:sldId id="560" r:id="rId15"/>
    <p:sldId id="584" r:id="rId16"/>
    <p:sldId id="585" r:id="rId17"/>
    <p:sldId id="562" r:id="rId18"/>
    <p:sldId id="510" r:id="rId19"/>
    <p:sldId id="591" r:id="rId20"/>
    <p:sldId id="601" r:id="rId21"/>
    <p:sldId id="596" r:id="rId22"/>
    <p:sldId id="597" r:id="rId23"/>
    <p:sldId id="599" r:id="rId24"/>
    <p:sldId id="609" r:id="rId25"/>
    <p:sldId id="610" r:id="rId26"/>
    <p:sldId id="644" r:id="rId27"/>
    <p:sldId id="645" r:id="rId28"/>
    <p:sldId id="538" r:id="rId29"/>
    <p:sldId id="635" r:id="rId30"/>
    <p:sldId id="636" r:id="rId31"/>
    <p:sldId id="637" r:id="rId32"/>
    <p:sldId id="638" r:id="rId33"/>
    <p:sldId id="639" r:id="rId34"/>
    <p:sldId id="640" r:id="rId35"/>
    <p:sldId id="641" r:id="rId36"/>
    <p:sldId id="470" r:id="rId37"/>
    <p:sldId id="434" r:id="rId38"/>
    <p:sldId id="514" r:id="rId39"/>
    <p:sldId id="515" r:id="rId40"/>
    <p:sldId id="516" r:id="rId41"/>
    <p:sldId id="571" r:id="rId42"/>
    <p:sldId id="572" r:id="rId43"/>
    <p:sldId id="576" r:id="rId44"/>
    <p:sldId id="525" r:id="rId45"/>
    <p:sldId id="616" r:id="rId46"/>
    <p:sldId id="617" r:id="rId47"/>
    <p:sldId id="618" r:id="rId48"/>
    <p:sldId id="619" r:id="rId49"/>
    <p:sldId id="620" r:id="rId50"/>
    <p:sldId id="621" r:id="rId51"/>
    <p:sldId id="622" r:id="rId52"/>
    <p:sldId id="626" r:id="rId53"/>
    <p:sldId id="624" r:id="rId54"/>
    <p:sldId id="627" r:id="rId55"/>
    <p:sldId id="642" r:id="rId56"/>
    <p:sldId id="643" r:id="rId57"/>
    <p:sldId id="611" r:id="rId58"/>
    <p:sldId id="629" r:id="rId59"/>
    <p:sldId id="628" r:id="rId60"/>
    <p:sldId id="630" r:id="rId61"/>
    <p:sldId id="631" r:id="rId62"/>
    <p:sldId id="632" r:id="rId63"/>
    <p:sldId id="600" r:id="rId64"/>
    <p:sldId id="612" r:id="rId65"/>
    <p:sldId id="613" r:id="rId66"/>
    <p:sldId id="614" r:id="rId67"/>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6"/>
            <p14:sldId id="507"/>
            <p14:sldId id="472"/>
            <p14:sldId id="587"/>
            <p14:sldId id="583"/>
            <p14:sldId id="588"/>
            <p14:sldId id="555"/>
            <p14:sldId id="559"/>
            <p14:sldId id="560"/>
            <p14:sldId id="584"/>
            <p14:sldId id="585"/>
            <p14:sldId id="562"/>
            <p14:sldId id="510"/>
            <p14:sldId id="591"/>
            <p14:sldId id="601"/>
            <p14:sldId id="596"/>
            <p14:sldId id="597"/>
            <p14:sldId id="599"/>
            <p14:sldId id="609"/>
            <p14:sldId id="610"/>
            <p14:sldId id="644"/>
            <p14:sldId id="645"/>
            <p14:sldId id="538"/>
            <p14:sldId id="635"/>
            <p14:sldId id="636"/>
            <p14:sldId id="637"/>
            <p14:sldId id="638"/>
            <p14:sldId id="639"/>
            <p14:sldId id="640"/>
            <p14:sldId id="641"/>
            <p14:sldId id="470"/>
            <p14:sldId id="434"/>
            <p14:sldId id="514"/>
            <p14:sldId id="515"/>
            <p14:sldId id="516"/>
            <p14:sldId id="571"/>
            <p14:sldId id="572"/>
            <p14:sldId id="576"/>
            <p14:sldId id="525"/>
            <p14:sldId id="616"/>
            <p14:sldId id="617"/>
            <p14:sldId id="618"/>
            <p14:sldId id="619"/>
            <p14:sldId id="620"/>
            <p14:sldId id="621"/>
            <p14:sldId id="622"/>
            <p14:sldId id="626"/>
            <p14:sldId id="624"/>
            <p14:sldId id="627"/>
            <p14:sldId id="642"/>
            <p14:sldId id="643"/>
            <p14:sldId id="611"/>
            <p14:sldId id="629"/>
            <p14:sldId id="628"/>
            <p14:sldId id="630"/>
            <p14:sldId id="631"/>
            <p14:sldId id="632"/>
            <p14:sldId id="600"/>
            <p14:sldId id="612"/>
            <p14:sldId id="613"/>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89985" autoAdjust="0"/>
  </p:normalViewPr>
  <p:slideViewPr>
    <p:cSldViewPr snapToGrid="0">
      <p:cViewPr varScale="1">
        <p:scale>
          <a:sx n="85" d="100"/>
          <a:sy n="85" d="100"/>
        </p:scale>
        <p:origin x="598" y="43"/>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11/6/2017</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11/6/2017</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36809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a:solidFill>
                  <a:srgbClr val="FFFFFF"/>
                </a:solidFill>
              </a:rPr>
              <a:t>(Step 2.</a:t>
            </a:r>
            <a:r>
              <a:rPr lang="en-US" dirty="0">
                <a:solidFill>
                  <a:srgbClr val="FFFFFF"/>
                </a:solidFill>
              </a:rPr>
              <a:t> As part of </a:t>
            </a:r>
            <a:r>
              <a:rPr lang="en-US" dirty="0" err="1">
                <a:solidFill>
                  <a:srgbClr val="FFFFFF"/>
                </a:solidFill>
              </a:rPr>
              <a:t>quickstart</a:t>
            </a:r>
            <a:r>
              <a:rPr lang="en-US" dirty="0">
                <a:solidFill>
                  <a:srgbClr val="FFFFFF"/>
                </a:solidFill>
              </a:rPr>
              <a:t>, we give you a pre-configured Win8 to do app connected to your mobile service. </a:t>
            </a:r>
            <a:r>
              <a:rPr lang="en-US" sz="800" i="1" dirty="0">
                <a:solidFill>
                  <a:srgbClr val="FFFFFF"/>
                </a:solidFill>
              </a:rPr>
              <a:t>It would be ideal to show future of multiple client</a:t>
            </a:r>
            <a:r>
              <a:rPr lang="en-US" dirty="0">
                <a:solidFill>
                  <a:srgbClr val="FFFFFF"/>
                </a:solidFill>
              </a:rPr>
              <a:t>)</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177058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969">
              <a:spcAft>
                <a:spcPts val="347"/>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73830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969">
              <a:spcAft>
                <a:spcPts val="347"/>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940977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64594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52584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422485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205826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000"/>
              </a:spcAft>
              <a:tabLst>
                <a:tab pos="1828800" algn="l"/>
              </a:tabLst>
            </a:pPr>
            <a:endParaRPr lang="en-US" sz="1600" dirty="0">
              <a:solidFill>
                <a:schemeClr val="bg1">
                  <a:alpha val="99000"/>
                </a:schemeClr>
              </a:solidFill>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4237091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484434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3710009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1079089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44</a:t>
            </a:fld>
            <a:endParaRPr lang="en-US" dirty="0"/>
          </a:p>
        </p:txBody>
      </p:sp>
    </p:spTree>
    <p:extLst>
      <p:ext uri="{BB962C8B-B14F-4D97-AF65-F5344CB8AC3E}">
        <p14:creationId xmlns:p14="http://schemas.microsoft.com/office/powerpoint/2010/main" val="397576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45</a:t>
            </a:fld>
            <a:endParaRPr lang="en-US" dirty="0"/>
          </a:p>
        </p:txBody>
      </p:sp>
    </p:spTree>
    <p:extLst>
      <p:ext uri="{BB962C8B-B14F-4D97-AF65-F5344CB8AC3E}">
        <p14:creationId xmlns:p14="http://schemas.microsoft.com/office/powerpoint/2010/main" val="2568489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46</a:t>
            </a:fld>
            <a:endParaRPr lang="en-US" dirty="0"/>
          </a:p>
        </p:txBody>
      </p:sp>
    </p:spTree>
    <p:extLst>
      <p:ext uri="{BB962C8B-B14F-4D97-AF65-F5344CB8AC3E}">
        <p14:creationId xmlns:p14="http://schemas.microsoft.com/office/powerpoint/2010/main" val="3805562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47</a:t>
            </a:fld>
            <a:endParaRPr lang="en-US" dirty="0"/>
          </a:p>
        </p:txBody>
      </p:sp>
    </p:spTree>
    <p:extLst>
      <p:ext uri="{BB962C8B-B14F-4D97-AF65-F5344CB8AC3E}">
        <p14:creationId xmlns:p14="http://schemas.microsoft.com/office/powerpoint/2010/main" val="1060715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49</a:t>
            </a:fld>
            <a:endParaRPr lang="en-US" dirty="0"/>
          </a:p>
        </p:txBody>
      </p:sp>
    </p:spTree>
    <p:extLst>
      <p:ext uri="{BB962C8B-B14F-4D97-AF65-F5344CB8AC3E}">
        <p14:creationId xmlns:p14="http://schemas.microsoft.com/office/powerpoint/2010/main" val="2543446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51</a:t>
            </a:fld>
            <a:endParaRPr lang="en-US" dirty="0"/>
          </a:p>
        </p:txBody>
      </p:sp>
    </p:spTree>
    <p:extLst>
      <p:ext uri="{BB962C8B-B14F-4D97-AF65-F5344CB8AC3E}">
        <p14:creationId xmlns:p14="http://schemas.microsoft.com/office/powerpoint/2010/main" val="4236974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40826661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extLst>
      <p:ext uri="{BB962C8B-B14F-4D97-AF65-F5344CB8AC3E}">
        <p14:creationId xmlns:p14="http://schemas.microsoft.com/office/powerpoint/2010/main" val="4294549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000"/>
              </a:spcAft>
              <a:tabLst>
                <a:tab pos="1828800" algn="l"/>
              </a:tabLst>
            </a:pPr>
            <a:endParaRPr lang="en-US" sz="1600" dirty="0">
              <a:solidFill>
                <a:schemeClr val="bg1">
                  <a:alpha val="99000"/>
                </a:schemeClr>
              </a:solidFill>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54</a:t>
            </a:fld>
            <a:endParaRPr lang="en-US" dirty="0"/>
          </a:p>
        </p:txBody>
      </p:sp>
    </p:spTree>
    <p:extLst>
      <p:ext uri="{BB962C8B-B14F-4D97-AF65-F5344CB8AC3E}">
        <p14:creationId xmlns:p14="http://schemas.microsoft.com/office/powerpoint/2010/main" val="248798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extLst>
      <p:ext uri="{BB962C8B-B14F-4D97-AF65-F5344CB8AC3E}">
        <p14:creationId xmlns:p14="http://schemas.microsoft.com/office/powerpoint/2010/main" val="2592688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57</a:t>
            </a:fld>
            <a:endParaRPr lang="en-US" dirty="0"/>
          </a:p>
        </p:txBody>
      </p:sp>
    </p:spTree>
    <p:extLst>
      <p:ext uri="{BB962C8B-B14F-4D97-AF65-F5344CB8AC3E}">
        <p14:creationId xmlns:p14="http://schemas.microsoft.com/office/powerpoint/2010/main" val="3126830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58</a:t>
            </a:fld>
            <a:endParaRPr lang="en-US" dirty="0"/>
          </a:p>
        </p:txBody>
      </p:sp>
    </p:spTree>
    <p:extLst>
      <p:ext uri="{BB962C8B-B14F-4D97-AF65-F5344CB8AC3E}">
        <p14:creationId xmlns:p14="http://schemas.microsoft.com/office/powerpoint/2010/main" val="34288851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a:t>Australia</a:t>
            </a:r>
          </a:p>
          <a:p>
            <a:r>
              <a:rPr lang="en-US" dirty="0"/>
              <a:t>Austria</a:t>
            </a:r>
          </a:p>
          <a:p>
            <a:r>
              <a:rPr lang="en-US" dirty="0"/>
              <a:t>Belgium</a:t>
            </a:r>
          </a:p>
          <a:p>
            <a:r>
              <a:rPr lang="en-US" dirty="0"/>
              <a:t>Brazil</a:t>
            </a:r>
          </a:p>
          <a:p>
            <a:r>
              <a:rPr lang="en-US" dirty="0"/>
              <a:t>Canada</a:t>
            </a:r>
          </a:p>
          <a:p>
            <a:r>
              <a:rPr lang="en-US" dirty="0"/>
              <a:t>Chile</a:t>
            </a:r>
          </a:p>
          <a:p>
            <a:r>
              <a:rPr lang="en-US" dirty="0"/>
              <a:t>Colombia</a:t>
            </a:r>
          </a:p>
          <a:p>
            <a:r>
              <a:rPr lang="en-US" dirty="0"/>
              <a:t>Costa Rica</a:t>
            </a:r>
          </a:p>
          <a:p>
            <a:r>
              <a:rPr lang="en-US" dirty="0"/>
              <a:t>Cyprus</a:t>
            </a:r>
          </a:p>
          <a:p>
            <a:r>
              <a:rPr lang="en-US" dirty="0"/>
              <a:t>Czech Republic</a:t>
            </a:r>
          </a:p>
          <a:p>
            <a:r>
              <a:rPr lang="en-US" dirty="0"/>
              <a:t>Denmark</a:t>
            </a:r>
          </a:p>
          <a:p>
            <a:r>
              <a:rPr lang="en-US" dirty="0"/>
              <a:t>Finland</a:t>
            </a:r>
          </a:p>
          <a:p>
            <a:r>
              <a:rPr lang="en-US" dirty="0"/>
              <a:t>France</a:t>
            </a:r>
          </a:p>
          <a:p>
            <a:r>
              <a:rPr lang="en-US" dirty="0"/>
              <a:t>Germany</a:t>
            </a:r>
          </a:p>
          <a:p>
            <a:r>
              <a:rPr lang="en-US" dirty="0"/>
              <a:t>Greece</a:t>
            </a:r>
          </a:p>
          <a:p>
            <a:r>
              <a:rPr lang="en-US" dirty="0"/>
              <a:t>Hong Kong</a:t>
            </a:r>
          </a:p>
          <a:p>
            <a:r>
              <a:rPr lang="en-US" dirty="0"/>
              <a:t>Hungary</a:t>
            </a:r>
          </a:p>
          <a:p>
            <a:r>
              <a:rPr lang="en-US" dirty="0"/>
              <a:t>India</a:t>
            </a:r>
          </a:p>
          <a:p>
            <a:r>
              <a:rPr lang="en-US" dirty="0"/>
              <a:t>Ireland</a:t>
            </a:r>
          </a:p>
          <a:p>
            <a:r>
              <a:rPr lang="en-US" dirty="0"/>
              <a:t>Israel</a:t>
            </a:r>
          </a:p>
          <a:p>
            <a:r>
              <a:rPr lang="en-US" dirty="0"/>
              <a:t>Italy</a:t>
            </a:r>
          </a:p>
          <a:p>
            <a:r>
              <a:rPr lang="en-US" dirty="0"/>
              <a:t>Japan</a:t>
            </a:r>
          </a:p>
          <a:p>
            <a:r>
              <a:rPr lang="en-US" dirty="0"/>
              <a:t>Korea</a:t>
            </a:r>
          </a:p>
          <a:p>
            <a:r>
              <a:rPr lang="en-US" dirty="0"/>
              <a:t>Luxembourg</a:t>
            </a:r>
          </a:p>
          <a:p>
            <a:r>
              <a:rPr lang="en-US" dirty="0"/>
              <a:t>Malaysia</a:t>
            </a:r>
          </a:p>
          <a:p>
            <a:r>
              <a:rPr lang="en-US" dirty="0"/>
              <a:t>Mexico</a:t>
            </a:r>
          </a:p>
          <a:p>
            <a:r>
              <a:rPr lang="en-US" dirty="0"/>
              <a:t>Netherlands</a:t>
            </a:r>
          </a:p>
          <a:p>
            <a:r>
              <a:rPr lang="en-US" dirty="0"/>
              <a:t>New Zealand</a:t>
            </a:r>
          </a:p>
          <a:p>
            <a:r>
              <a:rPr lang="en-US" dirty="0"/>
              <a:t>Norway</a:t>
            </a:r>
          </a:p>
          <a:p>
            <a:r>
              <a:rPr lang="en-US" dirty="0"/>
              <a:t>Peru</a:t>
            </a:r>
          </a:p>
          <a:p>
            <a:r>
              <a:rPr lang="en-US" dirty="0"/>
              <a:t>Philippines</a:t>
            </a:r>
          </a:p>
          <a:p>
            <a:r>
              <a:rPr lang="en-US" dirty="0"/>
              <a:t>Poland</a:t>
            </a:r>
          </a:p>
          <a:p>
            <a:r>
              <a:rPr lang="en-US" dirty="0"/>
              <a:t>Portugal</a:t>
            </a:r>
          </a:p>
          <a:p>
            <a:r>
              <a:rPr lang="en-US" dirty="0"/>
              <a:t>Puerto Rico</a:t>
            </a:r>
          </a:p>
          <a:p>
            <a:r>
              <a:rPr lang="en-US" dirty="0"/>
              <a:t>Romania</a:t>
            </a:r>
          </a:p>
          <a:p>
            <a:r>
              <a:rPr lang="en-US" dirty="0"/>
              <a:t>Russia</a:t>
            </a:r>
          </a:p>
          <a:p>
            <a:r>
              <a:rPr lang="en-US" dirty="0"/>
              <a:t>Singapore</a:t>
            </a:r>
          </a:p>
          <a:p>
            <a:r>
              <a:rPr lang="en-US" dirty="0"/>
              <a:t>Spain</a:t>
            </a:r>
          </a:p>
          <a:p>
            <a:r>
              <a:rPr lang="en-US" dirty="0"/>
              <a:t>Sweden</a:t>
            </a:r>
          </a:p>
          <a:p>
            <a:r>
              <a:rPr lang="en-US" dirty="0"/>
              <a:t>Switzerland</a:t>
            </a:r>
          </a:p>
          <a:p>
            <a:r>
              <a:rPr lang="en-US" dirty="0"/>
              <a:t>Trinidad &amp; Tobago</a:t>
            </a:r>
          </a:p>
          <a:p>
            <a:r>
              <a:rPr lang="en-US" dirty="0"/>
              <a:t>UK</a:t>
            </a:r>
          </a:p>
          <a:p>
            <a:r>
              <a:rPr lang="en-US" dirty="0"/>
              <a:t>United States</a:t>
            </a:r>
          </a:p>
          <a:p>
            <a:r>
              <a:rPr lang="en-US" dirty="0"/>
              <a:t> </a:t>
            </a:r>
          </a:p>
          <a:p>
            <a:r>
              <a:rPr lang="en-US" dirty="0"/>
              <a:t>New Countries:</a:t>
            </a:r>
          </a:p>
          <a:p>
            <a:r>
              <a:rPr lang="en-US" dirty="0"/>
              <a:t>Algeria</a:t>
            </a:r>
          </a:p>
          <a:p>
            <a:r>
              <a:rPr lang="en-US" dirty="0"/>
              <a:t>Argentina</a:t>
            </a:r>
          </a:p>
          <a:p>
            <a:r>
              <a:rPr lang="en-US" dirty="0"/>
              <a:t>Azerbaijan</a:t>
            </a:r>
          </a:p>
          <a:p>
            <a:r>
              <a:rPr lang="en-US" dirty="0"/>
              <a:t>Bahrain</a:t>
            </a:r>
          </a:p>
          <a:p>
            <a:r>
              <a:rPr lang="en-US" dirty="0"/>
              <a:t>Belarus</a:t>
            </a:r>
          </a:p>
          <a:p>
            <a:r>
              <a:rPr lang="en-US" dirty="0"/>
              <a:t>Bulgaria</a:t>
            </a:r>
          </a:p>
          <a:p>
            <a:r>
              <a:rPr lang="en-US" dirty="0"/>
              <a:t>Croatia</a:t>
            </a:r>
          </a:p>
          <a:p>
            <a:r>
              <a:rPr lang="en-US" dirty="0"/>
              <a:t>Dominican Rep</a:t>
            </a:r>
          </a:p>
          <a:p>
            <a:r>
              <a:rPr lang="en-US" dirty="0"/>
              <a:t>Ecuador</a:t>
            </a:r>
          </a:p>
          <a:p>
            <a:r>
              <a:rPr lang="en-US" dirty="0"/>
              <a:t>Egypt</a:t>
            </a:r>
          </a:p>
          <a:p>
            <a:r>
              <a:rPr lang="en-US" dirty="0"/>
              <a:t>El Salvador</a:t>
            </a:r>
          </a:p>
          <a:p>
            <a:r>
              <a:rPr lang="en-US" dirty="0"/>
              <a:t>Estonia</a:t>
            </a:r>
          </a:p>
          <a:p>
            <a:r>
              <a:rPr lang="en-US" dirty="0"/>
              <a:t>Guatemala</a:t>
            </a:r>
          </a:p>
          <a:p>
            <a:r>
              <a:rPr lang="en-US" dirty="0"/>
              <a:t>Iceland</a:t>
            </a:r>
          </a:p>
          <a:p>
            <a:r>
              <a:rPr lang="en-US" dirty="0"/>
              <a:t>Indonesia</a:t>
            </a:r>
          </a:p>
          <a:p>
            <a:r>
              <a:rPr lang="en-US" dirty="0"/>
              <a:t>Jordan</a:t>
            </a:r>
          </a:p>
          <a:p>
            <a:r>
              <a:rPr lang="en-US" dirty="0"/>
              <a:t>Kazakhstan</a:t>
            </a:r>
          </a:p>
          <a:p>
            <a:r>
              <a:rPr lang="en-US" dirty="0"/>
              <a:t>Kenya</a:t>
            </a:r>
          </a:p>
          <a:p>
            <a:r>
              <a:rPr lang="en-US" dirty="0"/>
              <a:t>Kuwait</a:t>
            </a:r>
          </a:p>
          <a:p>
            <a:r>
              <a:rPr lang="en-US" dirty="0"/>
              <a:t>Latvia</a:t>
            </a:r>
          </a:p>
          <a:p>
            <a:r>
              <a:rPr lang="en-US" dirty="0"/>
              <a:t>Liechtenstein</a:t>
            </a:r>
          </a:p>
          <a:p>
            <a:r>
              <a:rPr lang="en-US" dirty="0"/>
              <a:t>Lithuania</a:t>
            </a:r>
          </a:p>
          <a:p>
            <a:r>
              <a:rPr lang="en-US" dirty="0"/>
              <a:t>Macedonia</a:t>
            </a:r>
          </a:p>
          <a:p>
            <a:r>
              <a:rPr lang="en-US" dirty="0"/>
              <a:t>Malta</a:t>
            </a:r>
          </a:p>
          <a:p>
            <a:r>
              <a:rPr lang="en-US" dirty="0"/>
              <a:t>Montenegro</a:t>
            </a:r>
          </a:p>
          <a:p>
            <a:r>
              <a:rPr lang="en-US" dirty="0"/>
              <a:t>Morocco</a:t>
            </a:r>
          </a:p>
          <a:p>
            <a:r>
              <a:rPr lang="en-US" dirty="0"/>
              <a:t>Nigeria</a:t>
            </a:r>
          </a:p>
          <a:p>
            <a:r>
              <a:rPr lang="en-US" dirty="0"/>
              <a:t>Oman</a:t>
            </a:r>
          </a:p>
          <a:p>
            <a:r>
              <a:rPr lang="en-US" dirty="0"/>
              <a:t>Pakistan</a:t>
            </a:r>
          </a:p>
          <a:p>
            <a:r>
              <a:rPr lang="en-US" dirty="0"/>
              <a:t>Panama</a:t>
            </a:r>
          </a:p>
          <a:p>
            <a:r>
              <a:rPr lang="en-US" dirty="0"/>
              <a:t>Paraguay</a:t>
            </a:r>
          </a:p>
          <a:p>
            <a:r>
              <a:rPr lang="en-US" dirty="0"/>
              <a:t>Qatar</a:t>
            </a:r>
          </a:p>
          <a:p>
            <a:r>
              <a:rPr lang="en-US" dirty="0"/>
              <a:t>Saudi Arabia</a:t>
            </a:r>
          </a:p>
          <a:p>
            <a:r>
              <a:rPr lang="en-US" dirty="0"/>
              <a:t>Serbia</a:t>
            </a:r>
          </a:p>
          <a:p>
            <a:r>
              <a:rPr lang="en-US" dirty="0"/>
              <a:t>Slovakia</a:t>
            </a:r>
          </a:p>
          <a:p>
            <a:r>
              <a:rPr lang="en-US" dirty="0"/>
              <a:t>Slovenia</a:t>
            </a:r>
          </a:p>
          <a:p>
            <a:r>
              <a:rPr lang="en-US" dirty="0"/>
              <a:t>South Africa</a:t>
            </a:r>
          </a:p>
          <a:p>
            <a:r>
              <a:rPr lang="en-US" dirty="0"/>
              <a:t>Sri Lanka</a:t>
            </a:r>
          </a:p>
          <a:p>
            <a:r>
              <a:rPr lang="en-US" dirty="0"/>
              <a:t>Taiwan</a:t>
            </a:r>
          </a:p>
          <a:p>
            <a:r>
              <a:rPr lang="en-US" dirty="0"/>
              <a:t>Thailand</a:t>
            </a:r>
          </a:p>
          <a:p>
            <a:r>
              <a:rPr lang="en-US" dirty="0"/>
              <a:t>Tunisia</a:t>
            </a:r>
          </a:p>
          <a:p>
            <a:r>
              <a:rPr lang="en-US" dirty="0"/>
              <a:t>Turkey</a:t>
            </a:r>
          </a:p>
          <a:p>
            <a:r>
              <a:rPr lang="en-US" dirty="0"/>
              <a:t>UAE</a:t>
            </a:r>
          </a:p>
          <a:p>
            <a:r>
              <a:rPr lang="en-US" dirty="0"/>
              <a:t>Ukraine</a:t>
            </a:r>
          </a:p>
          <a:p>
            <a:r>
              <a:rPr lang="en-US" dirty="0"/>
              <a:t>Uruguay</a:t>
            </a:r>
          </a:p>
          <a:p>
            <a:r>
              <a:rPr lang="en-US" dirty="0"/>
              <a:t>Venezuela</a:t>
            </a:r>
          </a:p>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today’s release, Windows Azure is more flexible than ever.</a:t>
            </a:r>
          </a:p>
          <a:p>
            <a:endParaRPr lang="en-US" dirty="0"/>
          </a:p>
          <a:p>
            <a:r>
              <a:rPr lang="en-US" dirty="0"/>
              <a:t>Windows Azure helped pioneer the concept of Platform as a Service – and provides a rich set of managed, scalable services.  Today, we are making these services even richer.</a:t>
            </a:r>
          </a:p>
          <a:p>
            <a:endParaRPr lang="en-US" dirty="0"/>
          </a:p>
          <a:p>
            <a:r>
              <a:rPr lang="en-US" dirty="0"/>
              <a:t>Windows Azure also now supports Infrastructure as a Service – including the ability to host both Windows and Linux Virtual Machines in the cloud.  </a:t>
            </a:r>
          </a:p>
          <a:p>
            <a:endParaRPr lang="en-US" dirty="0"/>
          </a:p>
          <a:p>
            <a:r>
              <a:rPr lang="en-US" dirty="0"/>
              <a:t>Some of you might be surprised to hear the word Linux at a Microsoft event.  Our support of Linux is just one example of how we are embracing openness in a fundamental new way.</a:t>
            </a:r>
          </a:p>
          <a:p>
            <a:endParaRPr lang="en-US" dirty="0"/>
          </a:p>
          <a:p>
            <a:r>
              <a:rPr lang="en-US" dirty="0"/>
              <a:t>With today’s release, we are supporting more operating systems, more languages, more open protocols, and releasing all of our SDKs on </a:t>
            </a:r>
            <a:r>
              <a:rPr lang="en-US" dirty="0" err="1"/>
              <a:t>GitHub</a:t>
            </a:r>
            <a:r>
              <a:rPr lang="en-US" dirty="0"/>
              <a:t> under an open source license.</a:t>
            </a:r>
          </a:p>
          <a:p>
            <a:endParaRPr lang="en-US" dirty="0"/>
          </a:p>
          <a:p>
            <a:r>
              <a:rPr lang="en-US" dirty="0"/>
              <a:t>The end result is a truly unique offering.  </a:t>
            </a:r>
          </a:p>
          <a:p>
            <a:endParaRPr lang="en-US" dirty="0"/>
          </a:p>
          <a:p>
            <a:r>
              <a:rPr lang="en-US" dirty="0"/>
              <a:t>You can now use both Platform as a Service and Infrastructure as a Service </a:t>
            </a:r>
            <a:r>
              <a:rPr lang="en-US" b="1" u="sng" dirty="0"/>
              <a:t>together.</a:t>
            </a:r>
          </a:p>
          <a:p>
            <a:endParaRPr lang="en-US" b="1" u="sng" dirty="0"/>
          </a:p>
          <a:p>
            <a:r>
              <a:rPr lang="en-US" dirty="0"/>
              <a:t>You can now use the best of both the Microsoft ecosystem and open source ecosystem </a:t>
            </a:r>
            <a:r>
              <a:rPr lang="en-US" b="1" u="sng" dirty="0"/>
              <a:t>together.</a:t>
            </a:r>
          </a:p>
          <a:p>
            <a:endParaRPr lang="en-US" b="1" u="sng" dirty="0"/>
          </a:p>
          <a:p>
            <a:r>
              <a:rPr lang="en-US" dirty="0"/>
              <a:t>And you can now build better and more scalable solutions than ever before.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60</a:t>
            </a:fld>
            <a:endParaRPr lang="en-US" dirty="0"/>
          </a:p>
        </p:txBody>
      </p:sp>
    </p:spTree>
    <p:extLst>
      <p:ext uri="{BB962C8B-B14F-4D97-AF65-F5344CB8AC3E}">
        <p14:creationId xmlns:p14="http://schemas.microsoft.com/office/powerpoint/2010/main" val="3942997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33304718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02783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1" r:id="rId7"/>
    <p:sldLayoutId id="2147483768" r:id="rId8"/>
    <p:sldLayoutId id="2147483770" r:id="rId9"/>
    <p:sldLayoutId id="2147483771"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1.emf"/><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8.png"/><Relationship Id="rId5" Type="http://schemas.microsoft.com/office/2007/relationships/hdphoto" Target="../media/hdphoto3.wdp"/><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41.png"/><Relationship Id="rId4" Type="http://schemas.microsoft.com/office/2007/relationships/hdphoto" Target="../media/hdphoto3.wdp"/></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8.png"/><Relationship Id="rId5" Type="http://schemas.microsoft.com/office/2007/relationships/hdphoto" Target="../media/hdphoto3.wdp"/><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13" Type="http://schemas.microsoft.com/office/2007/relationships/hdphoto" Target="../media/hdphoto3.wdp"/><Relationship Id="rId3" Type="http://schemas.openxmlformats.org/officeDocument/2006/relationships/image" Target="../media/image43.png"/><Relationship Id="rId7" Type="http://schemas.microsoft.com/office/2007/relationships/hdphoto" Target="../media/hdphoto4.wdp"/><Relationship Id="rId12" Type="http://schemas.openxmlformats.org/officeDocument/2006/relationships/image" Target="../media/image36.png"/><Relationship Id="rId2" Type="http://schemas.openxmlformats.org/officeDocument/2006/relationships/image" Target="../media/image41.png"/><Relationship Id="rId16"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48.png"/><Relationship Id="rId11" Type="http://schemas.openxmlformats.org/officeDocument/2006/relationships/image" Target="../media/image38.png"/><Relationship Id="rId5" Type="http://schemas.openxmlformats.org/officeDocument/2006/relationships/image" Target="../media/image47.png"/><Relationship Id="rId15" Type="http://schemas.openxmlformats.org/officeDocument/2006/relationships/image" Target="../media/image45.png"/><Relationship Id="rId10" Type="http://schemas.microsoft.com/office/2007/relationships/hdphoto" Target="../media/hdphoto5.wdp"/><Relationship Id="rId4" Type="http://schemas.openxmlformats.org/officeDocument/2006/relationships/image" Target="../media/image42.png"/><Relationship Id="rId9" Type="http://schemas.openxmlformats.org/officeDocument/2006/relationships/image" Target="../media/image50.png"/><Relationship Id="rId1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29.png"/><Relationship Id="rId12"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56.png"/><Relationship Id="rId4" Type="http://schemas.openxmlformats.org/officeDocument/2006/relationships/image" Target="../media/image52.png"/><Relationship Id="rId9"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66.png"/><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7.png"/><Relationship Id="rId7" Type="http://schemas.microsoft.com/office/2007/relationships/hdphoto" Target="../media/hdphoto6.wdp"/><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66.pn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64.png"/><Relationship Id="rId5" Type="http://schemas.microsoft.com/office/2007/relationships/hdphoto" Target="../media/hdphoto6.wdp"/><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microsoft.com/office/2007/relationships/hdphoto" Target="../media/hdphoto6.wdp"/><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66.png"/><Relationship Id="rId4" Type="http://schemas.openxmlformats.org/officeDocument/2006/relationships/image" Target="../media/image72.png"/></Relationships>
</file>

<file path=ppt/slides/_rels/slide4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4.png"/><Relationship Id="rId7" Type="http://schemas.openxmlformats.org/officeDocument/2006/relationships/image" Target="../media/image35.png"/><Relationship Id="rId12"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76.png"/><Relationship Id="rId11" Type="http://schemas.openxmlformats.org/officeDocument/2006/relationships/image" Target="../media/image78.png"/><Relationship Id="rId5" Type="http://schemas.microsoft.com/office/2007/relationships/hdphoto" Target="../media/hdphoto7.wdp"/><Relationship Id="rId10" Type="http://schemas.openxmlformats.org/officeDocument/2006/relationships/image" Target="../media/image70.png"/><Relationship Id="rId4" Type="http://schemas.openxmlformats.org/officeDocument/2006/relationships/image" Target="../media/image75.png"/><Relationship Id="rId9" Type="http://schemas.microsoft.com/office/2007/relationships/hdphoto" Target="../media/hdphoto8.wdp"/></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microsoft.com/office/2007/relationships/hdphoto" Target="../media/hdphoto11.wdp"/><Relationship Id="rId13" Type="http://schemas.openxmlformats.org/officeDocument/2006/relationships/image" Target="../media/image28.png"/><Relationship Id="rId3" Type="http://schemas.openxmlformats.org/officeDocument/2006/relationships/image" Target="../media/image79.png"/><Relationship Id="rId7" Type="http://schemas.openxmlformats.org/officeDocument/2006/relationships/image" Target="../media/image81.png"/><Relationship Id="rId12" Type="http://schemas.openxmlformats.org/officeDocument/2006/relationships/image" Target="../media/image84.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microsoft.com/office/2007/relationships/hdphoto" Target="../media/hdphoto10.wdp"/><Relationship Id="rId11" Type="http://schemas.microsoft.com/office/2007/relationships/hdphoto" Target="../media/hdphoto12.wdp"/><Relationship Id="rId5" Type="http://schemas.openxmlformats.org/officeDocument/2006/relationships/image" Target="../media/image80.png"/><Relationship Id="rId10" Type="http://schemas.openxmlformats.org/officeDocument/2006/relationships/image" Target="../media/image83.png"/><Relationship Id="rId4" Type="http://schemas.microsoft.com/office/2007/relationships/hdphoto" Target="../media/hdphoto9.wdp"/><Relationship Id="rId9" Type="http://schemas.openxmlformats.org/officeDocument/2006/relationships/image" Target="../media/image8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29.png"/><Relationship Id="rId12"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56.png"/><Relationship Id="rId4" Type="http://schemas.openxmlformats.org/officeDocument/2006/relationships/image" Target="../media/image52.png"/><Relationship Id="rId9"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image" Target="../media/image86.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image" Target="../media/image92.png"/><Relationship Id="rId4" Type="http://schemas.openxmlformats.org/officeDocument/2006/relationships/image" Target="../media/image91.png"/></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8800" cap="all" dirty="0"/>
              <a:t>Windows Azure</a:t>
            </a:r>
            <a:endParaRPr lang="en-US" sz="7200" cap="all"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a:latin typeface="Segoe UI Semibold" panose="020B0702040204020203" pitchFamily="34" charset="0"/>
                <a:cs typeface="Segoe UI Semibold" panose="020B0702040204020203" pitchFamily="34" charset="0"/>
              </a:rPr>
              <a:t>Scott Guthrie</a:t>
            </a:r>
          </a:p>
          <a:p>
            <a:r>
              <a:rPr lang="en-US" sz="2000" dirty="0">
                <a:solidFill>
                  <a:schemeClr val="accent6">
                    <a:lumMod val="40000"/>
                    <a:lumOff val="60000"/>
                    <a:alpha val="98000"/>
                  </a:schemeClr>
                </a:solidFill>
              </a:rPr>
              <a:t>Corporate Vice President</a:t>
            </a:r>
          </a:p>
          <a:p>
            <a:r>
              <a:rPr lang="en-US" sz="2000" dirty="0">
                <a:solidFill>
                  <a:schemeClr val="accent6">
                    <a:lumMod val="40000"/>
                    <a:lumOff val="60000"/>
                    <a:alpha val="98000"/>
                  </a:schemeClr>
                </a:solidFill>
              </a:rPr>
              <a:t>Windows Azure</a:t>
            </a:r>
          </a:p>
          <a:p>
            <a:endParaRPr lang="en-US" sz="2000" dirty="0">
              <a:solidFill>
                <a:schemeClr val="accent6">
                  <a:lumMod val="40000"/>
                  <a:lumOff val="60000"/>
                  <a:alpha val="98000"/>
                </a:schemeClr>
              </a:solidFill>
            </a:endParaRPr>
          </a:p>
          <a:p>
            <a:r>
              <a:rPr lang="en-US" sz="2000" dirty="0">
                <a:solidFill>
                  <a:schemeClr val="accent6">
                    <a:lumMod val="40000"/>
                    <a:lumOff val="60000"/>
                    <a:alpha val="98000"/>
                  </a:schemeClr>
                </a:solidFill>
              </a:rPr>
              <a:t>Email: scottgu@microsoft.com</a:t>
            </a:r>
          </a:p>
          <a:p>
            <a:r>
              <a:rPr lang="en-US" sz="2000" dirty="0">
                <a:solidFill>
                  <a:schemeClr val="accent6">
                    <a:lumMod val="40000"/>
                    <a:lumOff val="60000"/>
                    <a:alpha val="98000"/>
                  </a:schemeClr>
                </a:solidFill>
              </a:rPr>
              <a:t>Twitter: @</a:t>
            </a:r>
            <a:r>
              <a:rPr lang="en-US" sz="2000" dirty="0" err="1">
                <a:solidFill>
                  <a:schemeClr val="accent6">
                    <a:lumMod val="40000"/>
                    <a:lumOff val="60000"/>
                    <a:alpha val="98000"/>
                  </a:schemeClr>
                </a:solidFill>
              </a:rPr>
              <a:t>scottgu</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3401038" y="2969774"/>
            <a:ext cx="2325755" cy="882717"/>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6" name="Group 25"/>
          <p:cNvGrpSpPr/>
          <p:nvPr/>
        </p:nvGrpSpPr>
        <p:grpSpPr>
          <a:xfrm>
            <a:off x="1017087" y="2325159"/>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7087" y="2325159"/>
            <a:ext cx="2556726" cy="2204072"/>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56" name="Right Arrow 55"/>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extBox 48"/>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a:solidFill>
                  <a:schemeClr val="bg1"/>
                </a:solidFill>
              </a:rPr>
              <a:t>Windows Azure Storage</a:t>
            </a:r>
          </a:p>
        </p:txBody>
      </p:sp>
      <p:sp>
        <p:nvSpPr>
          <p:cNvPr id="50"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VM with persistent drive</a:t>
            </a:r>
          </a:p>
        </p:txBody>
      </p:sp>
    </p:spTree>
    <p:extLst>
      <p:ext uri="{BB962C8B-B14F-4D97-AF65-F5344CB8AC3E}">
        <p14:creationId xmlns:p14="http://schemas.microsoft.com/office/powerpoint/2010/main" val="317402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250"/>
                                        <p:tgtEl>
                                          <p:spTgt spid="144"/>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46"/>
                                        </p:tgtEl>
                                        <p:attrNameLst>
                                          <p:attrName>style.visibility</p:attrName>
                                        </p:attrNameLst>
                                      </p:cBhvr>
                                      <p:to>
                                        <p:strVal val="visible"/>
                                      </p:to>
                                    </p:set>
                                    <p:animEffect transition="in" filter="fade">
                                      <p:cBhvr>
                                        <p:cTn id="20" dur="250"/>
                                        <p:tgtEl>
                                          <p:spTgt spid="14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fade">
                                      <p:cBhvr>
                                        <p:cTn id="24" dur="250"/>
                                        <p:tgtEl>
                                          <p:spTgt spid="145"/>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750"/>
                                        <p:tgtEl>
                                          <p:spTgt spid="45"/>
                                        </p:tgtEl>
                                      </p:cBhvr>
                                    </p:animEffect>
                                  </p:childTnLst>
                                </p:cTn>
                              </p:par>
                            </p:childTnLst>
                          </p:cTn>
                        </p:par>
                        <p:par>
                          <p:cTn id="29" fill="hold">
                            <p:stCondLst>
                              <p:cond delay="3000"/>
                            </p:stCondLst>
                            <p:childTnLst>
                              <p:par>
                                <p:cTn id="30" presetID="10" presetClass="exit" presetSubtype="0" fill="hold" grpId="1" nodeType="afterEffect">
                                  <p:stCondLst>
                                    <p:cond delay="0"/>
                                  </p:stCondLst>
                                  <p:childTnLst>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6" grpId="0" animBg="1"/>
      <p:bldP spid="144" grpId="0" animBg="1"/>
      <p:bldP spid="145" grpId="0" animBg="1"/>
      <p:bldP spid="1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ight Arrow 55"/>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6" name="Group 25"/>
          <p:cNvGrpSpPr/>
          <p:nvPr/>
        </p:nvGrpSpPr>
        <p:grpSpPr>
          <a:xfrm>
            <a:off x="1017087" y="2325159"/>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3667" y="2325159"/>
            <a:ext cx="2556726" cy="2204072"/>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173259" y="3602456"/>
            <a:ext cx="600626" cy="752080"/>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Rounded Rectangle 5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extBox 52"/>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a:solidFill>
                  <a:schemeClr val="bg1"/>
                </a:solidFill>
              </a:rPr>
              <a:t>Windows Azure Storage</a:t>
            </a:r>
          </a:p>
        </p:txBody>
      </p:sp>
      <p:sp>
        <p:nvSpPr>
          <p:cNvPr id="55"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VM with persistent drive</a:t>
            </a:r>
          </a:p>
        </p:txBody>
      </p:sp>
    </p:spTree>
    <p:extLst>
      <p:ext uri="{BB962C8B-B14F-4D97-AF65-F5344CB8AC3E}">
        <p14:creationId xmlns:p14="http://schemas.microsoft.com/office/powerpoint/2010/main" val="71506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250"/>
                                        <p:tgtEl>
                                          <p:spTgt spid="144"/>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173259" y="3602456"/>
            <a:ext cx="600626" cy="752080"/>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Rounded Rectangle 5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itle 3"/>
          <p:cNvSpPr txBox="1">
            <a:spLocks/>
          </p:cNvSpPr>
          <p:nvPr/>
        </p:nvSpPr>
        <p:spPr>
          <a:xfrm>
            <a:off x="628009" y="2554470"/>
            <a:ext cx="4586070" cy="199439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dirty="0"/>
              <a:t>reliable and always on</a:t>
            </a:r>
          </a:p>
        </p:txBody>
      </p:sp>
      <p:sp>
        <p:nvSpPr>
          <p:cNvPr id="46" name="TextBox 45"/>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a:solidFill>
                  <a:schemeClr val="bg1"/>
                </a:solidFill>
              </a:rPr>
              <a:t>Windows Azure Storage</a:t>
            </a:r>
          </a:p>
        </p:txBody>
      </p:sp>
      <p:sp>
        <p:nvSpPr>
          <p:cNvPr id="47"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VM with persistent drive</a:t>
            </a:r>
          </a:p>
        </p:txBody>
      </p:sp>
    </p:spTree>
    <p:extLst>
      <p:ext uri="{BB962C8B-B14F-4D97-AF65-F5344CB8AC3E}">
        <p14:creationId xmlns:p14="http://schemas.microsoft.com/office/powerpoint/2010/main" val="236897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bwMode="auto">
          <a:xfrm>
            <a:off x="856902" y="4188370"/>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2" name="Oval 61"/>
          <p:cNvSpPr/>
          <p:nvPr/>
        </p:nvSpPr>
        <p:spPr bwMode="auto">
          <a:xfrm>
            <a:off x="4494212" y="4188370"/>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7" name="Group 26"/>
          <p:cNvGrpSpPr/>
          <p:nvPr/>
        </p:nvGrpSpPr>
        <p:grpSpPr>
          <a:xfrm>
            <a:off x="484093" y="2191962"/>
            <a:ext cx="4873213" cy="2749491"/>
            <a:chOff x="484093" y="1352838"/>
            <a:chExt cx="4873213" cy="2749491"/>
          </a:xfrm>
        </p:grpSpPr>
        <p:cxnSp>
          <p:nvCxnSpPr>
            <p:cNvPr id="1350" name="Straight Connector 1349"/>
            <p:cNvCxnSpPr/>
            <p:nvPr/>
          </p:nvCxnSpPr>
          <p:spPr>
            <a:xfrm rot="5400000">
              <a:off x="2920700" y="-1083769"/>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1" name="Straight Connector 1350"/>
            <p:cNvCxnSpPr/>
            <p:nvPr/>
          </p:nvCxnSpPr>
          <p:spPr>
            <a:xfrm rot="5400000">
              <a:off x="2920700" y="-16727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2" name="Straight Connector 1351"/>
            <p:cNvCxnSpPr/>
            <p:nvPr/>
          </p:nvCxnSpPr>
          <p:spPr>
            <a:xfrm rot="5400000">
              <a:off x="2920700" y="749226"/>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3" name="Straight Connector 1352"/>
            <p:cNvCxnSpPr/>
            <p:nvPr/>
          </p:nvCxnSpPr>
          <p:spPr>
            <a:xfrm rot="5400000">
              <a:off x="2920700" y="166572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61" name="Title 3"/>
          <p:cNvSpPr txBox="1">
            <a:spLocks/>
          </p:cNvSpPr>
          <p:nvPr/>
        </p:nvSpPr>
        <p:spPr>
          <a:xfrm>
            <a:off x="628009" y="5160219"/>
            <a:ext cx="4586070" cy="11079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4000" dirty="0"/>
              <a:t>continuous storage </a:t>
            </a:r>
            <a:br>
              <a:rPr lang="en-US" sz="4000" dirty="0"/>
            </a:br>
            <a:r>
              <a:rPr lang="en-US" sz="4000" dirty="0"/>
              <a:t>geo-replication</a:t>
            </a:r>
          </a:p>
        </p:txBody>
      </p:sp>
      <p:sp>
        <p:nvSpPr>
          <p:cNvPr id="1339" name="Oval 536"/>
          <p:cNvSpPr>
            <a:spLocks noChangeAspect="1" noChangeArrowheads="1"/>
          </p:cNvSpPr>
          <p:nvPr/>
        </p:nvSpPr>
        <p:spPr bwMode="auto">
          <a:xfrm>
            <a:off x="1053913" y="4390922"/>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20"/>
          <p:cNvGrpSpPr/>
          <p:nvPr/>
        </p:nvGrpSpPr>
        <p:grpSpPr>
          <a:xfrm>
            <a:off x="628009" y="2058323"/>
            <a:ext cx="4582487" cy="2941875"/>
            <a:chOff x="628009" y="1463040"/>
            <a:chExt cx="4582487" cy="2460962"/>
          </a:xfrm>
        </p:grpSpPr>
        <p:cxnSp>
          <p:nvCxnSpPr>
            <p:cNvPr id="20" name="Straight Connector 19"/>
            <p:cNvCxnSpPr/>
            <p:nvPr/>
          </p:nvCxnSpPr>
          <p:spPr>
            <a:xfrm>
              <a:off x="628009"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2" name="Straight Connector 1341"/>
            <p:cNvCxnSpPr/>
            <p:nvPr/>
          </p:nvCxnSpPr>
          <p:spPr>
            <a:xfrm>
              <a:off x="154450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3" name="Straight Connector 1342"/>
            <p:cNvCxnSpPr/>
            <p:nvPr/>
          </p:nvCxnSpPr>
          <p:spPr>
            <a:xfrm>
              <a:off x="2461003"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4" name="Straight Connector 1343"/>
            <p:cNvCxnSpPr/>
            <p:nvPr/>
          </p:nvCxnSpPr>
          <p:spPr>
            <a:xfrm>
              <a:off x="3377500"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5" name="Straight Connector 1344"/>
            <p:cNvCxnSpPr/>
            <p:nvPr/>
          </p:nvCxnSpPr>
          <p:spPr>
            <a:xfrm>
              <a:off x="4293997"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6" name="Straight Connector 1345"/>
            <p:cNvCxnSpPr/>
            <p:nvPr/>
          </p:nvCxnSpPr>
          <p:spPr>
            <a:xfrm>
              <a:off x="521049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18" name="Pentagon 17"/>
          <p:cNvSpPr/>
          <p:nvPr/>
        </p:nvSpPr>
        <p:spPr bwMode="auto">
          <a:xfrm rot="5400000">
            <a:off x="389090" y="2806107"/>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a:gradFill>
                  <a:gsLst>
                    <a:gs pos="0">
                      <a:srgbClr val="FFFFFF"/>
                    </a:gs>
                    <a:gs pos="100000">
                      <a:srgbClr val="FFFFFF"/>
                    </a:gs>
                  </a:gsLst>
                  <a:lin ang="5400000" scaled="0"/>
                </a:gradFill>
              </a:rPr>
              <a:t>WEST</a:t>
            </a:r>
          </a:p>
          <a:p>
            <a:pPr algn="ctr" defTabSz="914099" fontAlgn="base">
              <a:spcBef>
                <a:spcPct val="0"/>
              </a:spcBef>
              <a:spcAft>
                <a:spcPct val="0"/>
              </a:spcAft>
            </a:pPr>
            <a:r>
              <a:rPr lang="en-US" sz="1800" b="1" dirty="0">
                <a:gradFill>
                  <a:gsLst>
                    <a:gs pos="0">
                      <a:srgbClr val="FFFFFF"/>
                    </a:gs>
                    <a:gs pos="100000">
                      <a:srgbClr val="FFFFFF"/>
                    </a:gs>
                  </a:gsLst>
                  <a:lin ang="5400000" scaled="0"/>
                </a:gradFill>
              </a:rPr>
              <a:t>DC</a:t>
            </a:r>
          </a:p>
        </p:txBody>
      </p:sp>
      <p:sp>
        <p:nvSpPr>
          <p:cNvPr id="1355" name="Pentagon 1354"/>
          <p:cNvSpPr/>
          <p:nvPr/>
        </p:nvSpPr>
        <p:spPr bwMode="auto">
          <a:xfrm rot="5400000">
            <a:off x="4038074" y="2806108"/>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a:gradFill>
                  <a:gsLst>
                    <a:gs pos="0">
                      <a:srgbClr val="FFFFFF"/>
                    </a:gs>
                    <a:gs pos="100000">
                      <a:srgbClr val="FFFFFF"/>
                    </a:gs>
                  </a:gsLst>
                  <a:lin ang="5400000" scaled="0"/>
                </a:gradFill>
              </a:rPr>
              <a:t>EAST</a:t>
            </a:r>
          </a:p>
          <a:p>
            <a:pPr algn="ctr" defTabSz="914099" fontAlgn="base">
              <a:spcBef>
                <a:spcPct val="0"/>
              </a:spcBef>
              <a:spcAft>
                <a:spcPct val="0"/>
              </a:spcAft>
            </a:pPr>
            <a:r>
              <a:rPr lang="en-US" sz="1800" b="1" dirty="0">
                <a:gradFill>
                  <a:gsLst>
                    <a:gs pos="0">
                      <a:srgbClr val="FFFFFF"/>
                    </a:gs>
                    <a:gs pos="100000">
                      <a:srgbClr val="FFFFFF"/>
                    </a:gs>
                  </a:gsLst>
                  <a:lin ang="5400000" scaled="0"/>
                </a:gradFill>
              </a:rPr>
              <a:t>DC</a:t>
            </a:r>
          </a:p>
        </p:txBody>
      </p:sp>
      <p:sp>
        <p:nvSpPr>
          <p:cNvPr id="1358" name="Oval 536"/>
          <p:cNvSpPr>
            <a:spLocks noChangeAspect="1" noChangeArrowheads="1"/>
          </p:cNvSpPr>
          <p:nvPr/>
        </p:nvSpPr>
        <p:spPr bwMode="auto">
          <a:xfrm>
            <a:off x="4691224" y="4390922"/>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Box 22"/>
          <p:cNvSpPr txBox="1"/>
          <p:nvPr/>
        </p:nvSpPr>
        <p:spPr>
          <a:xfrm>
            <a:off x="2247465" y="4593702"/>
            <a:ext cx="1183016" cy="249299"/>
          </a:xfrm>
          <a:prstGeom prst="rect">
            <a:avLst/>
          </a:prstGeom>
          <a:noFill/>
        </p:spPr>
        <p:txBody>
          <a:bodyPr wrap="none" lIns="0" tIns="0" rIns="0" bIns="0" rtlCol="0">
            <a:spAutoFit/>
          </a:bodyPr>
          <a:lstStyle/>
          <a:p>
            <a:pPr>
              <a:lnSpc>
                <a:spcPct val="90000"/>
              </a:lnSpc>
              <a:spcBef>
                <a:spcPct val="20000"/>
              </a:spcBef>
              <a:buSzPct val="80000"/>
            </a:pPr>
            <a:r>
              <a:rPr lang="en-US" sz="1800" i="1" dirty="0">
                <a:solidFill>
                  <a:schemeClr val="bg1"/>
                </a:solidFill>
              </a:rPr>
              <a:t>&gt; 500 miles</a:t>
            </a:r>
          </a:p>
        </p:txBody>
      </p:sp>
      <p:cxnSp>
        <p:nvCxnSpPr>
          <p:cNvPr id="1359" name="Straight Connector 1358"/>
          <p:cNvCxnSpPr/>
          <p:nvPr/>
        </p:nvCxnSpPr>
        <p:spPr>
          <a:xfrm>
            <a:off x="1106861" y="4443869"/>
            <a:ext cx="3584363"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65" name="Group 64"/>
          <p:cNvGrpSpPr/>
          <p:nvPr/>
        </p:nvGrpSpPr>
        <p:grpSpPr>
          <a:xfrm>
            <a:off x="6257557" y="2252065"/>
            <a:ext cx="1671976" cy="2950074"/>
            <a:chOff x="3857138" y="-151910"/>
            <a:chExt cx="1671976" cy="2950074"/>
          </a:xfrm>
        </p:grpSpPr>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67" name="Rectangle 6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8" name="Picture 67"/>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69" name="Group 68"/>
          <p:cNvGrpSpPr/>
          <p:nvPr/>
        </p:nvGrpSpPr>
        <p:grpSpPr>
          <a:xfrm>
            <a:off x="8045922" y="2252065"/>
            <a:ext cx="1671976" cy="2950074"/>
            <a:chOff x="3857138" y="-151910"/>
            <a:chExt cx="1671976" cy="2950074"/>
          </a:xfrm>
        </p:grpSpPr>
        <p:pic>
          <p:nvPicPr>
            <p:cNvPr id="70" name="Picture 69"/>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71" name="Rectangle 7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2" name="Picture 71"/>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73" name="Group 72"/>
          <p:cNvGrpSpPr/>
          <p:nvPr/>
        </p:nvGrpSpPr>
        <p:grpSpPr>
          <a:xfrm>
            <a:off x="9834150" y="2252065"/>
            <a:ext cx="1671976" cy="2950074"/>
            <a:chOff x="3857138" y="-151910"/>
            <a:chExt cx="1671976" cy="2950074"/>
          </a:xfrm>
        </p:grpSpPr>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75" name="Rectangle 7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7" name="Picture 76"/>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78" name="Rounded Rectangle 77"/>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 name="Rounded Rectangle 78"/>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 name="Rounded Rectangle 79"/>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81" name="Group 80"/>
          <p:cNvGrpSpPr/>
          <p:nvPr/>
        </p:nvGrpSpPr>
        <p:grpSpPr>
          <a:xfrm>
            <a:off x="8159515" y="2709450"/>
            <a:ext cx="1427560" cy="2385378"/>
            <a:chOff x="6371150" y="2709450"/>
            <a:chExt cx="1427560" cy="2385378"/>
          </a:xfrm>
        </p:grpSpPr>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5" name="Picture 84"/>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86" name="Picture 85"/>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8" name="Group 87"/>
          <p:cNvGrpSpPr/>
          <p:nvPr/>
        </p:nvGrpSpPr>
        <p:grpSpPr>
          <a:xfrm>
            <a:off x="9947743" y="2709450"/>
            <a:ext cx="1427560" cy="2385378"/>
            <a:chOff x="6371150" y="2709450"/>
            <a:chExt cx="1427560" cy="2385378"/>
          </a:xfrm>
        </p:grpSpPr>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0" name="Picture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2" name="Picture 91"/>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93" name="Picture 92"/>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94" name="Picture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5" name="Group 94"/>
          <p:cNvGrpSpPr/>
          <p:nvPr/>
        </p:nvGrpSpPr>
        <p:grpSpPr>
          <a:xfrm>
            <a:off x="8173259" y="3602456"/>
            <a:ext cx="600626" cy="752080"/>
            <a:chOff x="8173259" y="3602456"/>
            <a:chExt cx="600626" cy="752080"/>
          </a:xfrm>
        </p:grpSpPr>
        <p:sp>
          <p:nvSpPr>
            <p:cNvPr id="96" name="Rounded Rectangle 95"/>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7" name="Picture 9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12" name="Rounded Rectangle 111"/>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3" name="Rounded Rectangle 112"/>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14" name="Group 113"/>
          <p:cNvGrpSpPr/>
          <p:nvPr/>
        </p:nvGrpSpPr>
        <p:grpSpPr>
          <a:xfrm>
            <a:off x="6371150" y="2709450"/>
            <a:ext cx="1427560" cy="2385378"/>
            <a:chOff x="6371150" y="2709450"/>
            <a:chExt cx="1427560" cy="2385378"/>
          </a:xfrm>
        </p:grpSpPr>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8" name="Picture 117"/>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19" name="Picture 118"/>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0" name="Picture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76" name="TextBox 75"/>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a:solidFill>
                  <a:schemeClr val="bg1"/>
                </a:solidFill>
              </a:rPr>
              <a:t>Windows Azure Storage</a:t>
            </a:r>
          </a:p>
        </p:txBody>
      </p:sp>
      <p:sp>
        <p:nvSpPr>
          <p:cNvPr id="2" name="Oval 1"/>
          <p:cNvSpPr/>
          <p:nvPr/>
        </p:nvSpPr>
        <p:spPr bwMode="auto">
          <a:xfrm>
            <a:off x="1016625" y="4352439"/>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 </a:t>
            </a:r>
          </a:p>
        </p:txBody>
      </p:sp>
      <p:sp>
        <p:nvSpPr>
          <p:cNvPr id="98" name="Oval 97"/>
          <p:cNvSpPr/>
          <p:nvPr/>
        </p:nvSpPr>
        <p:spPr bwMode="auto">
          <a:xfrm>
            <a:off x="1014915" y="4350729"/>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 </a:t>
            </a:r>
          </a:p>
        </p:txBody>
      </p:sp>
    </p:spTree>
    <p:extLst>
      <p:ext uri="{BB962C8B-B14F-4D97-AF65-F5344CB8AC3E}">
        <p14:creationId xmlns:p14="http://schemas.microsoft.com/office/powerpoint/2010/main" val="157596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9"/>
                                        </p:tgtEl>
                                        <p:attrNameLst>
                                          <p:attrName>style.visibility</p:attrName>
                                        </p:attrNameLst>
                                      </p:cBhvr>
                                      <p:to>
                                        <p:strVal val="visible"/>
                                      </p:to>
                                    </p:set>
                                    <p:animEffect transition="in" filter="fade">
                                      <p:cBhvr>
                                        <p:cTn id="22" dur="250"/>
                                        <p:tgtEl>
                                          <p:spTgt spid="1339"/>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355"/>
                                        </p:tgtEl>
                                        <p:attrNameLst>
                                          <p:attrName>style.visibility</p:attrName>
                                        </p:attrNameLst>
                                      </p:cBhvr>
                                      <p:to>
                                        <p:strVal val="visible"/>
                                      </p:to>
                                    </p:set>
                                    <p:animEffect transition="in" filter="wipe(down)">
                                      <p:cBhvr>
                                        <p:cTn id="26" dur="500"/>
                                        <p:tgtEl>
                                          <p:spTgt spid="1355"/>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358"/>
                                        </p:tgtEl>
                                        <p:attrNameLst>
                                          <p:attrName>style.visibility</p:attrName>
                                        </p:attrNameLst>
                                      </p:cBhvr>
                                      <p:to>
                                        <p:strVal val="visible"/>
                                      </p:to>
                                    </p:set>
                                    <p:animEffect transition="in" filter="fade">
                                      <p:cBhvr>
                                        <p:cTn id="30" dur="250"/>
                                        <p:tgtEl>
                                          <p:spTgt spid="1358"/>
                                        </p:tgtEl>
                                      </p:cBhvr>
                                    </p:animEffect>
                                  </p:childTnLst>
                                </p:cTn>
                              </p:par>
                            </p:childTnLst>
                          </p:cTn>
                        </p:par>
                        <p:par>
                          <p:cTn id="31" fill="hold">
                            <p:stCondLst>
                              <p:cond delay="3000"/>
                            </p:stCondLst>
                            <p:childTnLst>
                              <p:par>
                                <p:cTn id="32" presetID="10" presetClass="entr" presetSubtype="0" fill="hold" grpId="0" nodeType="after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50"/>
                                        <p:tgtEl>
                                          <p:spTgt spid="64"/>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59"/>
                                        </p:tgtEl>
                                        <p:attrNameLst>
                                          <p:attrName>style.visibility</p:attrName>
                                        </p:attrNameLst>
                                      </p:cBhvr>
                                      <p:to>
                                        <p:strVal val="visible"/>
                                      </p:to>
                                    </p:set>
                                    <p:animEffect transition="in" filter="wipe(left)">
                                      <p:cBhvr>
                                        <p:cTn id="37" dur="1000"/>
                                        <p:tgtEl>
                                          <p:spTgt spid="135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childTnLst>
                          </p:cTn>
                        </p:par>
                        <p:par>
                          <p:cTn id="42" fill="hold">
                            <p:stCondLst>
                              <p:cond delay="5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47" dur="2000" fill="hold"/>
                                        <p:tgtEl>
                                          <p:spTgt spid="2"/>
                                        </p:tgtEl>
                                        <p:attrNameLst>
                                          <p:attrName>ppt_x</p:attrName>
                                          <p:attrName>ppt_y</p:attrName>
                                        </p:attrNameLst>
                                      </p:cBhvr>
                                      <p:rCtr x="14943" y="0"/>
                                    </p:animMotion>
                                  </p:childTnLst>
                                </p:cTn>
                              </p:par>
                              <p:par>
                                <p:cTn id="48" presetID="10" presetClass="entr" presetSubtype="0" fill="hold" grpId="0" nodeType="withEffect">
                                  <p:stCondLst>
                                    <p:cond delay="50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2" dur="2000" fill="hold"/>
                                        <p:tgtEl>
                                          <p:spTgt spid="98"/>
                                        </p:tgtEl>
                                        <p:attrNameLst>
                                          <p:attrName>ppt_x</p:attrName>
                                          <p:attrName>ppt_y</p:attrName>
                                        </p:attrNameLst>
                                      </p:cBhvr>
                                      <p:rCtr x="14943" y="0"/>
                                    </p:animMotion>
                                  </p:childTnLst>
                                </p:cTn>
                              </p:par>
                            </p:childTnLst>
                          </p:cTn>
                        </p:par>
                        <p:par>
                          <p:cTn id="53" fill="hold">
                            <p:stCondLst>
                              <p:cond delay="775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1" grpId="0"/>
      <p:bldP spid="1339" grpId="0" animBg="1"/>
      <p:bldP spid="18" grpId="0" animBg="1"/>
      <p:bldP spid="1355" grpId="0" animBg="1"/>
      <p:bldP spid="1358" grpId="0" animBg="1"/>
      <p:bldP spid="23" grpId="0"/>
      <p:bldP spid="2" grpId="0" animBg="1"/>
      <p:bldP spid="2" grpId="1" animBg="1"/>
      <p:bldP spid="98" grpId="0" animBg="1"/>
      <p:bldP spid="9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Web Sites </a:t>
            </a:r>
          </a:p>
        </p:txBody>
      </p:sp>
      <p:sp>
        <p:nvSpPr>
          <p:cNvPr id="13" name="Content Placeholder 2"/>
          <p:cNvSpPr>
            <a:spLocks noGrp="1"/>
          </p:cNvSpPr>
          <p:nvPr>
            <p:ph type="body" sz="quarter" idx="10"/>
          </p:nvPr>
        </p:nvSpPr>
        <p:spPr>
          <a:xfrm>
            <a:off x="5131596" y="3271520"/>
            <a:ext cx="6375178" cy="2641600"/>
          </a:xfrm>
        </p:spPr>
        <p:txBody>
          <a:bodyPr/>
          <a:lstStyle/>
          <a:p>
            <a:pPr marL="460375" indent="-457200">
              <a:lnSpc>
                <a:spcPct val="100000"/>
              </a:lnSpc>
              <a:buFont typeface="Wingdings" pitchFamily="2" charset="2"/>
              <a:buChar char="ß"/>
            </a:pPr>
            <a:r>
              <a:rPr lang="en-US" sz="2800" dirty="0"/>
              <a:t>Build with ASP.NET, Node.js or PHP</a:t>
            </a:r>
          </a:p>
          <a:p>
            <a:pPr marL="460375" indent="-457200">
              <a:lnSpc>
                <a:spcPct val="100000"/>
              </a:lnSpc>
              <a:buFont typeface="Wingdings" pitchFamily="2" charset="2"/>
              <a:buChar char="ß"/>
            </a:pPr>
            <a:r>
              <a:rPr lang="en-US" sz="2800" dirty="0"/>
              <a:t>Deploy in seconds with FTP, </a:t>
            </a:r>
            <a:r>
              <a:rPr lang="en-US" sz="2800" dirty="0" err="1"/>
              <a:t>Git</a:t>
            </a:r>
            <a:r>
              <a:rPr lang="en-US" sz="2800" dirty="0"/>
              <a:t> or TFS </a:t>
            </a:r>
          </a:p>
          <a:p>
            <a:pPr marL="460375" indent="-457200">
              <a:lnSpc>
                <a:spcPct val="100000"/>
              </a:lnSpc>
              <a:buFont typeface="Wingdings" pitchFamily="2" charset="2"/>
              <a:buChar char="ß"/>
            </a:pPr>
            <a:r>
              <a:rPr lang="en-US" sz="2800" dirty="0"/>
              <a:t>Start for free, scale up as your traffic grows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957097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4" y="1289120"/>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4"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89"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0"/>
            <a:ext cx="12188826" cy="983234"/>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a:t>Web Sites </a:t>
              </a:r>
            </a:p>
          </p:txBody>
        </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solidFill>
                      <a:srgbClr val="92D050"/>
                    </a:soli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20" y="1589948"/>
            <a:ext cx="6576424"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a:lnSpc>
                    <a:spcPct val="90000"/>
                  </a:lnSpc>
                  <a:spcBef>
                    <a:spcPct val="20000"/>
                  </a:spcBef>
                  <a:buSzPct val="80000"/>
                </a:pPr>
                <a:r>
                  <a:rPr lang="en-US" sz="1600" b="1" cap="all" dirty="0">
                    <a:solidFill>
                      <a:schemeClr val="bg1"/>
                    </a:solidFill>
                  </a:rPr>
                  <a:t>Shared </a:t>
                </a:r>
                <a:r>
                  <a:rPr lang="en-US" sz="1600" b="1" cap="all" dirty="0" err="1">
                    <a:solidFill>
                      <a:schemeClr val="bg1"/>
                    </a:solidFill>
                  </a:rPr>
                  <a:t>instanceS</a:t>
                </a:r>
                <a:endParaRPr lang="en-US" sz="1600" b="1" cap="all" dirty="0">
                  <a:solidFill>
                    <a:schemeClr val="bg1"/>
                  </a:soli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1" y="3844418"/>
            <a:ext cx="852458"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sp>
        <p:nvSpPr>
          <p:cNvPr id="105"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a:latin typeface="Segoe UI" pitchFamily="34" charset="0"/>
                <a:ea typeface="Segoe UI" pitchFamily="34" charset="0"/>
                <a:cs typeface="Segoe UI" pitchFamily="34" charset="0"/>
              </a:rPr>
              <a:t>shared</a:t>
            </a:r>
          </a:p>
        </p:txBody>
      </p:sp>
    </p:spTree>
    <p:extLst>
      <p:ext uri="{BB962C8B-B14F-4D97-AF65-F5344CB8AC3E}">
        <p14:creationId xmlns:p14="http://schemas.microsoft.com/office/powerpoint/2010/main" val="359426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4" y="1289120"/>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92420" y="1589948"/>
            <a:ext cx="6576424"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a:lnSpc>
                    <a:spcPct val="90000"/>
                  </a:lnSpc>
                  <a:spcBef>
                    <a:spcPct val="20000"/>
                  </a:spcBef>
                  <a:buSzPct val="80000"/>
                </a:pPr>
                <a:r>
                  <a:rPr lang="en-US" sz="1600" b="1" cap="all" dirty="0">
                    <a:solidFill>
                      <a:schemeClr val="bg1"/>
                    </a:solidFill>
                  </a:rPr>
                  <a:t>Shared </a:t>
                </a:r>
                <a:r>
                  <a:rPr lang="en-US" sz="1600" b="1" cap="all" dirty="0" err="1">
                    <a:solidFill>
                      <a:schemeClr val="bg1"/>
                    </a:solidFill>
                  </a:rPr>
                  <a:t>instanceS</a:t>
                </a:r>
                <a:endParaRPr lang="en-US" sz="1600" b="1" cap="all" dirty="0">
                  <a:solidFill>
                    <a:schemeClr val="bg1"/>
                  </a:soli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1" y="3844693"/>
            <a:ext cx="852458"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4" name="Group 113"/>
          <p:cNvGrpSpPr/>
          <p:nvPr/>
        </p:nvGrpSpPr>
        <p:grpSpPr>
          <a:xfrm>
            <a:off x="1850962" y="4536375"/>
            <a:ext cx="852458"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9" name="Group 118"/>
          <p:cNvGrpSpPr/>
          <p:nvPr/>
        </p:nvGrpSpPr>
        <p:grpSpPr>
          <a:xfrm>
            <a:off x="-1" y="0"/>
            <a:ext cx="12188826" cy="983234"/>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a:t>Web Sites </a:t>
              </a:r>
            </a:p>
          </p:txBody>
        </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solidFill>
                      <a:srgbClr val="92D050"/>
                    </a:soli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a:latin typeface="Segoe UI" pitchFamily="34" charset="0"/>
                <a:ea typeface="Segoe UI" pitchFamily="34" charset="0"/>
                <a:cs typeface="Segoe UI" pitchFamily="34" charset="0"/>
              </a:rPr>
              <a:t>shared</a:t>
            </a:r>
          </a:p>
        </p:txBody>
      </p:sp>
    </p:spTree>
    <p:extLst>
      <p:ext uri="{BB962C8B-B14F-4D97-AF65-F5344CB8AC3E}">
        <p14:creationId xmlns:p14="http://schemas.microsoft.com/office/powerpoint/2010/main" val="5905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20" y="1589948"/>
            <a:ext cx="6576424"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a:lnSpc>
                      <a:spcPct val="90000"/>
                    </a:lnSpc>
                    <a:spcBef>
                      <a:spcPct val="20000"/>
                    </a:spcBef>
                    <a:buSzPct val="80000"/>
                  </a:pPr>
                  <a:r>
                    <a:rPr lang="en-US" sz="1600" b="1" cap="all" dirty="0">
                      <a:solidFill>
                        <a:schemeClr val="bg1"/>
                      </a:solidFill>
                    </a:rPr>
                    <a:t>Shared </a:t>
                  </a:r>
                  <a:r>
                    <a:rPr lang="en-US" sz="1600" b="1" cap="all" dirty="0" err="1">
                      <a:solidFill>
                        <a:schemeClr val="bg1"/>
                      </a:solidFill>
                    </a:rPr>
                    <a:t>instanceS</a:t>
                  </a:r>
                  <a:endParaRPr lang="en-US" sz="1600" b="1" cap="all" dirty="0">
                    <a:solidFill>
                      <a:schemeClr val="bg1"/>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grpSp>
        <p:nvGrpSpPr>
          <p:cNvPr id="10" name="Group 9"/>
          <p:cNvGrpSpPr/>
          <p:nvPr/>
        </p:nvGrpSpPr>
        <p:grpSpPr>
          <a:xfrm>
            <a:off x="-1" y="0"/>
            <a:ext cx="12180802" cy="983234"/>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a:t>Web Sites </a:t>
            </a:r>
          </a:p>
        </p:txBody>
      </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t>shared</a:t>
            </a:r>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solidFill>
                  <a:srgbClr val="92D050"/>
                </a:solidFill>
              </a:rPr>
              <a:t>reserved</a:t>
            </a: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a:solidFill>
                    <a:schemeClr val="bg1"/>
                  </a:solidFill>
                </a:rPr>
                <a:t>RESERVED instance</a:t>
              </a:r>
            </a:p>
          </p:txBody>
        </p:sp>
      </p:grpSp>
      <p:sp>
        <p:nvSpPr>
          <p:cNvPr id="4" name="Rectangle 3"/>
          <p:cNvSpPr/>
          <p:nvPr/>
        </p:nvSpPr>
        <p:spPr bwMode="auto">
          <a:xfrm>
            <a:off x="8587619" y="300008"/>
            <a:ext cx="2089625"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44" name="Group 143"/>
          <p:cNvGrpSpPr/>
          <p:nvPr/>
        </p:nvGrpSpPr>
        <p:grpSpPr>
          <a:xfrm>
            <a:off x="6234821" y="3291434"/>
            <a:ext cx="2160454" cy="1572958"/>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305" name="Group 304"/>
          <p:cNvGrpSpPr/>
          <p:nvPr/>
        </p:nvGrpSpPr>
        <p:grpSpPr>
          <a:xfrm>
            <a:off x="3759726" y="3762623"/>
            <a:ext cx="866164" cy="631078"/>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310" name="Group 309"/>
          <p:cNvGrpSpPr/>
          <p:nvPr/>
        </p:nvGrpSpPr>
        <p:grpSpPr>
          <a:xfrm>
            <a:off x="3031844" y="1293202"/>
            <a:ext cx="7645400" cy="914096"/>
            <a:chOff x="3031844" y="1170370"/>
            <a:chExt cx="7645400" cy="914096"/>
          </a:xfrm>
        </p:grpSpPr>
        <p:grpSp>
          <p:nvGrpSpPr>
            <p:cNvPr id="314" name="Group 313"/>
            <p:cNvGrpSpPr/>
            <p:nvPr/>
          </p:nvGrpSpPr>
          <p:grpSpPr>
            <a:xfrm>
              <a:off x="3031844" y="1170370"/>
              <a:ext cx="7645400" cy="914096"/>
              <a:chOff x="2540230" y="5754872"/>
              <a:chExt cx="7645400" cy="914096"/>
            </a:xfrm>
          </p:grpSpPr>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6" name="TextBox 315"/>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0</a:t>
                </a: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5"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a:latin typeface="Segoe UI" pitchFamily="34" charset="0"/>
                <a:ea typeface="Segoe UI" pitchFamily="34" charset="0"/>
                <a:cs typeface="Segoe UI" pitchFamily="34" charset="0"/>
              </a:rPr>
              <a:t>reserved</a:t>
            </a:r>
          </a:p>
        </p:txBody>
      </p:sp>
    </p:spTree>
    <p:extLst>
      <p:ext uri="{BB962C8B-B14F-4D97-AF65-F5344CB8AC3E}">
        <p14:creationId xmlns:p14="http://schemas.microsoft.com/office/powerpoint/2010/main" val="190796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0"/>
            <a:ext cx="12180802" cy="983234"/>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a:t>Web Sites </a:t>
            </a:r>
          </a:p>
        </p:txBody>
      </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2</a:t>
                </a: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t>shared</a:t>
            </a:r>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solidFill>
                  <a:srgbClr val="92D050"/>
                </a:solidFill>
              </a:rPr>
              <a:t>reserved</a:t>
            </a: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a:solidFill>
                    <a:schemeClr val="bg1"/>
                  </a:solidFill>
                </a:rPr>
                <a:t>RESERVED instance</a:t>
              </a:r>
            </a:p>
          </p:txBody>
        </p:sp>
      </p:grpSp>
      <p:grpSp>
        <p:nvGrpSpPr>
          <p:cNvPr id="144" name="Group 143"/>
          <p:cNvGrpSpPr/>
          <p:nvPr/>
        </p:nvGrpSpPr>
        <p:grpSpPr>
          <a:xfrm>
            <a:off x="6234821" y="3291434"/>
            <a:ext cx="2160454" cy="1572958"/>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1" name="Group 120"/>
          <p:cNvGrpSpPr/>
          <p:nvPr/>
        </p:nvGrpSpPr>
        <p:grpSpPr>
          <a:xfrm>
            <a:off x="6128634" y="2633150"/>
            <a:ext cx="2372247"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4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a:solidFill>
                      <a:schemeClr val="bg1"/>
                    </a:soli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a:latin typeface="Segoe UI" pitchFamily="34" charset="0"/>
                <a:ea typeface="Segoe UI" pitchFamily="34" charset="0"/>
                <a:cs typeface="Segoe UI" pitchFamily="34" charset="0"/>
              </a:rPr>
              <a:t>reserved</a:t>
            </a:r>
          </a:p>
        </p:txBody>
      </p:sp>
    </p:spTree>
    <p:extLst>
      <p:ext uri="{BB962C8B-B14F-4D97-AF65-F5344CB8AC3E}">
        <p14:creationId xmlns:p14="http://schemas.microsoft.com/office/powerpoint/2010/main" val="233578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0"/>
            <a:ext cx="12180802" cy="983234"/>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a:t>Web Sites </a:t>
            </a:r>
          </a:p>
        </p:txBody>
      </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2</a:t>
                </a: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t>shared</a:t>
            </a:r>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a:solidFill>
                  <a:srgbClr val="92D050"/>
                </a:solidFill>
              </a:rPr>
              <a:t>reserved</a:t>
            </a: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a:solidFill>
                    <a:schemeClr val="bg1"/>
                  </a:solidFill>
                </a:rPr>
                <a:t>RESERVED instance</a:t>
              </a:r>
            </a:p>
          </p:txBody>
        </p:sp>
      </p:grpSp>
      <p:grpSp>
        <p:nvGrpSpPr>
          <p:cNvPr id="144" name="Group 143"/>
          <p:cNvGrpSpPr/>
          <p:nvPr/>
        </p:nvGrpSpPr>
        <p:grpSpPr>
          <a:xfrm>
            <a:off x="6234821" y="3291437"/>
            <a:ext cx="2160457" cy="1572958"/>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2" name="Group 121"/>
          <p:cNvGrpSpPr/>
          <p:nvPr/>
        </p:nvGrpSpPr>
        <p:grpSpPr>
          <a:xfrm>
            <a:off x="861664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4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a:solidFill>
                    <a:schemeClr val="bg1"/>
                  </a:solidFill>
                </a:rPr>
                <a:t>RESERVED instance</a:t>
              </a:r>
            </a:p>
          </p:txBody>
        </p:sp>
      </p:grpSp>
      <p:grpSp>
        <p:nvGrpSpPr>
          <p:cNvPr id="123" name="Group 122"/>
          <p:cNvGrpSpPr/>
          <p:nvPr/>
        </p:nvGrpSpPr>
        <p:grpSpPr>
          <a:xfrm>
            <a:off x="872890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58" name="Group 57"/>
          <p:cNvGrpSpPr/>
          <p:nvPr/>
        </p:nvGrpSpPr>
        <p:grpSpPr>
          <a:xfrm>
            <a:off x="6229627" y="3105925"/>
            <a:ext cx="1526813"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63" name="Group 62"/>
          <p:cNvGrpSpPr/>
          <p:nvPr/>
        </p:nvGrpSpPr>
        <p:grpSpPr>
          <a:xfrm>
            <a:off x="6229627" y="4325125"/>
            <a:ext cx="955033"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7273807" y="4325125"/>
            <a:ext cx="955033"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8689828" y="3105925"/>
            <a:ext cx="1526813"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83" name="Group 82"/>
          <p:cNvGrpSpPr/>
          <p:nvPr/>
        </p:nvGrpSpPr>
        <p:grpSpPr>
          <a:xfrm>
            <a:off x="8689828" y="4325125"/>
            <a:ext cx="955033"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9734008" y="4325125"/>
            <a:ext cx="955033"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a:latin typeface="Segoe UI" pitchFamily="34" charset="0"/>
                <a:ea typeface="Segoe UI" pitchFamily="34" charset="0"/>
                <a:cs typeface="Segoe UI" pitchFamily="34" charset="0"/>
              </a:rPr>
              <a:t>reserved</a:t>
            </a:r>
          </a:p>
        </p:txBody>
      </p:sp>
    </p:spTree>
    <p:extLst>
      <p:ext uri="{BB962C8B-B14F-4D97-AF65-F5344CB8AC3E}">
        <p14:creationId xmlns:p14="http://schemas.microsoft.com/office/powerpoint/2010/main" val="176972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S"/>
          <p:cNvPicPr>
            <a:picLocks noChangeAspect="1"/>
          </p:cNvPicPr>
          <p:nvPr/>
        </p:nvPicPr>
        <p:blipFill>
          <a:blip r:embed="rId2" cstate="print">
            <a:duotone>
              <a:prstClr val="black"/>
              <a:schemeClr val="bg2">
                <a:lumMod val="10000"/>
                <a:tint val="45000"/>
                <a:satMod val="400000"/>
              </a:schemeClr>
            </a:duotone>
            <a:extLst>
              <a:ext uri="{28A0092B-C50C-407E-A947-70E740481C1C}">
                <a14:useLocalDpi xmlns:a14="http://schemas.microsoft.com/office/drawing/2010/main" val="0"/>
              </a:ext>
            </a:extLst>
          </a:blip>
          <a:stretch>
            <a:fillRect/>
          </a:stretch>
        </p:blipFill>
        <p:spPr>
          <a:xfrm>
            <a:off x="4608051" y="2057400"/>
            <a:ext cx="1919831" cy="2061375"/>
          </a:xfrm>
          <a:prstGeom prst="rect">
            <a:avLst/>
          </a:prstGeom>
          <a:solidFill>
            <a:schemeClr val="bg1"/>
          </a:solidFill>
        </p:spPr>
      </p:pic>
      <p:sp>
        <p:nvSpPr>
          <p:cNvPr id="3" name="CS Text"/>
          <p:cNvSpPr txBox="1">
            <a:spLocks/>
          </p:cNvSpPr>
          <p:nvPr/>
        </p:nvSpPr>
        <p:spPr>
          <a:xfrm>
            <a:off x="4075208" y="4136972"/>
            <a:ext cx="3095134" cy="12187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4400" dirty="0">
                <a:solidFill>
                  <a:schemeClr val="tx1">
                    <a:alpha val="99000"/>
                  </a:schemeClr>
                </a:solidFill>
              </a:rPr>
              <a:t>Cloud services</a:t>
            </a:r>
          </a:p>
        </p:txBody>
      </p:sp>
      <p:sp>
        <p:nvSpPr>
          <p:cNvPr id="4" name="Web Sites Text"/>
          <p:cNvSpPr txBox="1">
            <a:spLocks/>
          </p:cNvSpPr>
          <p:nvPr/>
        </p:nvSpPr>
        <p:spPr>
          <a:xfrm>
            <a:off x="7354387" y="4136972"/>
            <a:ext cx="2049805" cy="12187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4400" dirty="0">
                <a:solidFill>
                  <a:schemeClr val="tx1">
                    <a:alpha val="99000"/>
                  </a:schemeClr>
                </a:solidFill>
              </a:rPr>
              <a:t>Web sites </a:t>
            </a:r>
          </a:p>
        </p:txBody>
      </p:sp>
      <p:pic>
        <p:nvPicPr>
          <p:cNvPr id="5" name="Web Sites"/>
          <p:cNvPicPr>
            <a:picLocks noChangeAspect="1"/>
          </p:cNvPicPr>
          <p:nvPr/>
        </p:nvPicPr>
        <p:blipFill>
          <a:blip r:embed="rId3" cstate="print">
            <a:duotone>
              <a:prstClr val="black"/>
              <a:schemeClr val="bg2">
                <a:lumMod val="10000"/>
                <a:tint val="45000"/>
                <a:satMod val="400000"/>
              </a:schemeClr>
            </a:duotone>
            <a:extLst>
              <a:ext uri="{28A0092B-C50C-407E-A947-70E740481C1C}">
                <a14:useLocalDpi xmlns:a14="http://schemas.microsoft.com/office/drawing/2010/main" val="0"/>
              </a:ext>
            </a:extLst>
          </a:blip>
          <a:stretch>
            <a:fillRect/>
          </a:stretch>
        </p:blipFill>
        <p:spPr>
          <a:xfrm>
            <a:off x="7354387" y="2149996"/>
            <a:ext cx="1741240" cy="1869616"/>
          </a:xfrm>
          <a:prstGeom prst="rect">
            <a:avLst/>
          </a:prstGeom>
          <a:solidFill>
            <a:schemeClr val="bg1"/>
          </a:solidFill>
        </p:spPr>
      </p:pic>
      <p:sp>
        <p:nvSpPr>
          <p:cNvPr id="6" name="Virtual machines text"/>
          <p:cNvSpPr txBox="1">
            <a:spLocks/>
          </p:cNvSpPr>
          <p:nvPr/>
        </p:nvSpPr>
        <p:spPr>
          <a:xfrm>
            <a:off x="1509222" y="4118775"/>
            <a:ext cx="2873365" cy="12187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sz="4400" dirty="0">
                <a:solidFill>
                  <a:schemeClr val="tx1">
                    <a:alpha val="99000"/>
                  </a:schemeClr>
                </a:solidFill>
              </a:rPr>
              <a:t>Virtual machines</a:t>
            </a:r>
          </a:p>
        </p:txBody>
      </p:sp>
      <p:pic>
        <p:nvPicPr>
          <p:cNvPr id="7" name="Virtual machines"/>
          <p:cNvPicPr>
            <a:picLocks noChangeAspect="1"/>
          </p:cNvPicPr>
          <p:nvPr/>
        </p:nvPicPr>
        <p:blipFill>
          <a:blip r:embed="rId4"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936345" y="2145058"/>
            <a:ext cx="1741240" cy="1869616"/>
          </a:xfrm>
          <a:prstGeom prst="rect">
            <a:avLst/>
          </a:prstGeom>
          <a:solidFill>
            <a:schemeClr val="bg1"/>
          </a:solidFill>
        </p:spPr>
      </p:pic>
    </p:spTree>
    <p:extLst>
      <p:ext uri="{BB962C8B-B14F-4D97-AF65-F5344CB8AC3E}">
        <p14:creationId xmlns:p14="http://schemas.microsoft.com/office/powerpoint/2010/main" val="41137636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192690" y="2281272"/>
            <a:ext cx="6917265" cy="76867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altLang="ja-JP" dirty="0"/>
              <a:t>Mobile Services</a:t>
            </a:r>
            <a:endParaRPr lang="en-US" dirty="0"/>
          </a:p>
        </p:txBody>
      </p:sp>
      <p:sp>
        <p:nvSpPr>
          <p:cNvPr id="13" name="Content Placeholder 2"/>
          <p:cNvSpPr>
            <a:spLocks noGrp="1"/>
          </p:cNvSpPr>
          <p:nvPr>
            <p:ph type="body" sz="quarter" idx="10"/>
          </p:nvPr>
        </p:nvSpPr>
        <p:spPr>
          <a:xfrm>
            <a:off x="4149090" y="3197088"/>
            <a:ext cx="7485670" cy="1523494"/>
          </a:xfrm>
        </p:spPr>
        <p:txBody>
          <a:bodyPr/>
          <a:lstStyle/>
          <a:p>
            <a:pPr marL="460375" indent="-457200">
              <a:lnSpc>
                <a:spcPct val="100000"/>
              </a:lnSpc>
              <a:buFont typeface="Wingdings" pitchFamily="2" charset="2"/>
              <a:buChar char="ß"/>
            </a:pPr>
            <a:r>
              <a:rPr lang="en-US" sz="2800" dirty="0">
                <a:cs typeface="Segoe UI Light" panose="020B0502040204020203" pitchFamily="34" charset="0"/>
              </a:rPr>
              <a:t>Easily build cloud back-ends</a:t>
            </a:r>
          </a:p>
          <a:p>
            <a:pPr marL="460375" indent="-457200">
              <a:lnSpc>
                <a:spcPct val="100000"/>
              </a:lnSpc>
              <a:buFont typeface="Wingdings" pitchFamily="2" charset="2"/>
              <a:buChar char="ß"/>
            </a:pPr>
            <a:r>
              <a:rPr lang="en-US" sz="2800" dirty="0">
                <a:cs typeface="Segoe UI Light" panose="020B0502040204020203" pitchFamily="34" charset="0"/>
              </a:rPr>
              <a:t>Data, identity, push notifications, background jobs</a:t>
            </a:r>
          </a:p>
          <a:p>
            <a:pPr marL="460375" indent="-457200">
              <a:lnSpc>
                <a:spcPct val="100000"/>
              </a:lnSpc>
              <a:buFont typeface="Wingdings" pitchFamily="2" charset="2"/>
              <a:buChar char="ß"/>
            </a:pPr>
            <a:r>
              <a:rPr lang="en-US" sz="2800" dirty="0">
                <a:ea typeface="メイリオ" panose="020B0604030504040204" pitchFamily="50" charset="-128"/>
                <a:cs typeface="Segoe UI Light" panose="020B0502040204020203" pitchFamily="34" charset="0"/>
              </a:rPr>
              <a:t>Windows 8, Windows Phone, </a:t>
            </a:r>
            <a:r>
              <a:rPr lang="en-US" sz="2800" dirty="0" err="1">
                <a:ea typeface="メイリオ" panose="020B0604030504040204" pitchFamily="50" charset="-128"/>
                <a:cs typeface="Segoe UI Light" panose="020B0502040204020203" pitchFamily="34" charset="0"/>
              </a:rPr>
              <a:t>iOS</a:t>
            </a:r>
            <a:r>
              <a:rPr lang="en-US" sz="2800" dirty="0">
                <a:ea typeface="メイリオ" panose="020B0604030504040204" pitchFamily="50" charset="-128"/>
                <a:cs typeface="Segoe UI Light" panose="020B0502040204020203" pitchFamily="34" charset="0"/>
              </a:rPr>
              <a:t>, Android, HTML5</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95" y="1769512"/>
            <a:ext cx="2118949" cy="3490034"/>
          </a:xfrm>
          <a:prstGeom prst="rect">
            <a:avLst/>
          </a:prstGeom>
        </p:spPr>
      </p:pic>
    </p:spTree>
    <p:extLst>
      <p:ext uri="{BB962C8B-B14F-4D97-AF65-F5344CB8AC3E}">
        <p14:creationId xmlns:p14="http://schemas.microsoft.com/office/powerpoint/2010/main" val="12668992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50"/>
                                        <p:tgtEl>
                                          <p:spTgt spid="13">
                                            <p:txEl>
                                              <p:pRg st="0" end="0"/>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250"/>
                                        <p:tgtEl>
                                          <p:spTgt spid="13">
                                            <p:txEl>
                                              <p:pRg st="1" end="1"/>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fade">
                                      <p:cBhvr>
                                        <p:cTn id="16"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8966" y="695999"/>
            <a:ext cx="3204699" cy="768814"/>
          </a:xfrm>
          <a:prstGeom prst="rect">
            <a:avLst/>
          </a:prstGeom>
        </p:spPr>
      </p:pic>
      <p:sp>
        <p:nvSpPr>
          <p:cNvPr id="14" name="Rounded Rectangle 13"/>
          <p:cNvSpPr/>
          <p:nvPr/>
        </p:nvSpPr>
        <p:spPr bwMode="auto">
          <a:xfrm>
            <a:off x="7044369" y="2532309"/>
            <a:ext cx="4693148" cy="2335697"/>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7" name="Rounded Rectangle 16"/>
          <p:cNvSpPr/>
          <p:nvPr/>
        </p:nvSpPr>
        <p:spPr bwMode="auto">
          <a:xfrm>
            <a:off x="4124996" y="2070640"/>
            <a:ext cx="4850844" cy="2670327"/>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8" name="Rounded Rectangle 17"/>
          <p:cNvSpPr/>
          <p:nvPr/>
        </p:nvSpPr>
        <p:spPr bwMode="auto">
          <a:xfrm>
            <a:off x="5161986" y="1607262"/>
            <a:ext cx="5450728" cy="3583830"/>
          </a:xfrm>
          <a:prstGeom prst="roundRect">
            <a:avLst>
              <a:gd name="adj" fmla="val 19746"/>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9" name="Rounded Rectangle 18"/>
          <p:cNvSpPr/>
          <p:nvPr/>
        </p:nvSpPr>
        <p:spPr bwMode="auto">
          <a:xfrm>
            <a:off x="4382078" y="3575316"/>
            <a:ext cx="4336681" cy="1935813"/>
          </a:xfrm>
          <a:prstGeom prst="roundRect">
            <a:avLst>
              <a:gd name="adj" fmla="val 24915"/>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1" name="Rounded Rectangle 20"/>
          <p:cNvSpPr/>
          <p:nvPr/>
        </p:nvSpPr>
        <p:spPr bwMode="auto">
          <a:xfrm>
            <a:off x="8393585" y="1899026"/>
            <a:ext cx="2875452" cy="1438717"/>
          </a:xfrm>
          <a:prstGeom prst="roundRect">
            <a:avLst>
              <a:gd name="adj" fmla="val 27395"/>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27" name="Group 26"/>
          <p:cNvGrpSpPr/>
          <p:nvPr/>
        </p:nvGrpSpPr>
        <p:grpSpPr>
          <a:xfrm>
            <a:off x="5866544" y="1994560"/>
            <a:ext cx="1896557" cy="1772642"/>
            <a:chOff x="3671323" y="596839"/>
            <a:chExt cx="1896557" cy="1772642"/>
          </a:xfrm>
          <a:solidFill>
            <a:srgbClr val="92D050"/>
          </a:solidFill>
        </p:grpSpPr>
        <p:sp>
          <p:nvSpPr>
            <p:cNvPr id="28" name="Rectangle 27"/>
            <p:cNvSpPr/>
            <p:nvPr/>
          </p:nvSpPr>
          <p:spPr bwMode="auto">
            <a:xfrm>
              <a:off x="3671323"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91440" rIns="0" bIns="182880" numCol="1" rtlCol="0" anchor="b" anchorCtr="0" compatLnSpc="1">
              <a:prstTxWarp prst="textNoShape">
                <a:avLst/>
              </a:prstTxWarp>
            </a:bodyPr>
            <a:lstStyle/>
            <a:p>
              <a:pPr algn="ctr" defTabSz="914099" fontAlgn="base">
                <a:spcBef>
                  <a:spcPct val="0"/>
                </a:spcBef>
                <a:spcAft>
                  <a:spcPct val="0"/>
                </a:spcAft>
              </a:pPr>
              <a:r>
                <a:rPr lang="en-US" altLang="ja-JP" sz="2000" dirty="0">
                  <a:gradFill>
                    <a:gsLst>
                      <a:gs pos="0">
                        <a:srgbClr val="FFFFFF"/>
                      </a:gs>
                      <a:gs pos="100000">
                        <a:srgbClr val="FFFFFF"/>
                      </a:gs>
                    </a:gsLst>
                    <a:lin ang="5400000" scaled="0"/>
                  </a:gradFill>
                  <a:latin typeface="メイリオ" pitchFamily="50" charset="-128"/>
                  <a:ea typeface="メイリオ" pitchFamily="50" charset="-128"/>
                </a:rPr>
                <a:t>Data</a:t>
              </a:r>
              <a:endParaRPr lang="en-US" sz="2000" dirty="0">
                <a:gradFill>
                  <a:gsLst>
                    <a:gs pos="0">
                      <a:srgbClr val="FFFFFF"/>
                    </a:gs>
                    <a:gs pos="100000">
                      <a:srgbClr val="FFFFFF"/>
                    </a:gs>
                  </a:gsLst>
                  <a:lin ang="5400000" scaled="0"/>
                </a:gradFill>
                <a:latin typeface="メイリオ" pitchFamily="50" charset="-128"/>
                <a:ea typeface="メイリオ" pitchFamily="50" charset="-128"/>
              </a:endParaRPr>
            </a:p>
          </p:txBody>
        </p:sp>
        <p:pic>
          <p:nvPicPr>
            <p:cNvPr id="29"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2085" y="926787"/>
              <a:ext cx="851488" cy="851488"/>
            </a:xfrm>
            <a:prstGeom prst="rect">
              <a:avLst/>
            </a:prstGeom>
            <a:noFill/>
            <a:extLst/>
          </p:spPr>
        </p:pic>
      </p:grpSp>
      <p:grpSp>
        <p:nvGrpSpPr>
          <p:cNvPr id="30" name="Group 29"/>
          <p:cNvGrpSpPr/>
          <p:nvPr/>
        </p:nvGrpSpPr>
        <p:grpSpPr>
          <a:xfrm>
            <a:off x="7894907" y="1994442"/>
            <a:ext cx="1896557" cy="1772642"/>
            <a:chOff x="9645631" y="2476591"/>
            <a:chExt cx="1896557" cy="1772642"/>
          </a:xfrm>
          <a:solidFill>
            <a:srgbClr val="92D050"/>
          </a:solidFill>
        </p:grpSpPr>
        <p:sp>
          <p:nvSpPr>
            <p:cNvPr id="31" name="Rectangle 30"/>
            <p:cNvSpPr/>
            <p:nvPr/>
          </p:nvSpPr>
          <p:spPr bwMode="auto">
            <a:xfrm>
              <a:off x="9645631" y="2476591"/>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182880" numCol="1" rtlCol="0" anchor="b" anchorCtr="0" compatLnSpc="1">
              <a:prstTxWarp prst="textNoShape">
                <a:avLst/>
              </a:prstTxWarp>
            </a:bodyPr>
            <a:lstStyle/>
            <a:p>
              <a:pPr algn="ctr" defTabSz="914099" fontAlgn="base">
                <a:spcBef>
                  <a:spcPct val="0"/>
                </a:spcBef>
                <a:spcAft>
                  <a:spcPct val="0"/>
                </a:spcAft>
              </a:pPr>
              <a:r>
                <a:rPr lang="en-US" altLang="ja-JP" sz="2000" dirty="0">
                  <a:gradFill>
                    <a:gsLst>
                      <a:gs pos="0">
                        <a:srgbClr val="FFFFFF"/>
                      </a:gs>
                      <a:gs pos="100000">
                        <a:srgbClr val="FFFFFF"/>
                      </a:gs>
                    </a:gsLst>
                    <a:lin ang="5400000" scaled="0"/>
                  </a:gradFill>
                  <a:latin typeface="メイリオ" pitchFamily="50" charset="-128"/>
                  <a:ea typeface="メイリオ" pitchFamily="50" charset="-128"/>
                </a:rPr>
                <a:t>ID Services</a:t>
              </a:r>
              <a:endParaRPr lang="en-US" sz="2000" dirty="0">
                <a:gradFill>
                  <a:gsLst>
                    <a:gs pos="0">
                      <a:srgbClr val="FFFFFF"/>
                    </a:gs>
                    <a:gs pos="100000">
                      <a:srgbClr val="FFFFFF"/>
                    </a:gs>
                  </a:gsLst>
                  <a:lin ang="5400000" scaled="0"/>
                </a:gradFill>
                <a:latin typeface="メイリオ" pitchFamily="50" charset="-128"/>
                <a:ea typeface="メイリオ" pitchFamily="50" charset="-128"/>
              </a:endParaRPr>
            </a:p>
          </p:txBody>
        </p:sp>
        <p:pic>
          <p:nvPicPr>
            <p:cNvPr id="32" name="Picture 7" descr="C:\Users\Jonahs\Dropbox\Projects SCOTT\MEET Windows Azure\source\Background\tile-icon-ident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p:spPr>
        </p:pic>
      </p:grpSp>
      <p:sp>
        <p:nvSpPr>
          <p:cNvPr id="20" name="Right Arrow 19"/>
          <p:cNvSpPr/>
          <p:nvPr/>
        </p:nvSpPr>
        <p:spPr bwMode="auto">
          <a:xfrm>
            <a:off x="2869324" y="2441268"/>
            <a:ext cx="2829260" cy="882717"/>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3" name="Picture 32"/>
          <p:cNvPicPr>
            <a:picLocks noChangeAspect="1"/>
          </p:cNvPicPr>
          <p:nvPr/>
        </p:nvPicPr>
        <p:blipFill>
          <a:blip r:embed="rId6"/>
          <a:stretch>
            <a:fillRect/>
          </a:stretch>
        </p:blipFill>
        <p:spPr>
          <a:xfrm>
            <a:off x="3819779" y="4494445"/>
            <a:ext cx="318959" cy="410091"/>
          </a:xfrm>
          <a:prstGeom prst="rect">
            <a:avLst/>
          </a:prstGeom>
        </p:spPr>
      </p:pic>
      <p:sp>
        <p:nvSpPr>
          <p:cNvPr id="36" name="Right Arrow 35"/>
          <p:cNvSpPr/>
          <p:nvPr/>
        </p:nvSpPr>
        <p:spPr bwMode="auto">
          <a:xfrm rot="10800000">
            <a:off x="3214282" y="3702502"/>
            <a:ext cx="2651585" cy="882717"/>
          </a:xfrm>
          <a:prstGeom prst="rightArrow">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5184" y="1769512"/>
            <a:ext cx="2118949" cy="3490034"/>
          </a:xfrm>
          <a:prstGeom prst="rect">
            <a:avLst/>
          </a:prstGeom>
        </p:spPr>
      </p:pic>
      <p:grpSp>
        <p:nvGrpSpPr>
          <p:cNvPr id="5" name="Group 4"/>
          <p:cNvGrpSpPr/>
          <p:nvPr/>
        </p:nvGrpSpPr>
        <p:grpSpPr>
          <a:xfrm>
            <a:off x="5866545" y="3925613"/>
            <a:ext cx="3924920" cy="884477"/>
            <a:chOff x="5866545" y="3925613"/>
            <a:chExt cx="3924920" cy="884477"/>
          </a:xfrm>
        </p:grpSpPr>
        <p:sp>
          <p:nvSpPr>
            <p:cNvPr id="2" name="Rectangle 1"/>
            <p:cNvSpPr/>
            <p:nvPr/>
          </p:nvSpPr>
          <p:spPr bwMode="auto">
            <a:xfrm>
              <a:off x="5866545" y="3925613"/>
              <a:ext cx="3924920" cy="88447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extBox 2"/>
            <p:cNvSpPr txBox="1"/>
            <p:nvPr/>
          </p:nvSpPr>
          <p:spPr>
            <a:xfrm>
              <a:off x="6907042" y="4254062"/>
              <a:ext cx="2536501" cy="284693"/>
            </a:xfrm>
            <a:prstGeom prst="rect">
              <a:avLst/>
            </a:prstGeom>
            <a:noFill/>
          </p:spPr>
          <p:txBody>
            <a:bodyPr wrap="square" lIns="0" tIns="0" rIns="0" bIns="0" rtlCol="0">
              <a:spAutoFit/>
            </a:bodyPr>
            <a:lstStyle/>
            <a:p>
              <a:pPr>
                <a:lnSpc>
                  <a:spcPct val="90000"/>
                </a:lnSpc>
                <a:spcBef>
                  <a:spcPct val="20000"/>
                </a:spcBef>
                <a:buSzPct val="80000"/>
              </a:pPr>
              <a:r>
                <a:rPr lang="en-US" altLang="ja-JP" sz="2000" dirty="0">
                  <a:solidFill>
                    <a:schemeClr val="bg1"/>
                  </a:solidFill>
                </a:rPr>
                <a:t>Custom Script(s)</a:t>
              </a:r>
              <a:endParaRPr lang="en-US" sz="2000" dirty="0">
                <a:solidFill>
                  <a:schemeClr val="bg1"/>
                </a:solidFill>
              </a:endParaRPr>
            </a:p>
          </p:txBody>
        </p:sp>
        <p:grpSp>
          <p:nvGrpSpPr>
            <p:cNvPr id="4" name="Group 3"/>
            <p:cNvGrpSpPr/>
            <p:nvPr/>
          </p:nvGrpSpPr>
          <p:grpSpPr>
            <a:xfrm>
              <a:off x="5966223" y="4045498"/>
              <a:ext cx="707118" cy="625903"/>
              <a:chOff x="5981989" y="4061264"/>
              <a:chExt cx="707118" cy="625903"/>
            </a:xfrm>
          </p:grpSpPr>
          <p:pic>
            <p:nvPicPr>
              <p:cNvPr id="34" name="Picture 33"/>
              <p:cNvPicPr>
                <a:picLocks noChangeAspect="1"/>
              </p:cNvPicPr>
              <p:nvPr/>
            </p:nvPicPr>
            <p:blipFill>
              <a:blip r:embed="rId8"/>
              <a:stretch>
                <a:fillRect/>
              </a:stretch>
            </p:blipFill>
            <p:spPr>
              <a:xfrm>
                <a:off x="6050310" y="4061264"/>
                <a:ext cx="592961" cy="625903"/>
              </a:xfrm>
              <a:prstGeom prst="rect">
                <a:avLst/>
              </a:prstGeom>
            </p:spPr>
          </p:pic>
          <p:sp>
            <p:nvSpPr>
              <p:cNvPr id="35" name="TextBox 34"/>
              <p:cNvSpPr txBox="1"/>
              <p:nvPr/>
            </p:nvSpPr>
            <p:spPr>
              <a:xfrm>
                <a:off x="5981989" y="4288612"/>
                <a:ext cx="707118" cy="221599"/>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chemeClr val="bg2">
                        <a:lumMod val="50000"/>
                      </a:schemeClr>
                    </a:solidFill>
                    <a:latin typeface="Segoe UI Semibold" panose="020B0702040204020203" pitchFamily="34" charset="0"/>
                    <a:cs typeface="Segoe UI Semibold" panose="020B0702040204020203" pitchFamily="34" charset="0"/>
                  </a:rPr>
                  <a:t>&lt;//&gt;</a:t>
                </a:r>
              </a:p>
            </p:txBody>
          </p:sp>
        </p:grpSp>
      </p:grpSp>
    </p:spTree>
    <p:extLst>
      <p:ext uri="{BB962C8B-B14F-4D97-AF65-F5344CB8AC3E}">
        <p14:creationId xmlns:p14="http://schemas.microsoft.com/office/powerpoint/2010/main" val="7959933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5689E-6 -1.11022E-16 L -0.08688 -1.11022E-16 " pathEditMode="relative" rAng="0" ptsTypes="AA">
                                      <p:cBhvr>
                                        <p:cTn id="6" dur="2000" fill="hold"/>
                                        <p:tgtEl>
                                          <p:spTgt spid="37"/>
                                        </p:tgtEl>
                                        <p:attrNameLst>
                                          <p:attrName>ppt_x</p:attrName>
                                          <p:attrName>ppt_y</p:attrName>
                                        </p:attrNameLst>
                                      </p:cBhvr>
                                      <p:rCtr x="-4350" y="0"/>
                                    </p:animMotion>
                                  </p:childTnLst>
                                </p:cTn>
                              </p:par>
                              <p:par>
                                <p:cTn id="7" presetID="42" presetClass="entr" presetSubtype="0" fill="hold" grpId="0" nodeType="withEffect">
                                  <p:stCondLst>
                                    <p:cond delay="75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750"/>
                                        <p:tgtEl>
                                          <p:spTgt spid="17"/>
                                        </p:tgtEl>
                                      </p:cBhvr>
                                    </p:animEffect>
                                    <p:anim calcmode="lin" valueType="num">
                                      <p:cBhvr>
                                        <p:cTn id="10" dur="750" fill="hold"/>
                                        <p:tgtEl>
                                          <p:spTgt spid="17"/>
                                        </p:tgtEl>
                                        <p:attrNameLst>
                                          <p:attrName>ppt_x</p:attrName>
                                        </p:attrNameLst>
                                      </p:cBhvr>
                                      <p:tavLst>
                                        <p:tav tm="0">
                                          <p:val>
                                            <p:strVal val="#ppt_x"/>
                                          </p:val>
                                        </p:tav>
                                        <p:tav tm="100000">
                                          <p:val>
                                            <p:strVal val="#ppt_x"/>
                                          </p:val>
                                        </p:tav>
                                      </p:tavLst>
                                    </p:anim>
                                    <p:anim calcmode="lin" valueType="num">
                                      <p:cBhvr>
                                        <p:cTn id="11" dur="750" fill="hold"/>
                                        <p:tgtEl>
                                          <p:spTgt spid="17"/>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10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500"/>
                                        <p:tgtEl>
                                          <p:spTgt spid="21"/>
                                        </p:tgtEl>
                                      </p:cBhvr>
                                    </p:animEffect>
                                    <p:anim calcmode="lin" valueType="num">
                                      <p:cBhvr>
                                        <p:cTn id="15" dur="1500" fill="hold"/>
                                        <p:tgtEl>
                                          <p:spTgt spid="21"/>
                                        </p:tgtEl>
                                        <p:attrNameLst>
                                          <p:attrName>ppt_x</p:attrName>
                                        </p:attrNameLst>
                                      </p:cBhvr>
                                      <p:tavLst>
                                        <p:tav tm="0">
                                          <p:val>
                                            <p:strVal val="#ppt_x"/>
                                          </p:val>
                                        </p:tav>
                                        <p:tav tm="100000">
                                          <p:val>
                                            <p:strVal val="#ppt_x"/>
                                          </p:val>
                                        </p:tav>
                                      </p:tavLst>
                                    </p:anim>
                                    <p:anim calcmode="lin" valueType="num">
                                      <p:cBhvr>
                                        <p:cTn id="16" dur="1500" fill="hold"/>
                                        <p:tgtEl>
                                          <p:spTgt spid="21"/>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500"/>
                                        <p:tgtEl>
                                          <p:spTgt spid="18"/>
                                        </p:tgtEl>
                                      </p:cBhvr>
                                    </p:animEffect>
                                  </p:childTnLst>
                                </p:cTn>
                              </p:par>
                              <p:par>
                                <p:cTn id="20" presetID="42"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500"/>
                                        <p:tgtEl>
                                          <p:spTgt spid="19"/>
                                        </p:tgtEl>
                                      </p:cBhvr>
                                    </p:animEffect>
                                    <p:anim calcmode="lin" valueType="num">
                                      <p:cBhvr>
                                        <p:cTn id="23" dur="1500" fill="hold"/>
                                        <p:tgtEl>
                                          <p:spTgt spid="19"/>
                                        </p:tgtEl>
                                        <p:attrNameLst>
                                          <p:attrName>ppt_x</p:attrName>
                                        </p:attrNameLst>
                                      </p:cBhvr>
                                      <p:tavLst>
                                        <p:tav tm="0">
                                          <p:val>
                                            <p:strVal val="#ppt_x"/>
                                          </p:val>
                                        </p:tav>
                                        <p:tav tm="100000">
                                          <p:val>
                                            <p:strVal val="#ppt_x"/>
                                          </p:val>
                                        </p:tav>
                                      </p:tavLst>
                                    </p:anim>
                                    <p:anim calcmode="lin" valueType="num">
                                      <p:cBhvr>
                                        <p:cTn id="24" dur="1500" fill="hold"/>
                                        <p:tgtEl>
                                          <p:spTgt spid="19"/>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1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25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1000"/>
                                        <p:tgtEl>
                                          <p:spTgt spid="20"/>
                                        </p:tgtEl>
                                        <p:attrNameLst>
                                          <p:attrName>ppt_x</p:attrName>
                                        </p:attrNameLst>
                                      </p:cBhvr>
                                      <p:tavLst>
                                        <p:tav tm="0">
                                          <p:val>
                                            <p:strVal val="#ppt_x-#ppt_w*1.125000"/>
                                          </p:val>
                                        </p:tav>
                                        <p:tav tm="100000">
                                          <p:val>
                                            <p:strVal val="#ppt_x"/>
                                          </p:val>
                                        </p:tav>
                                      </p:tavLst>
                                    </p:anim>
                                    <p:animEffect transition="in" filter="wipe(right)">
                                      <p:cBhvr>
                                        <p:cTn id="45" dur="10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p:tgtEl>
                                          <p:spTgt spid="36"/>
                                        </p:tgtEl>
                                        <p:attrNameLst>
                                          <p:attrName>ppt_x</p:attrName>
                                        </p:attrNameLst>
                                      </p:cBhvr>
                                      <p:tavLst>
                                        <p:tav tm="0">
                                          <p:val>
                                            <p:strVal val="#ppt_x+#ppt_w*1.125000"/>
                                          </p:val>
                                        </p:tav>
                                        <p:tav tm="100000">
                                          <p:val>
                                            <p:strVal val="#ppt_x"/>
                                          </p:val>
                                        </p:tav>
                                      </p:tavLst>
                                    </p:anim>
                                    <p:animEffect transition="in" filter="wipe(left)">
                                      <p:cBhvr>
                                        <p:cTn id="56" dur="750"/>
                                        <p:tgtEl>
                                          <p:spTgt spid="36"/>
                                        </p:tgtEl>
                                      </p:cBhvr>
                                    </p:animEffect>
                                  </p:childTnLst>
                                </p:cTn>
                              </p:par>
                            </p:childTnLst>
                          </p:cTn>
                        </p:par>
                        <p:par>
                          <p:cTn id="57" fill="hold">
                            <p:stCondLst>
                              <p:cond delay="750"/>
                            </p:stCondLst>
                            <p:childTnLst>
                              <p:par>
                                <p:cTn id="58" presetID="10" presetClass="entr" presetSubtype="0"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1" grpId="0" animBg="1"/>
      <p:bldP spid="20"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170" y="155575"/>
            <a:ext cx="10448925" cy="747713"/>
          </a:xfrm>
        </p:spPr>
        <p:txBody>
          <a:bodyPr/>
          <a:lstStyle/>
          <a:p>
            <a:pPr lvl="0">
              <a:spcBef>
                <a:spcPts val="533"/>
              </a:spcBef>
              <a:spcAft>
                <a:spcPts val="800"/>
              </a:spcAft>
              <a:tabLst>
                <a:tab pos="5039589" algn="l"/>
              </a:tabLst>
            </a:pPr>
            <a:r>
              <a:rPr lang="en-US" dirty="0">
                <a:solidFill>
                  <a:srgbClr val="FFFFFF"/>
                </a:solidFill>
                <a:latin typeface="Segoe UI Light"/>
                <a:ea typeface="Segoe UI" pitchFamily="34" charset="0"/>
                <a:cs typeface="Segoe UI" pitchFamily="34" charset="0"/>
              </a:rPr>
              <a:t>Notification Hubs</a:t>
            </a:r>
          </a:p>
        </p:txBody>
      </p:sp>
      <p:grpSp>
        <p:nvGrpSpPr>
          <p:cNvPr id="22" name="Group 21"/>
          <p:cNvGrpSpPr/>
          <p:nvPr/>
        </p:nvGrpSpPr>
        <p:grpSpPr>
          <a:xfrm>
            <a:off x="4999636" y="3758118"/>
            <a:ext cx="1453767" cy="1125066"/>
            <a:chOff x="5144219" y="4342318"/>
            <a:chExt cx="1453767" cy="1125066"/>
          </a:xfrm>
        </p:grpSpPr>
        <p:sp>
          <p:nvSpPr>
            <p:cNvPr id="10" name="TextBox 9"/>
            <p:cNvSpPr txBox="1"/>
            <p:nvPr/>
          </p:nvSpPr>
          <p:spPr>
            <a:xfrm>
              <a:off x="5144219" y="5016170"/>
              <a:ext cx="1453767" cy="451214"/>
            </a:xfrm>
            <a:prstGeom prst="rect">
              <a:avLst/>
            </a:prstGeom>
            <a:noFill/>
          </p:spPr>
          <p:txBody>
            <a:bodyPr wrap="none" lIns="121871" tIns="0" rIns="0" bIns="0" rtlCol="0">
              <a:spAutoFit/>
            </a:bodyPr>
            <a:lstStyle/>
            <a:p>
              <a:pPr algn="ctr" defTabSz="914037"/>
              <a:r>
                <a:rPr lang="en-US" sz="1466" dirty="0">
                  <a:solidFill>
                    <a:prstClr val="white"/>
                  </a:solidFill>
                  <a:latin typeface="Segoe" pitchFamily="34" charset="0"/>
                </a:rPr>
                <a:t>Service Bus </a:t>
              </a:r>
            </a:p>
            <a:p>
              <a:pPr algn="ctr" defTabSz="914037"/>
              <a:r>
                <a:rPr lang="en-US" sz="1466" dirty="0">
                  <a:solidFill>
                    <a:prstClr val="white"/>
                  </a:solidFill>
                  <a:latin typeface="Segoe" pitchFamily="34" charset="0"/>
                </a:rPr>
                <a:t>Notification Hub</a:t>
              </a:r>
            </a:p>
          </p:txBody>
        </p:sp>
        <p:sp>
          <p:nvSpPr>
            <p:cNvPr id="8" name="Freeform 73"/>
            <p:cNvSpPr>
              <a:spLocks noEditPoints="1"/>
            </p:cNvSpPr>
            <p:nvPr/>
          </p:nvSpPr>
          <p:spPr bwMode="auto">
            <a:xfrm>
              <a:off x="5570392" y="4342318"/>
              <a:ext cx="601420" cy="58074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p:spPr>
          <p:txBody>
            <a:bodyPr vert="horz" wrap="square" lIns="121871" tIns="60936" rIns="121871" bIns="60936" numCol="1" anchor="t" anchorCtr="0" compatLnSpc="1">
              <a:prstTxWarp prst="textNoShape">
                <a:avLst/>
              </a:prstTxWarp>
            </a:bodyPr>
            <a:lstStyle/>
            <a:p>
              <a:pPr defTabSz="914037"/>
              <a:endParaRPr lang="en-US" sz="1866">
                <a:solidFill>
                  <a:prstClr val="white"/>
                </a:solidFill>
              </a:endParaRPr>
            </a:p>
          </p:txBody>
        </p:sp>
      </p:grpSp>
      <p:grpSp>
        <p:nvGrpSpPr>
          <p:cNvPr id="12" name="Group 11"/>
          <p:cNvGrpSpPr/>
          <p:nvPr/>
        </p:nvGrpSpPr>
        <p:grpSpPr>
          <a:xfrm>
            <a:off x="3482657" y="1302765"/>
            <a:ext cx="795861" cy="1024336"/>
            <a:chOff x="7742237" y="1551625"/>
            <a:chExt cx="795861" cy="1024336"/>
          </a:xfrm>
        </p:grpSpPr>
        <p:grpSp>
          <p:nvGrpSpPr>
            <p:cNvPr id="13" name="Group 12"/>
            <p:cNvGrpSpPr/>
            <p:nvPr/>
          </p:nvGrpSpPr>
          <p:grpSpPr>
            <a:xfrm>
              <a:off x="7742237" y="1551625"/>
              <a:ext cx="644337" cy="746700"/>
              <a:chOff x="2916435" y="3914152"/>
              <a:chExt cx="930763" cy="918513"/>
            </a:xfrm>
          </p:grpSpPr>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p:spPr>
          </p:pic>
          <p:sp>
            <p:nvSpPr>
              <p:cNvPr id="16"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60" tIns="46630" rIns="93260" bIns="46630" numCol="1" anchor="t" anchorCtr="0" compatLnSpc="1">
                <a:prstTxWarp prst="textNoShape">
                  <a:avLst/>
                </a:prstTxWarp>
              </a:bodyPr>
              <a:lstStyle/>
              <a:p>
                <a:endParaRPr lang="en-US" sz="1122" dirty="0">
                  <a:solidFill>
                    <a:schemeClr val="bg1"/>
                  </a:solidFill>
                </a:endParaRPr>
              </a:p>
            </p:txBody>
          </p:sp>
        </p:grpSp>
        <p:sp>
          <p:nvSpPr>
            <p:cNvPr id="14" name="TextBox 13"/>
            <p:cNvSpPr txBox="1"/>
            <p:nvPr/>
          </p:nvSpPr>
          <p:spPr>
            <a:xfrm>
              <a:off x="7842395" y="2345770"/>
              <a:ext cx="695703" cy="230191"/>
            </a:xfrm>
            <a:prstGeom prst="rect">
              <a:avLst/>
            </a:prstGeom>
            <a:noFill/>
          </p:spPr>
          <p:txBody>
            <a:bodyPr wrap="none" lIns="0" tIns="0" rIns="0" bIns="0" rtlCol="0">
              <a:spAutoFit/>
            </a:bodyPr>
            <a:lstStyle/>
            <a:p>
              <a:pPr algn="ctr" defTabSz="932596"/>
              <a:r>
                <a:rPr lang="en-US" sz="1496" dirty="0">
                  <a:solidFill>
                    <a:prstClr val="white"/>
                  </a:solidFill>
                  <a:latin typeface="Segoe" pitchFamily="34" charset="0"/>
                </a:rPr>
                <a:t>iOS app</a:t>
              </a:r>
            </a:p>
          </p:txBody>
        </p:sp>
      </p:grpSp>
      <p:grpSp>
        <p:nvGrpSpPr>
          <p:cNvPr id="17" name="Group 16"/>
          <p:cNvGrpSpPr/>
          <p:nvPr/>
        </p:nvGrpSpPr>
        <p:grpSpPr>
          <a:xfrm>
            <a:off x="7273859" y="1265707"/>
            <a:ext cx="1037563" cy="1305913"/>
            <a:chOff x="9201641" y="1505549"/>
            <a:chExt cx="1037563" cy="1305913"/>
          </a:xfrm>
        </p:grpSpPr>
        <p:sp>
          <p:nvSpPr>
            <p:cNvPr id="18" name="Rounded Rectangle 6"/>
            <p:cNvSpPr/>
            <p:nvPr/>
          </p:nvSpPr>
          <p:spPr bwMode="auto">
            <a:xfrm rot="16200000">
              <a:off x="9340904" y="1366286"/>
              <a:ext cx="759037" cy="103756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BFBFB"/>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9330"/>
              <a:endParaRPr lang="en-US" sz="2312" spc="-137" dirty="0">
                <a:solidFill>
                  <a:prstClr val="white"/>
                </a:solidFill>
                <a:latin typeface="Segoe Light" pitchFamily="34" charset="0"/>
              </a:endParaRPr>
            </a:p>
          </p:txBody>
        </p:sp>
        <p:sp>
          <p:nvSpPr>
            <p:cNvPr id="19" name="TextBox 18"/>
            <p:cNvSpPr txBox="1"/>
            <p:nvPr/>
          </p:nvSpPr>
          <p:spPr>
            <a:xfrm>
              <a:off x="9249941" y="2351080"/>
              <a:ext cx="940962" cy="460382"/>
            </a:xfrm>
            <a:prstGeom prst="rect">
              <a:avLst/>
            </a:prstGeom>
            <a:noFill/>
          </p:spPr>
          <p:txBody>
            <a:bodyPr wrap="none" lIns="0" tIns="0" rIns="0" bIns="0" rtlCol="0">
              <a:spAutoFit/>
            </a:bodyPr>
            <a:lstStyle/>
            <a:p>
              <a:pPr algn="ctr" defTabSz="932596"/>
              <a:r>
                <a:rPr lang="en-US" sz="1496" dirty="0">
                  <a:solidFill>
                    <a:prstClr val="white"/>
                  </a:solidFill>
                  <a:latin typeface="Segoe" pitchFamily="34" charset="0"/>
                </a:rPr>
                <a:t>Windows 8</a:t>
              </a:r>
            </a:p>
            <a:p>
              <a:pPr algn="ctr" defTabSz="932596"/>
              <a:r>
                <a:rPr lang="en-US" sz="1496" dirty="0">
                  <a:solidFill>
                    <a:prstClr val="white"/>
                  </a:solidFill>
                  <a:latin typeface="Segoe" pitchFamily="34" charset="0"/>
                </a:rPr>
                <a:t>app</a:t>
              </a:r>
            </a:p>
          </p:txBody>
        </p:sp>
      </p:grpSp>
      <p:cxnSp>
        <p:nvCxnSpPr>
          <p:cNvPr id="20" name="Straight Arrow Connector 19"/>
          <p:cNvCxnSpPr/>
          <p:nvPr/>
        </p:nvCxnSpPr>
        <p:spPr>
          <a:xfrm>
            <a:off x="4074466" y="2444656"/>
            <a:ext cx="1272970" cy="1313462"/>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027229" y="2571620"/>
            <a:ext cx="1246630" cy="1186498"/>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10951" y="2527204"/>
            <a:ext cx="1966692" cy="249299"/>
          </a:xfrm>
          <a:prstGeom prst="rect">
            <a:avLst/>
          </a:prstGeom>
          <a:noFill/>
        </p:spPr>
        <p:txBody>
          <a:bodyPr wrap="none" lIns="0" tIns="0" rIns="0" bIns="0" rtlCol="0">
            <a:spAutoFit/>
          </a:bodyPr>
          <a:lstStyle/>
          <a:p>
            <a:pPr>
              <a:lnSpc>
                <a:spcPct val="90000"/>
              </a:lnSpc>
              <a:spcBef>
                <a:spcPct val="20000"/>
              </a:spcBef>
              <a:buSzPct val="80000"/>
            </a:pPr>
            <a:r>
              <a:rPr lang="en-US" sz="1800" dirty="0">
                <a:solidFill>
                  <a:srgbClr val="FFFF00"/>
                </a:solidFill>
              </a:rPr>
              <a:t>Tag: Breaking News</a:t>
            </a:r>
          </a:p>
        </p:txBody>
      </p:sp>
      <p:grpSp>
        <p:nvGrpSpPr>
          <p:cNvPr id="34" name="Group 33"/>
          <p:cNvGrpSpPr/>
          <p:nvPr/>
        </p:nvGrpSpPr>
        <p:grpSpPr>
          <a:xfrm>
            <a:off x="8603650" y="5421354"/>
            <a:ext cx="1230243" cy="1230515"/>
            <a:chOff x="6259896" y="3521405"/>
            <a:chExt cx="1230243" cy="1230515"/>
          </a:xfrm>
        </p:grpSpPr>
        <p:sp>
          <p:nvSpPr>
            <p:cNvPr id="35" name="Freeform 80"/>
            <p:cNvSpPr>
              <a:spLocks noEditPoints="1"/>
            </p:cNvSpPr>
            <p:nvPr/>
          </p:nvSpPr>
          <p:spPr bwMode="auto">
            <a:xfrm>
              <a:off x="6438309" y="3521405"/>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BFBFB"/>
            </a:solidFill>
            <a:ln>
              <a:noFill/>
            </a:ln>
          </p:spPr>
          <p:txBody>
            <a:bodyPr vert="horz" wrap="square" lIns="93260" tIns="46630" rIns="93260" bIns="46630" numCol="1" anchor="t" anchorCtr="0" compatLnSpc="1">
              <a:prstTxWarp prst="textNoShape">
                <a:avLst/>
              </a:prstTxWarp>
            </a:bodyPr>
            <a:lstStyle/>
            <a:p>
              <a:endParaRPr lang="en-US" sz="1836">
                <a:solidFill>
                  <a:schemeClr val="bg1"/>
                </a:solidFill>
              </a:endParaRPr>
            </a:p>
          </p:txBody>
        </p:sp>
        <p:sp>
          <p:nvSpPr>
            <p:cNvPr id="36" name="TextBox 35"/>
            <p:cNvSpPr txBox="1"/>
            <p:nvPr/>
          </p:nvSpPr>
          <p:spPr>
            <a:xfrm>
              <a:off x="6259896" y="4521729"/>
              <a:ext cx="1230243" cy="230191"/>
            </a:xfrm>
            <a:prstGeom prst="rect">
              <a:avLst/>
            </a:prstGeom>
            <a:noFill/>
          </p:spPr>
          <p:txBody>
            <a:bodyPr wrap="square" lIns="0" tIns="0" rIns="0" bIns="0" rtlCol="0">
              <a:spAutoFit/>
            </a:bodyPr>
            <a:lstStyle/>
            <a:p>
              <a:pPr algn="ctr" defTabSz="932596"/>
              <a:r>
                <a:rPr lang="en-US" sz="1496" dirty="0">
                  <a:solidFill>
                    <a:prstClr val="white"/>
                  </a:solidFill>
                  <a:latin typeface="Segoe" pitchFamily="34" charset="0"/>
                </a:rPr>
                <a:t>App back-end</a:t>
              </a:r>
            </a:p>
          </p:txBody>
        </p:sp>
      </p:grpSp>
    </p:spTree>
    <p:extLst>
      <p:ext uri="{BB962C8B-B14F-4D97-AF65-F5344CB8AC3E}">
        <p14:creationId xmlns:p14="http://schemas.microsoft.com/office/powerpoint/2010/main" val="3130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170" y="155575"/>
            <a:ext cx="10448925" cy="747713"/>
          </a:xfrm>
        </p:spPr>
        <p:txBody>
          <a:bodyPr/>
          <a:lstStyle/>
          <a:p>
            <a:pPr lvl="0">
              <a:spcBef>
                <a:spcPts val="533"/>
              </a:spcBef>
              <a:spcAft>
                <a:spcPts val="800"/>
              </a:spcAft>
              <a:tabLst>
                <a:tab pos="5039589" algn="l"/>
              </a:tabLst>
            </a:pPr>
            <a:r>
              <a:rPr lang="en-US" dirty="0">
                <a:solidFill>
                  <a:srgbClr val="FFFFFF"/>
                </a:solidFill>
                <a:latin typeface="Segoe UI Light"/>
                <a:ea typeface="Segoe UI" pitchFamily="34" charset="0"/>
                <a:cs typeface="Segoe UI" pitchFamily="34" charset="0"/>
              </a:rPr>
              <a:t>Notification Hubs</a:t>
            </a:r>
          </a:p>
        </p:txBody>
      </p:sp>
      <p:grpSp>
        <p:nvGrpSpPr>
          <p:cNvPr id="22" name="Group 21"/>
          <p:cNvGrpSpPr/>
          <p:nvPr/>
        </p:nvGrpSpPr>
        <p:grpSpPr>
          <a:xfrm>
            <a:off x="5068216" y="3758118"/>
            <a:ext cx="1453767" cy="1125066"/>
            <a:chOff x="5144219" y="4342318"/>
            <a:chExt cx="1453767" cy="1125066"/>
          </a:xfrm>
        </p:grpSpPr>
        <p:sp>
          <p:nvSpPr>
            <p:cNvPr id="10" name="TextBox 9"/>
            <p:cNvSpPr txBox="1"/>
            <p:nvPr/>
          </p:nvSpPr>
          <p:spPr>
            <a:xfrm>
              <a:off x="5144219" y="5016170"/>
              <a:ext cx="1453767" cy="451214"/>
            </a:xfrm>
            <a:prstGeom prst="rect">
              <a:avLst/>
            </a:prstGeom>
            <a:noFill/>
          </p:spPr>
          <p:txBody>
            <a:bodyPr wrap="none" lIns="121871" tIns="0" rIns="0" bIns="0" rtlCol="0">
              <a:spAutoFit/>
            </a:bodyPr>
            <a:lstStyle/>
            <a:p>
              <a:pPr algn="ctr" defTabSz="914037"/>
              <a:r>
                <a:rPr lang="en-US" sz="1466" dirty="0">
                  <a:solidFill>
                    <a:prstClr val="white"/>
                  </a:solidFill>
                  <a:latin typeface="Segoe" pitchFamily="34" charset="0"/>
                </a:rPr>
                <a:t>Service Bus </a:t>
              </a:r>
            </a:p>
            <a:p>
              <a:pPr algn="ctr" defTabSz="914037"/>
              <a:r>
                <a:rPr lang="en-US" sz="1466" dirty="0">
                  <a:solidFill>
                    <a:prstClr val="white"/>
                  </a:solidFill>
                  <a:latin typeface="Segoe" pitchFamily="34" charset="0"/>
                </a:rPr>
                <a:t>Notification Hub</a:t>
              </a:r>
            </a:p>
          </p:txBody>
        </p:sp>
        <p:sp>
          <p:nvSpPr>
            <p:cNvPr id="8" name="Freeform 73"/>
            <p:cNvSpPr>
              <a:spLocks noEditPoints="1"/>
            </p:cNvSpPr>
            <p:nvPr/>
          </p:nvSpPr>
          <p:spPr bwMode="auto">
            <a:xfrm>
              <a:off x="5570392" y="4342318"/>
              <a:ext cx="601420" cy="58074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p:spPr>
          <p:txBody>
            <a:bodyPr vert="horz" wrap="square" lIns="121871" tIns="60936" rIns="121871" bIns="60936" numCol="1" anchor="t" anchorCtr="0" compatLnSpc="1">
              <a:prstTxWarp prst="textNoShape">
                <a:avLst/>
              </a:prstTxWarp>
            </a:bodyPr>
            <a:lstStyle/>
            <a:p>
              <a:pPr defTabSz="914037"/>
              <a:endParaRPr lang="en-US" sz="1866">
                <a:solidFill>
                  <a:prstClr val="white"/>
                </a:solidFill>
              </a:endParaRPr>
            </a:p>
          </p:txBody>
        </p:sp>
      </p:grpSp>
      <p:grpSp>
        <p:nvGrpSpPr>
          <p:cNvPr id="12" name="Group 11"/>
          <p:cNvGrpSpPr/>
          <p:nvPr/>
        </p:nvGrpSpPr>
        <p:grpSpPr>
          <a:xfrm>
            <a:off x="3551237" y="1302765"/>
            <a:ext cx="795861" cy="1024336"/>
            <a:chOff x="7742237" y="1551625"/>
            <a:chExt cx="795861" cy="1024336"/>
          </a:xfrm>
        </p:grpSpPr>
        <p:grpSp>
          <p:nvGrpSpPr>
            <p:cNvPr id="13" name="Group 12"/>
            <p:cNvGrpSpPr/>
            <p:nvPr/>
          </p:nvGrpSpPr>
          <p:grpSpPr>
            <a:xfrm>
              <a:off x="7742237" y="1551625"/>
              <a:ext cx="644337" cy="746700"/>
              <a:chOff x="2916435" y="3914152"/>
              <a:chExt cx="930763" cy="918513"/>
            </a:xfrm>
          </p:grpSpPr>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p:spPr>
          </p:pic>
          <p:sp>
            <p:nvSpPr>
              <p:cNvPr id="16"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60" tIns="46630" rIns="93260" bIns="46630" numCol="1" anchor="t" anchorCtr="0" compatLnSpc="1">
                <a:prstTxWarp prst="textNoShape">
                  <a:avLst/>
                </a:prstTxWarp>
              </a:bodyPr>
              <a:lstStyle/>
              <a:p>
                <a:endParaRPr lang="en-US" sz="1122" dirty="0">
                  <a:solidFill>
                    <a:schemeClr val="bg1"/>
                  </a:solidFill>
                </a:endParaRPr>
              </a:p>
            </p:txBody>
          </p:sp>
        </p:grpSp>
        <p:sp>
          <p:nvSpPr>
            <p:cNvPr id="14" name="TextBox 13"/>
            <p:cNvSpPr txBox="1"/>
            <p:nvPr/>
          </p:nvSpPr>
          <p:spPr>
            <a:xfrm>
              <a:off x="7842395" y="2345770"/>
              <a:ext cx="695703" cy="230191"/>
            </a:xfrm>
            <a:prstGeom prst="rect">
              <a:avLst/>
            </a:prstGeom>
            <a:noFill/>
          </p:spPr>
          <p:txBody>
            <a:bodyPr wrap="none" lIns="0" tIns="0" rIns="0" bIns="0" rtlCol="0">
              <a:spAutoFit/>
            </a:bodyPr>
            <a:lstStyle/>
            <a:p>
              <a:pPr algn="ctr" defTabSz="932596"/>
              <a:r>
                <a:rPr lang="en-US" sz="1496" dirty="0">
                  <a:solidFill>
                    <a:prstClr val="white"/>
                  </a:solidFill>
                  <a:latin typeface="Segoe" pitchFamily="34" charset="0"/>
                </a:rPr>
                <a:t>iOS app</a:t>
              </a:r>
            </a:p>
          </p:txBody>
        </p:sp>
      </p:grpSp>
      <p:grpSp>
        <p:nvGrpSpPr>
          <p:cNvPr id="17" name="Group 16"/>
          <p:cNvGrpSpPr/>
          <p:nvPr/>
        </p:nvGrpSpPr>
        <p:grpSpPr>
          <a:xfrm>
            <a:off x="7342439" y="1265707"/>
            <a:ext cx="1037563" cy="1305913"/>
            <a:chOff x="9201641" y="1505549"/>
            <a:chExt cx="1037563" cy="1305913"/>
          </a:xfrm>
        </p:grpSpPr>
        <p:sp>
          <p:nvSpPr>
            <p:cNvPr id="18" name="Rounded Rectangle 6"/>
            <p:cNvSpPr/>
            <p:nvPr/>
          </p:nvSpPr>
          <p:spPr bwMode="auto">
            <a:xfrm rot="16200000">
              <a:off x="9340904" y="1366286"/>
              <a:ext cx="759037" cy="103756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BFBFB"/>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9330"/>
              <a:endParaRPr lang="en-US" sz="2312" spc="-137" dirty="0">
                <a:solidFill>
                  <a:prstClr val="white"/>
                </a:solidFill>
                <a:latin typeface="Segoe Light" pitchFamily="34" charset="0"/>
              </a:endParaRPr>
            </a:p>
          </p:txBody>
        </p:sp>
        <p:sp>
          <p:nvSpPr>
            <p:cNvPr id="19" name="TextBox 18"/>
            <p:cNvSpPr txBox="1"/>
            <p:nvPr/>
          </p:nvSpPr>
          <p:spPr>
            <a:xfrm>
              <a:off x="9249941" y="2351080"/>
              <a:ext cx="940962" cy="460382"/>
            </a:xfrm>
            <a:prstGeom prst="rect">
              <a:avLst/>
            </a:prstGeom>
            <a:noFill/>
          </p:spPr>
          <p:txBody>
            <a:bodyPr wrap="none" lIns="0" tIns="0" rIns="0" bIns="0" rtlCol="0">
              <a:spAutoFit/>
            </a:bodyPr>
            <a:lstStyle/>
            <a:p>
              <a:pPr algn="ctr" defTabSz="932596"/>
              <a:r>
                <a:rPr lang="en-US" sz="1496" dirty="0">
                  <a:solidFill>
                    <a:prstClr val="white"/>
                  </a:solidFill>
                  <a:latin typeface="Segoe" pitchFamily="34" charset="0"/>
                </a:rPr>
                <a:t>Windows 8</a:t>
              </a:r>
            </a:p>
            <a:p>
              <a:pPr algn="ctr" defTabSz="932596"/>
              <a:r>
                <a:rPr lang="en-US" sz="1496" dirty="0">
                  <a:solidFill>
                    <a:prstClr val="white"/>
                  </a:solidFill>
                  <a:latin typeface="Segoe" pitchFamily="34" charset="0"/>
                </a:rPr>
                <a:t>app</a:t>
              </a:r>
            </a:p>
          </p:txBody>
        </p:sp>
      </p:grpSp>
      <p:grpSp>
        <p:nvGrpSpPr>
          <p:cNvPr id="23" name="Group 22"/>
          <p:cNvGrpSpPr/>
          <p:nvPr/>
        </p:nvGrpSpPr>
        <p:grpSpPr>
          <a:xfrm>
            <a:off x="1361303" y="2930478"/>
            <a:ext cx="1154043" cy="1309808"/>
            <a:chOff x="10093628" y="3482854"/>
            <a:chExt cx="1154043" cy="1309808"/>
          </a:xfrm>
          <a:solidFill>
            <a:schemeClr val="bg1"/>
          </a:solidFill>
        </p:grpSpPr>
        <p:sp>
          <p:nvSpPr>
            <p:cNvPr id="24" name="TextBox 23"/>
            <p:cNvSpPr txBox="1"/>
            <p:nvPr/>
          </p:nvSpPr>
          <p:spPr>
            <a:xfrm>
              <a:off x="10093628" y="4562471"/>
              <a:ext cx="1154043" cy="230191"/>
            </a:xfrm>
            <a:prstGeom prst="rect">
              <a:avLst/>
            </a:prstGeom>
            <a:noFill/>
          </p:spPr>
          <p:txBody>
            <a:bodyPr wrap="square" lIns="0" tIns="0" rIns="0" bIns="0" rtlCol="0">
              <a:spAutoFit/>
            </a:bodyPr>
            <a:lstStyle/>
            <a:p>
              <a:pPr algn="ctr" defTabSz="932596"/>
              <a:r>
                <a:rPr lang="en-US" sz="1496" dirty="0">
                  <a:solidFill>
                    <a:prstClr val="white"/>
                  </a:solidFill>
                  <a:latin typeface="Segoe" pitchFamily="34" charset="0"/>
                </a:rPr>
                <a:t>APNs</a:t>
              </a:r>
            </a:p>
          </p:txBody>
        </p:sp>
        <p:sp>
          <p:nvSpPr>
            <p:cNvPr id="25" name="Freeform 61"/>
            <p:cNvSpPr>
              <a:spLocks noEditPoints="1"/>
            </p:cNvSpPr>
            <p:nvPr/>
          </p:nvSpPr>
          <p:spPr bwMode="auto">
            <a:xfrm>
              <a:off x="10243712" y="3482854"/>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grpFill/>
            <a:ln>
              <a:noFill/>
            </a:ln>
          </p:spPr>
          <p:txBody>
            <a:bodyPr vert="horz" wrap="square" lIns="124347" tIns="62174" rIns="124347" bIns="62174" numCol="1" anchor="t" anchorCtr="0" compatLnSpc="1">
              <a:prstTxWarp prst="textNoShape">
                <a:avLst/>
              </a:prstTxWarp>
            </a:bodyPr>
            <a:lstStyle/>
            <a:p>
              <a:pPr defTabSz="932596"/>
              <a:endParaRPr lang="en-US" sz="1904">
                <a:solidFill>
                  <a:prstClr val="white"/>
                </a:solidFill>
              </a:endParaRPr>
            </a:p>
          </p:txBody>
        </p:sp>
      </p:grpSp>
      <p:grpSp>
        <p:nvGrpSpPr>
          <p:cNvPr id="26" name="Group 25"/>
          <p:cNvGrpSpPr/>
          <p:nvPr/>
        </p:nvGrpSpPr>
        <p:grpSpPr>
          <a:xfrm>
            <a:off x="9074852" y="2930478"/>
            <a:ext cx="1154043" cy="1309808"/>
            <a:chOff x="11083994" y="3465392"/>
            <a:chExt cx="1154043" cy="1309808"/>
          </a:xfrm>
          <a:solidFill>
            <a:schemeClr val="bg1"/>
          </a:solidFill>
        </p:grpSpPr>
        <p:sp>
          <p:nvSpPr>
            <p:cNvPr id="27" name="TextBox 26"/>
            <p:cNvSpPr txBox="1"/>
            <p:nvPr/>
          </p:nvSpPr>
          <p:spPr>
            <a:xfrm>
              <a:off x="11083994" y="4545009"/>
              <a:ext cx="1154043" cy="230191"/>
            </a:xfrm>
            <a:prstGeom prst="rect">
              <a:avLst/>
            </a:prstGeom>
            <a:noFill/>
          </p:spPr>
          <p:txBody>
            <a:bodyPr wrap="square" lIns="0" tIns="0" rIns="0" bIns="0" rtlCol="0">
              <a:spAutoFit/>
            </a:bodyPr>
            <a:lstStyle/>
            <a:p>
              <a:pPr algn="ctr" defTabSz="932596"/>
              <a:r>
                <a:rPr lang="en-US" sz="1496" dirty="0">
                  <a:solidFill>
                    <a:prstClr val="white"/>
                  </a:solidFill>
                  <a:latin typeface="Segoe" pitchFamily="34" charset="0"/>
                </a:rPr>
                <a:t>WNS</a:t>
              </a:r>
            </a:p>
          </p:txBody>
        </p:sp>
        <p:sp>
          <p:nvSpPr>
            <p:cNvPr id="28" name="Freeform 61"/>
            <p:cNvSpPr>
              <a:spLocks noEditPoints="1"/>
            </p:cNvSpPr>
            <p:nvPr/>
          </p:nvSpPr>
          <p:spPr bwMode="auto">
            <a:xfrm>
              <a:off x="11234078" y="3465392"/>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grpFill/>
            <a:ln>
              <a:noFill/>
            </a:ln>
          </p:spPr>
          <p:txBody>
            <a:bodyPr vert="horz" wrap="square" lIns="124347" tIns="62174" rIns="124347" bIns="62174" numCol="1" anchor="t" anchorCtr="0" compatLnSpc="1">
              <a:prstTxWarp prst="textNoShape">
                <a:avLst/>
              </a:prstTxWarp>
            </a:bodyPr>
            <a:lstStyle/>
            <a:p>
              <a:pPr defTabSz="932596"/>
              <a:endParaRPr lang="en-US" sz="1904">
                <a:solidFill>
                  <a:prstClr val="white"/>
                </a:solidFill>
              </a:endParaRPr>
            </a:p>
          </p:txBody>
        </p:sp>
      </p:grpSp>
      <p:sp>
        <p:nvSpPr>
          <p:cNvPr id="33" name="TextBox 32"/>
          <p:cNvSpPr txBox="1"/>
          <p:nvPr/>
        </p:nvSpPr>
        <p:spPr>
          <a:xfrm>
            <a:off x="6095809" y="5527512"/>
            <a:ext cx="1966692" cy="249299"/>
          </a:xfrm>
          <a:prstGeom prst="rect">
            <a:avLst/>
          </a:prstGeom>
          <a:noFill/>
        </p:spPr>
        <p:txBody>
          <a:bodyPr wrap="none" lIns="0" tIns="0" rIns="0" bIns="0" rtlCol="0">
            <a:spAutoFit/>
          </a:bodyPr>
          <a:lstStyle/>
          <a:p>
            <a:pPr>
              <a:lnSpc>
                <a:spcPct val="90000"/>
              </a:lnSpc>
              <a:spcBef>
                <a:spcPct val="20000"/>
              </a:spcBef>
              <a:buSzPct val="80000"/>
            </a:pPr>
            <a:r>
              <a:rPr lang="en-US" sz="1800" dirty="0">
                <a:solidFill>
                  <a:srgbClr val="FFFF00"/>
                </a:solidFill>
              </a:rPr>
              <a:t>Tag: Breaking News</a:t>
            </a:r>
          </a:p>
        </p:txBody>
      </p:sp>
      <p:grpSp>
        <p:nvGrpSpPr>
          <p:cNvPr id="34" name="Group 33"/>
          <p:cNvGrpSpPr/>
          <p:nvPr/>
        </p:nvGrpSpPr>
        <p:grpSpPr>
          <a:xfrm>
            <a:off x="8603650" y="5421354"/>
            <a:ext cx="1230243" cy="1230515"/>
            <a:chOff x="6259896" y="3521405"/>
            <a:chExt cx="1230243" cy="1230515"/>
          </a:xfrm>
        </p:grpSpPr>
        <p:sp>
          <p:nvSpPr>
            <p:cNvPr id="35" name="Freeform 80"/>
            <p:cNvSpPr>
              <a:spLocks noEditPoints="1"/>
            </p:cNvSpPr>
            <p:nvPr/>
          </p:nvSpPr>
          <p:spPr bwMode="auto">
            <a:xfrm>
              <a:off x="6438309" y="3521405"/>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BFBFB"/>
            </a:solidFill>
            <a:ln>
              <a:noFill/>
            </a:ln>
          </p:spPr>
          <p:txBody>
            <a:bodyPr vert="horz" wrap="square" lIns="93260" tIns="46630" rIns="93260" bIns="46630" numCol="1" anchor="t" anchorCtr="0" compatLnSpc="1">
              <a:prstTxWarp prst="textNoShape">
                <a:avLst/>
              </a:prstTxWarp>
            </a:bodyPr>
            <a:lstStyle/>
            <a:p>
              <a:endParaRPr lang="en-US" sz="1836">
                <a:solidFill>
                  <a:schemeClr val="bg1"/>
                </a:solidFill>
              </a:endParaRPr>
            </a:p>
          </p:txBody>
        </p:sp>
        <p:sp>
          <p:nvSpPr>
            <p:cNvPr id="36" name="TextBox 35"/>
            <p:cNvSpPr txBox="1"/>
            <p:nvPr/>
          </p:nvSpPr>
          <p:spPr>
            <a:xfrm>
              <a:off x="6259896" y="4521729"/>
              <a:ext cx="1230243" cy="230191"/>
            </a:xfrm>
            <a:prstGeom prst="rect">
              <a:avLst/>
            </a:prstGeom>
            <a:noFill/>
          </p:spPr>
          <p:txBody>
            <a:bodyPr wrap="square" lIns="0" tIns="0" rIns="0" bIns="0" rtlCol="0">
              <a:spAutoFit/>
            </a:bodyPr>
            <a:lstStyle/>
            <a:p>
              <a:pPr algn="ctr" defTabSz="932596"/>
              <a:r>
                <a:rPr lang="en-US" sz="1496" dirty="0">
                  <a:solidFill>
                    <a:prstClr val="white"/>
                  </a:solidFill>
                  <a:latin typeface="Segoe" pitchFamily="34" charset="0"/>
                </a:rPr>
                <a:t>App back-end</a:t>
              </a:r>
            </a:p>
          </p:txBody>
        </p:sp>
      </p:grpSp>
      <p:cxnSp>
        <p:nvCxnSpPr>
          <p:cNvPr id="7" name="Elbow Connector 6"/>
          <p:cNvCxnSpPr>
            <a:endCxn id="10" idx="2"/>
          </p:cNvCxnSpPr>
          <p:nvPr/>
        </p:nvCxnSpPr>
        <p:spPr>
          <a:xfrm rot="10800000">
            <a:off x="5795100" y="4883184"/>
            <a:ext cx="2808550" cy="1118370"/>
          </a:xfrm>
          <a:prstGeom prst="bentConnector2">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354011" y="3580328"/>
            <a:ext cx="2720841" cy="51625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473379" y="3520050"/>
            <a:ext cx="2762807" cy="54486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365261" y="2167041"/>
            <a:ext cx="1075102" cy="75841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8474300" y="2111238"/>
            <a:ext cx="837125" cy="79938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08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par>
                                <p:cTn id="30" presetID="22" presetClass="entr" presetSubtype="4"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down)">
                                      <p:cBhvr>
                                        <p:cTn id="37" dur="500"/>
                                        <p:tgtEl>
                                          <p:spTgt spid="38"/>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childTnLst>
                          </p:cTn>
                        </p:par>
                        <p:par>
                          <p:cTn id="41" fill="hold">
                            <p:stCondLst>
                              <p:cond delay="500"/>
                            </p:stCondLst>
                            <p:childTnLst>
                              <p:par>
                                <p:cTn id="42" presetID="1" presetClass="exit" presetSubtype="0" fill="hold" nodeType="afterEffect">
                                  <p:stCondLst>
                                    <p:cond delay="0"/>
                                  </p:stCondLst>
                                  <p:childTnLst>
                                    <p:set>
                                      <p:cBhvr>
                                        <p:cTn id="43" dur="1" fill="hold">
                                          <p:stCondLst>
                                            <p:cond delay="0"/>
                                          </p:stCondLst>
                                        </p:cTn>
                                        <p:tgtEl>
                                          <p:spTgt spid="2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37"/>
                                        </p:tgtEl>
                                        <p:attrNameLst>
                                          <p:attrName>style.visibility</p:attrName>
                                        </p:attrNameLst>
                                      </p:cBhvr>
                                      <p:to>
                                        <p:strVal val="hidden"/>
                                      </p:to>
                                    </p:set>
                                  </p:childTnLst>
                                </p:cTn>
                              </p:par>
                            </p:childTnLst>
                          </p:cTn>
                        </p:par>
                        <p:par>
                          <p:cTn id="46" fill="hold">
                            <p:stCondLst>
                              <p:cond delay="500"/>
                            </p:stCondLst>
                            <p:childTnLst>
                              <p:par>
                                <p:cTn id="47" presetID="1" presetClass="exit" presetSubtype="0" fill="hold" nodeType="afterEffect">
                                  <p:stCondLst>
                                    <p:cond delay="50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xit" presetSubtype="0" fill="hold" nodeType="withEffect">
                                  <p:stCondLst>
                                    <p:cond delay="50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Cloud Services</a:t>
            </a:r>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a:t>Build infinitely scalable apps and services</a:t>
            </a:r>
          </a:p>
          <a:p>
            <a:pPr marL="460375" indent="-457200">
              <a:lnSpc>
                <a:spcPct val="100000"/>
              </a:lnSpc>
              <a:buFont typeface="Wingdings" pitchFamily="2" charset="2"/>
              <a:buChar char="ß"/>
            </a:pPr>
            <a:r>
              <a:rPr lang="en-US" sz="2800" dirty="0"/>
              <a:t>Support rich multi-tier architectures</a:t>
            </a:r>
          </a:p>
          <a:p>
            <a:pPr marL="460375" indent="-457200">
              <a:lnSpc>
                <a:spcPct val="100000"/>
              </a:lnSpc>
              <a:buFont typeface="Wingdings" pitchFamily="2" charset="2"/>
              <a:buChar char="ß"/>
            </a:pPr>
            <a:r>
              <a:rPr lang="en-US" sz="2800" dirty="0"/>
              <a:t>Automated application management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11566"/>
            <a:ext cx="3066325" cy="3066325"/>
          </a:xfrm>
          <a:prstGeom prst="rect">
            <a:avLst/>
          </a:prstGeom>
        </p:spPr>
      </p:pic>
    </p:spTree>
    <p:extLst>
      <p:ext uri="{BB962C8B-B14F-4D97-AF65-F5344CB8AC3E}">
        <p14:creationId xmlns:p14="http://schemas.microsoft.com/office/powerpoint/2010/main" val="2237029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1104" y="1293146"/>
            <a:ext cx="2559861" cy="614116"/>
          </a:xfrm>
          <a:prstGeom prst="rect">
            <a:avLst/>
          </a:prstGeom>
        </p:spPr>
      </p:pic>
      <p:sp>
        <p:nvSpPr>
          <p:cNvPr id="18" name="Rounded Rectangle 17"/>
          <p:cNvSpPr/>
          <p:nvPr/>
        </p:nvSpPr>
        <p:spPr bwMode="auto">
          <a:xfrm>
            <a:off x="5532426" y="1452851"/>
            <a:ext cx="2310559" cy="857940"/>
          </a:xfrm>
          <a:prstGeom prst="roundRect">
            <a:avLst>
              <a:gd name="adj" fmla="val 32755"/>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9" name="Rounded Rectangle 18"/>
          <p:cNvSpPr/>
          <p:nvPr/>
        </p:nvSpPr>
        <p:spPr bwMode="auto">
          <a:xfrm>
            <a:off x="4236506" y="1155725"/>
            <a:ext cx="2279887" cy="1034821"/>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0" name="Rounded Rectangle 19"/>
          <p:cNvSpPr/>
          <p:nvPr/>
        </p:nvSpPr>
        <p:spPr bwMode="auto">
          <a:xfrm>
            <a:off x="4831252" y="798680"/>
            <a:ext cx="2459370" cy="1615263"/>
          </a:xfrm>
          <a:prstGeom prst="roundRect">
            <a:avLst>
              <a:gd name="adj" fmla="val 19746"/>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1" name="Rounded Rectangle 20"/>
          <p:cNvSpPr/>
          <p:nvPr/>
        </p:nvSpPr>
        <p:spPr bwMode="auto">
          <a:xfrm>
            <a:off x="4490008" y="1259656"/>
            <a:ext cx="1275667" cy="596030"/>
          </a:xfrm>
          <a:prstGeom prst="roundRect">
            <a:avLst>
              <a:gd name="adj" fmla="val 34453"/>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2" name="Rounded Rectangle 21"/>
          <p:cNvSpPr/>
          <p:nvPr/>
        </p:nvSpPr>
        <p:spPr bwMode="auto">
          <a:xfrm>
            <a:off x="5172175" y="1473281"/>
            <a:ext cx="1699468" cy="1107029"/>
          </a:xfrm>
          <a:prstGeom prst="roundRect">
            <a:avLst>
              <a:gd name="adj" fmla="val 27395"/>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5455" y="4960400"/>
            <a:ext cx="2357914" cy="1363641"/>
          </a:xfrm>
          <a:prstGeom prst="rect">
            <a:avLst/>
          </a:prstGeom>
        </p:spPr>
      </p:pic>
      <p:grpSp>
        <p:nvGrpSpPr>
          <p:cNvPr id="16" name="Group 15"/>
          <p:cNvGrpSpPr/>
          <p:nvPr/>
        </p:nvGrpSpPr>
        <p:grpSpPr>
          <a:xfrm>
            <a:off x="5304100" y="5081480"/>
            <a:ext cx="1567543" cy="979715"/>
            <a:chOff x="2075433" y="3557736"/>
            <a:chExt cx="1567543" cy="979715"/>
          </a:xfrm>
        </p:grpSpPr>
        <p:sp>
          <p:nvSpPr>
            <p:cNvPr id="14" name="Rounded Rectangle 13"/>
            <p:cNvSpPr/>
            <p:nvPr/>
          </p:nvSpPr>
          <p:spPr bwMode="auto">
            <a:xfrm>
              <a:off x="2075433" y="3557736"/>
              <a:ext cx="1567543" cy="979715"/>
            </a:xfrm>
            <a:prstGeom prst="roundRect">
              <a:avLst>
                <a:gd name="adj" fmla="val 2011"/>
              </a:avLst>
            </a:prstGeom>
            <a:solidFill>
              <a:srgbClr val="85BCE6">
                <a:alpha val="60000"/>
              </a:srgbClr>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5" cstate="print">
              <a:duotone>
                <a:prstClr val="black"/>
                <a:schemeClr val="bg1">
                  <a:tint val="45000"/>
                  <a:satMod val="400000"/>
                </a:schemeClr>
              </a:duotone>
              <a:extLst>
                <a:ext uri="{BEBA8EAE-BF5A-486C-A8C5-ECC9F3942E4B}">
                  <a14:imgProps xmlns:a14="http://schemas.microsoft.com/office/drawing/2010/main">
                    <a14:imgLayer r:embed="rId6">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15" name="TextBox 14"/>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a:solidFill>
                    <a:schemeClr val="bg1"/>
                  </a:solidFill>
                </a:rPr>
                <a:t>service</a:t>
              </a:r>
              <a:br>
                <a:rPr lang="en-US" sz="1600" dirty="0">
                  <a:solidFill>
                    <a:schemeClr val="bg1"/>
                  </a:solidFill>
                </a:rPr>
              </a:br>
              <a:r>
                <a:rPr lang="en-US" sz="1600" dirty="0">
                  <a:solidFill>
                    <a:schemeClr val="bg1"/>
                  </a:solidFill>
                </a:rPr>
                <a:t>package</a:t>
              </a:r>
            </a:p>
          </p:txBody>
        </p:sp>
      </p:grpSp>
      <p:sp>
        <p:nvSpPr>
          <p:cNvPr id="10" name="Up Arrow 9"/>
          <p:cNvSpPr/>
          <p:nvPr/>
        </p:nvSpPr>
        <p:spPr bwMode="auto">
          <a:xfrm>
            <a:off x="5430233" y="2736068"/>
            <a:ext cx="1295400" cy="2222021"/>
          </a:xfrm>
          <a:prstGeom prst="upArrow">
            <a:avLst/>
          </a:prstGeom>
          <a:solidFill>
            <a:srgbClr val="7ECCFF">
              <a:alpha val="2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6" name="Group 25"/>
          <p:cNvGrpSpPr/>
          <p:nvPr/>
        </p:nvGrpSpPr>
        <p:grpSpPr>
          <a:xfrm>
            <a:off x="5304100" y="1099173"/>
            <a:ext cx="1567543" cy="979715"/>
            <a:chOff x="2075433" y="3557736"/>
            <a:chExt cx="1567543" cy="979715"/>
          </a:xfrm>
        </p:grpSpPr>
        <p:sp>
          <p:nvSpPr>
            <p:cNvPr id="27" name="Rounded Rectangle 26"/>
            <p:cNvSpPr/>
            <p:nvPr/>
          </p:nvSpPr>
          <p:spPr bwMode="auto">
            <a:xfrm>
              <a:off x="2075433" y="3557736"/>
              <a:ext cx="1567543" cy="979715"/>
            </a:xfrm>
            <a:prstGeom prst="roundRect">
              <a:avLst>
                <a:gd name="adj" fmla="val 2011"/>
              </a:avLst>
            </a:prstGeom>
            <a:solidFill>
              <a:srgbClr val="85BCE6"/>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5" cstate="print">
              <a:duotone>
                <a:prstClr val="black"/>
                <a:schemeClr val="bg1">
                  <a:tint val="45000"/>
                  <a:satMod val="400000"/>
                </a:schemeClr>
              </a:duotone>
              <a:extLst>
                <a:ext uri="{BEBA8EAE-BF5A-486C-A8C5-ECC9F3942E4B}">
                  <a14:imgProps xmlns:a14="http://schemas.microsoft.com/office/drawing/2010/main">
                    <a14:imgLayer r:embed="rId6">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9" name="TextBox 28"/>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a:solidFill>
                    <a:schemeClr val="bg1"/>
                  </a:solidFill>
                </a:rPr>
                <a:t>service</a:t>
              </a:r>
              <a:br>
                <a:rPr lang="en-US" sz="1600" dirty="0">
                  <a:solidFill>
                    <a:schemeClr val="bg1"/>
                  </a:solidFill>
                </a:rPr>
              </a:br>
              <a:r>
                <a:rPr lang="en-US" sz="1600" dirty="0">
                  <a:solidFill>
                    <a:schemeClr val="bg1"/>
                  </a:solidFill>
                </a:rPr>
                <a:t>package</a:t>
              </a:r>
            </a:p>
          </p:txBody>
        </p:sp>
      </p:grpSp>
    </p:spTree>
    <p:extLst>
      <p:ext uri="{BB962C8B-B14F-4D97-AF65-F5344CB8AC3E}">
        <p14:creationId xmlns:p14="http://schemas.microsoft.com/office/powerpoint/2010/main" val="1038910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anim calcmode="lin" valueType="num">
                                      <p:cBhvr>
                                        <p:cTn id="8" dur="750" fill="hold"/>
                                        <p:tgtEl>
                                          <p:spTgt spid="19"/>
                                        </p:tgtEl>
                                        <p:attrNameLst>
                                          <p:attrName>ppt_x</p:attrName>
                                        </p:attrNameLst>
                                      </p:cBhvr>
                                      <p:tavLst>
                                        <p:tav tm="0">
                                          <p:val>
                                            <p:strVal val="#ppt_x"/>
                                          </p:val>
                                        </p:tav>
                                        <p:tav tm="100000">
                                          <p:val>
                                            <p:strVal val="#ppt_x"/>
                                          </p:val>
                                        </p:tav>
                                      </p:tavLst>
                                    </p:anim>
                                    <p:anim calcmode="lin" valueType="num">
                                      <p:cBhvr>
                                        <p:cTn id="9" dur="75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500"/>
                                        <p:tgtEl>
                                          <p:spTgt spid="22"/>
                                        </p:tgtEl>
                                      </p:cBhvr>
                                    </p:animEffect>
                                    <p:anim calcmode="lin" valueType="num">
                                      <p:cBhvr>
                                        <p:cTn id="13" dur="1500" fill="hold"/>
                                        <p:tgtEl>
                                          <p:spTgt spid="22"/>
                                        </p:tgtEl>
                                        <p:attrNameLst>
                                          <p:attrName>ppt_x</p:attrName>
                                        </p:attrNameLst>
                                      </p:cBhvr>
                                      <p:tavLst>
                                        <p:tav tm="0">
                                          <p:val>
                                            <p:strVal val="#ppt_x"/>
                                          </p:val>
                                        </p:tav>
                                        <p:tav tm="100000">
                                          <p:val>
                                            <p:strVal val="#ppt_x"/>
                                          </p:val>
                                        </p:tav>
                                      </p:tavLst>
                                    </p:anim>
                                    <p:anim calcmode="lin" valueType="num">
                                      <p:cBhvr>
                                        <p:cTn id="14" dur="1500" fill="hold"/>
                                        <p:tgtEl>
                                          <p:spTgt spid="22"/>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500"/>
                                        <p:tgtEl>
                                          <p:spTgt spid="20"/>
                                        </p:tgtEl>
                                      </p:cBhvr>
                                    </p:animEffect>
                                  </p:childTnLst>
                                </p:cTn>
                              </p:par>
                              <p:par>
                                <p:cTn id="18" presetID="42" presetClass="entr" presetSubtype="0" fill="hold" grpId="0" nodeType="withEffect">
                                  <p:stCondLst>
                                    <p:cond delay="100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anim calcmode="lin" valueType="num">
                                      <p:cBhvr>
                                        <p:cTn id="21" dur="1500" fill="hold"/>
                                        <p:tgtEl>
                                          <p:spTgt spid="21"/>
                                        </p:tgtEl>
                                        <p:attrNameLst>
                                          <p:attrName>ppt_x</p:attrName>
                                        </p:attrNameLst>
                                      </p:cBhvr>
                                      <p:tavLst>
                                        <p:tav tm="0">
                                          <p:val>
                                            <p:strVal val="#ppt_x"/>
                                          </p:val>
                                        </p:tav>
                                        <p:tav tm="100000">
                                          <p:val>
                                            <p:strVal val="#ppt_x"/>
                                          </p:val>
                                        </p:tav>
                                      </p:tavLst>
                                    </p:anim>
                                    <p:anim calcmode="lin" valueType="num">
                                      <p:cBhvr>
                                        <p:cTn id="22" dur="1500" fill="hold"/>
                                        <p:tgtEl>
                                          <p:spTgt spid="2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10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10" presetClass="entr" presetSubtype="0" fill="hold"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64" presetClass="path" presetSubtype="0" accel="50000" decel="50000" fill="hold" nodeType="afterEffect">
                                  <p:stCondLst>
                                    <p:cond delay="0"/>
                                  </p:stCondLst>
                                  <p:childTnLst>
                                    <p:animMotion origin="layout" path="M -3.16311E-6 1.48148E-6 L -3.16311E-6 -0.58033 " pathEditMode="relative" rAng="0" ptsTypes="AA">
                                      <p:cBhvr>
                                        <p:cTn id="39" dur="3000" fill="hold"/>
                                        <p:tgtEl>
                                          <p:spTgt spid="16"/>
                                        </p:tgtEl>
                                        <p:attrNameLst>
                                          <p:attrName>ppt_x</p:attrName>
                                          <p:attrName>ppt_y</p:attrName>
                                        </p:attrNameLst>
                                      </p:cBhvr>
                                      <p:rCtr x="0" y="-29028"/>
                                    </p:animMotion>
                                  </p:childTnLst>
                                </p:cTn>
                              </p:par>
                              <p:par>
                                <p:cTn id="40" presetID="10" presetClass="exit" presetSubtype="0" fill="hold" grpId="1" nodeType="withEffect">
                                  <p:stCondLst>
                                    <p:cond delay="500"/>
                                  </p:stCondLst>
                                  <p:childTnLst>
                                    <p:animEffect transition="out" filter="fade">
                                      <p:cBhvr>
                                        <p:cTn id="41" dur="3500"/>
                                        <p:tgtEl>
                                          <p:spTgt spid="10"/>
                                        </p:tgtEl>
                                      </p:cBhvr>
                                    </p:animEffect>
                                    <p:set>
                                      <p:cBhvr>
                                        <p:cTn id="42" dur="1" fill="hold">
                                          <p:stCondLst>
                                            <p:cond delay="3499"/>
                                          </p:stCondLst>
                                        </p:cTn>
                                        <p:tgtEl>
                                          <p:spTgt spid="10"/>
                                        </p:tgtEl>
                                        <p:attrNameLst>
                                          <p:attrName>style.visibility</p:attrName>
                                        </p:attrNameLst>
                                      </p:cBhvr>
                                      <p:to>
                                        <p:strVal val="hidden"/>
                                      </p:to>
                                    </p:set>
                                  </p:childTnLst>
                                </p:cTn>
                              </p:par>
                              <p:par>
                                <p:cTn id="43" presetID="10" presetClass="entr" presetSubtype="0" fill="hold" nodeType="withEffect">
                                  <p:stCondLst>
                                    <p:cond delay="275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xit" presetSubtype="0" fill="hold" nodeType="withEffect">
                                  <p:stCondLst>
                                    <p:cond delay="275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childTnLst>
                          </p:cTn>
                        </p:par>
                        <p:par>
                          <p:cTn id="49" fill="hold">
                            <p:stCondLst>
                              <p:cond delay="7500"/>
                            </p:stCondLst>
                            <p:childTnLst>
                              <p:par>
                                <p:cTn id="50" presetID="42" presetClass="exit" presetSubtype="0" fill="hold" nodeType="afterEffect">
                                  <p:stCondLst>
                                    <p:cond delay="0"/>
                                  </p:stCondLst>
                                  <p:childTnLst>
                                    <p:animEffect transition="out" filter="fade">
                                      <p:cBhvr>
                                        <p:cTn id="51" dur="500"/>
                                        <p:tgtEl>
                                          <p:spTgt spid="4"/>
                                        </p:tgtEl>
                                      </p:cBhvr>
                                    </p:animEffect>
                                    <p:anim calcmode="lin" valueType="num">
                                      <p:cBhvr>
                                        <p:cTn id="52" dur="500"/>
                                        <p:tgtEl>
                                          <p:spTgt spid="4"/>
                                        </p:tgtEl>
                                        <p:attrNameLst>
                                          <p:attrName>ppt_x</p:attrName>
                                        </p:attrNameLst>
                                      </p:cBhvr>
                                      <p:tavLst>
                                        <p:tav tm="0">
                                          <p:val>
                                            <p:strVal val="ppt_x"/>
                                          </p:val>
                                        </p:tav>
                                        <p:tav tm="100000">
                                          <p:val>
                                            <p:strVal val="ppt_x"/>
                                          </p:val>
                                        </p:tav>
                                      </p:tavLst>
                                    </p:anim>
                                    <p:anim calcmode="lin" valueType="num">
                                      <p:cBhvr>
                                        <p:cTn id="53" dur="500"/>
                                        <p:tgtEl>
                                          <p:spTgt spid="4"/>
                                        </p:tgtEl>
                                        <p:attrNameLst>
                                          <p:attrName>ppt_y</p:attrName>
                                        </p:attrNameLst>
                                      </p:cBhvr>
                                      <p:tavLst>
                                        <p:tav tm="0">
                                          <p:val>
                                            <p:strVal val="ppt_y"/>
                                          </p:val>
                                        </p:tav>
                                        <p:tav tm="100000">
                                          <p:val>
                                            <p:strVal val="ppt_y+.1"/>
                                          </p:val>
                                        </p:tav>
                                      </p:tavLst>
                                    </p:anim>
                                    <p:set>
                                      <p:cBhvr>
                                        <p:cTn id="54" dur="1" fill="hold">
                                          <p:stCondLst>
                                            <p:cond delay="499"/>
                                          </p:stCondLst>
                                        </p:cTn>
                                        <p:tgtEl>
                                          <p:spTgt spid="4"/>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22"/>
                                        </p:tgtEl>
                                      </p:cBhvr>
                                    </p:animEffect>
                                    <p:set>
                                      <p:cBhvr>
                                        <p:cTn id="60" dur="1" fill="hold">
                                          <p:stCondLst>
                                            <p:cond delay="999"/>
                                          </p:stCondLst>
                                        </p:cTn>
                                        <p:tgtEl>
                                          <p:spTgt spid="2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0"/>
                                        </p:tgtEl>
                                      </p:cBhvr>
                                    </p:animEffect>
                                    <p:set>
                                      <p:cBhvr>
                                        <p:cTn id="63" dur="1" fill="hold">
                                          <p:stCondLst>
                                            <p:cond delay="499"/>
                                          </p:stCondLst>
                                        </p:cTn>
                                        <p:tgtEl>
                                          <p:spTgt spid="2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750"/>
                                        <p:tgtEl>
                                          <p:spTgt spid="21"/>
                                        </p:tgtEl>
                                      </p:cBhvr>
                                    </p:animEffect>
                                    <p:set>
                                      <p:cBhvr>
                                        <p:cTn id="66" dur="1" fill="hold">
                                          <p:stCondLst>
                                            <p:cond delay="749"/>
                                          </p:stCondLst>
                                        </p:cTn>
                                        <p:tgtEl>
                                          <p:spTgt spid="21"/>
                                        </p:tgtEl>
                                        <p:attrNameLst>
                                          <p:attrName>style.visibility</p:attrName>
                                        </p:attrNameLst>
                                      </p:cBhvr>
                                      <p:to>
                                        <p:strVal val="hidden"/>
                                      </p:to>
                                    </p:set>
                                  </p:childTnLst>
                                </p:cTn>
                              </p:par>
                              <p:par>
                                <p:cTn id="67" presetID="10" presetClass="exit" presetSubtype="0" fill="hold" grpId="1" nodeType="withEffect">
                                  <p:stCondLst>
                                    <p:cond delay="250"/>
                                  </p:stCondLst>
                                  <p:childTnLst>
                                    <p:animEffect transition="out" filter="fade">
                                      <p:cBhvr>
                                        <p:cTn id="68" dur="500"/>
                                        <p:tgtEl>
                                          <p:spTgt spid="18"/>
                                        </p:tgtEl>
                                      </p:cBhvr>
                                    </p:animEffect>
                                    <p:set>
                                      <p:cBhvr>
                                        <p:cTn id="6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002204" y="4731744"/>
            <a:ext cx="1484090" cy="1364256"/>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1454" y="4731744"/>
            <a:ext cx="1484090" cy="1364256"/>
          </a:xfrm>
          <a:prstGeom prst="rect">
            <a:avLst/>
          </a:prstGeom>
        </p:spPr>
      </p:pic>
      <p:grpSp>
        <p:nvGrpSpPr>
          <p:cNvPr id="17" name="Group 16"/>
          <p:cNvGrpSpPr/>
          <p:nvPr/>
        </p:nvGrpSpPr>
        <p:grpSpPr>
          <a:xfrm>
            <a:off x="5304100" y="1099173"/>
            <a:ext cx="1567543" cy="979715"/>
            <a:chOff x="2075433" y="3557736"/>
            <a:chExt cx="1567543" cy="979715"/>
          </a:xfrm>
        </p:grpSpPr>
        <p:sp>
          <p:nvSpPr>
            <p:cNvPr id="18" name="Rounded Rectangle 17"/>
            <p:cNvSpPr/>
            <p:nvPr/>
          </p:nvSpPr>
          <p:spPr bwMode="auto">
            <a:xfrm>
              <a:off x="2075433" y="3557736"/>
              <a:ext cx="1567543" cy="979715"/>
            </a:xfrm>
            <a:prstGeom prst="roundRect">
              <a:avLst>
                <a:gd name="adj" fmla="val 2011"/>
              </a:avLst>
            </a:prstGeom>
            <a:solidFill>
              <a:srgbClr val="85BCE6"/>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0" name="TextBox 19"/>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a:solidFill>
                    <a:schemeClr val="bg1"/>
                  </a:solidFill>
                </a:rPr>
                <a:t>service</a:t>
              </a:r>
              <a:br>
                <a:rPr lang="en-US" sz="1600" dirty="0">
                  <a:solidFill>
                    <a:schemeClr val="bg1"/>
                  </a:solidFill>
                </a:rPr>
              </a:br>
              <a:r>
                <a:rPr lang="en-US" sz="1600" dirty="0">
                  <a:solidFill>
                    <a:schemeClr val="bg1"/>
                  </a:solidFill>
                </a:rPr>
                <a:t>package</a:t>
              </a:r>
            </a:p>
          </p:txBody>
        </p:sp>
      </p:grpSp>
      <p:grpSp>
        <p:nvGrpSpPr>
          <p:cNvPr id="39" name="Group 38"/>
          <p:cNvGrpSpPr/>
          <p:nvPr/>
        </p:nvGrpSpPr>
        <p:grpSpPr>
          <a:xfrm>
            <a:off x="4387383" y="2777068"/>
            <a:ext cx="1760159" cy="3540531"/>
            <a:chOff x="4327712" y="2777068"/>
            <a:chExt cx="1760159" cy="3540531"/>
          </a:xfrm>
        </p:grpSpPr>
        <p:sp>
          <p:nvSpPr>
            <p:cNvPr id="26" name="TextBox 25"/>
            <p:cNvSpPr txBox="1"/>
            <p:nvPr/>
          </p:nvSpPr>
          <p:spPr>
            <a:xfrm>
              <a:off x="4327712" y="6096000"/>
              <a:ext cx="1760159" cy="221599"/>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chemeClr val="bg1"/>
                  </a:solidFill>
                </a:rPr>
                <a:t>Server Rack 1</a:t>
              </a:r>
            </a:p>
          </p:txBody>
        </p:sp>
        <p:grpSp>
          <p:nvGrpSpPr>
            <p:cNvPr id="37" name="Group 36"/>
            <p:cNvGrpSpPr/>
            <p:nvPr/>
          </p:nvGrpSpPr>
          <p:grpSpPr>
            <a:xfrm>
              <a:off x="4327712" y="2777068"/>
              <a:ext cx="1721223" cy="3229828"/>
              <a:chOff x="4327712" y="2777068"/>
              <a:chExt cx="1721223" cy="3229828"/>
            </a:xfrm>
          </p:grpSpPr>
          <p:sp>
            <p:nvSpPr>
              <p:cNvPr id="36" name="Round Same Side Corner Rectangle 35"/>
              <p:cNvSpPr/>
              <p:nvPr/>
            </p:nvSpPr>
            <p:spPr bwMode="auto">
              <a:xfrm rot="10800000">
                <a:off x="4511220"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 Same Side Corner Rectangle 37"/>
              <p:cNvSpPr/>
              <p:nvPr/>
            </p:nvSpPr>
            <p:spPr bwMode="auto">
              <a:xfrm rot="10800000">
                <a:off x="5637212"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Rounded Rectangle 14"/>
              <p:cNvSpPr/>
              <p:nvPr/>
            </p:nvSpPr>
            <p:spPr bwMode="auto">
              <a:xfrm>
                <a:off x="4327712" y="2777068"/>
                <a:ext cx="1721223" cy="3152950"/>
              </a:xfrm>
              <a:prstGeom prst="roundRect">
                <a:avLst>
                  <a:gd name="adj" fmla="val 5729"/>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30" name="Group 29"/>
            <p:cNvGrpSpPr/>
            <p:nvPr/>
          </p:nvGrpSpPr>
          <p:grpSpPr>
            <a:xfrm>
              <a:off x="4375954" y="2829700"/>
              <a:ext cx="1607803" cy="2946577"/>
              <a:chOff x="4375954" y="2829700"/>
              <a:chExt cx="1607803" cy="2946577"/>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2829700"/>
                <a:ext cx="1607803" cy="694552"/>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3580375"/>
                <a:ext cx="1607803" cy="694552"/>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4331050"/>
                <a:ext cx="1607803" cy="694552"/>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5081725"/>
                <a:ext cx="1607803" cy="694552"/>
              </a:xfrm>
              <a:prstGeom prst="rect">
                <a:avLst/>
              </a:prstGeom>
            </p:spPr>
          </p:pic>
        </p:grpSp>
      </p:grpSp>
      <p:grpSp>
        <p:nvGrpSpPr>
          <p:cNvPr id="41" name="Group 40"/>
          <p:cNvGrpSpPr/>
          <p:nvPr/>
        </p:nvGrpSpPr>
        <p:grpSpPr>
          <a:xfrm>
            <a:off x="6087825" y="2777068"/>
            <a:ext cx="1760159" cy="3540531"/>
            <a:chOff x="4327712" y="2777068"/>
            <a:chExt cx="1760159" cy="3540531"/>
          </a:xfrm>
        </p:grpSpPr>
        <p:sp>
          <p:nvSpPr>
            <p:cNvPr id="42" name="TextBox 41"/>
            <p:cNvSpPr txBox="1"/>
            <p:nvPr/>
          </p:nvSpPr>
          <p:spPr>
            <a:xfrm>
              <a:off x="4327712" y="6096000"/>
              <a:ext cx="1760159" cy="221599"/>
            </a:xfrm>
            <a:prstGeom prst="rect">
              <a:avLst/>
            </a:prstGeom>
            <a:noFill/>
          </p:spPr>
          <p:txBody>
            <a:bodyPr wrap="square" lIns="0" tIns="0" rIns="0" bIns="0" rtlCol="0">
              <a:spAutoFit/>
            </a:bodyPr>
            <a:lstStyle/>
            <a:p>
              <a:pPr algn="ctr">
                <a:lnSpc>
                  <a:spcPct val="90000"/>
                </a:lnSpc>
                <a:spcBef>
                  <a:spcPct val="20000"/>
                </a:spcBef>
                <a:buSzPct val="80000"/>
              </a:pPr>
              <a:r>
                <a:rPr lang="en-US" sz="1600" dirty="0">
                  <a:solidFill>
                    <a:schemeClr val="bg1"/>
                  </a:solidFill>
                </a:rPr>
                <a:t>Server Rack 2</a:t>
              </a:r>
            </a:p>
          </p:txBody>
        </p:sp>
        <p:grpSp>
          <p:nvGrpSpPr>
            <p:cNvPr id="43" name="Group 42"/>
            <p:cNvGrpSpPr/>
            <p:nvPr/>
          </p:nvGrpSpPr>
          <p:grpSpPr>
            <a:xfrm>
              <a:off x="4327712" y="2777068"/>
              <a:ext cx="1721223" cy="3229828"/>
              <a:chOff x="4327712" y="2777068"/>
              <a:chExt cx="1721223" cy="3229828"/>
            </a:xfrm>
          </p:grpSpPr>
          <p:sp>
            <p:nvSpPr>
              <p:cNvPr id="49" name="Round Same Side Corner Rectangle 48"/>
              <p:cNvSpPr/>
              <p:nvPr/>
            </p:nvSpPr>
            <p:spPr bwMode="auto">
              <a:xfrm rot="10800000">
                <a:off x="4511220"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0" name="Round Same Side Corner Rectangle 49"/>
              <p:cNvSpPr/>
              <p:nvPr/>
            </p:nvSpPr>
            <p:spPr bwMode="auto">
              <a:xfrm rot="10800000">
                <a:off x="5637212"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Rounded Rectangle 50"/>
              <p:cNvSpPr/>
              <p:nvPr/>
            </p:nvSpPr>
            <p:spPr bwMode="auto">
              <a:xfrm>
                <a:off x="4327712" y="2777068"/>
                <a:ext cx="1721223" cy="3152950"/>
              </a:xfrm>
              <a:prstGeom prst="roundRect">
                <a:avLst>
                  <a:gd name="adj" fmla="val 5729"/>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44" name="Group 43"/>
            <p:cNvGrpSpPr/>
            <p:nvPr/>
          </p:nvGrpSpPr>
          <p:grpSpPr>
            <a:xfrm>
              <a:off x="4375954" y="2829700"/>
              <a:ext cx="1607803" cy="2946577"/>
              <a:chOff x="4375954" y="2829700"/>
              <a:chExt cx="1607803" cy="2946577"/>
            </a:xfrm>
          </p:grpSpPr>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2829700"/>
                <a:ext cx="1607803" cy="694552"/>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3580375"/>
                <a:ext cx="1607803" cy="694552"/>
              </a:xfrm>
              <a:prstGeom prst="rect">
                <a:avLst/>
              </a:prstGeom>
            </p:spPr>
          </p:pic>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4331050"/>
                <a:ext cx="1607803" cy="694552"/>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5081725"/>
                <a:ext cx="1607803" cy="694552"/>
              </a:xfrm>
              <a:prstGeom prst="rect">
                <a:avLst/>
              </a:prstGeom>
            </p:spPr>
          </p:pic>
        </p:grpSp>
      </p:gr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1454" y="4731744"/>
            <a:ext cx="1484090" cy="1364256"/>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002204" y="4731744"/>
            <a:ext cx="1484090" cy="1364256"/>
          </a:xfrm>
          <a:prstGeom prst="rect">
            <a:avLst/>
          </a:prstGeom>
        </p:spPr>
      </p:pic>
      <p:grpSp>
        <p:nvGrpSpPr>
          <p:cNvPr id="57" name="Group 56"/>
          <p:cNvGrpSpPr/>
          <p:nvPr/>
        </p:nvGrpSpPr>
        <p:grpSpPr>
          <a:xfrm>
            <a:off x="2849436" y="5160022"/>
            <a:ext cx="6485301" cy="839053"/>
            <a:chOff x="2703273" y="4355929"/>
            <a:chExt cx="6485301" cy="839053"/>
          </a:xfrm>
        </p:grpSpPr>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81408" y="4355929"/>
              <a:ext cx="466583" cy="422054"/>
            </a:xfrm>
            <a:prstGeom prst="rect">
              <a:avLst/>
            </a:prstGeom>
          </p:spPr>
        </p:pic>
        <p:sp>
          <p:nvSpPr>
            <p:cNvPr id="53" name="TextBox 52"/>
            <p:cNvSpPr txBox="1"/>
            <p:nvPr/>
          </p:nvSpPr>
          <p:spPr>
            <a:xfrm>
              <a:off x="2703273" y="5028783"/>
              <a:ext cx="1036759" cy="166199"/>
            </a:xfrm>
            <a:prstGeom prst="rect">
              <a:avLst/>
            </a:prstGeom>
            <a:noFill/>
          </p:spPr>
          <p:txBody>
            <a:bodyPr wrap="none" lIns="0" tIns="0" rIns="0" bIns="0" rtlCol="0">
              <a:spAutoFit/>
            </a:bodyPr>
            <a:lstStyle/>
            <a:p>
              <a:pPr algn="ctr">
                <a:lnSpc>
                  <a:spcPct val="90000"/>
                </a:lnSpc>
                <a:spcBef>
                  <a:spcPct val="20000"/>
                </a:spcBef>
                <a:buSzPct val="80000"/>
              </a:pPr>
              <a:r>
                <a:rPr lang="en-US" sz="1200" dirty="0">
                  <a:solidFill>
                    <a:schemeClr val="bg1"/>
                  </a:solidFill>
                </a:rPr>
                <a:t>virtual machine</a:t>
              </a:r>
            </a:p>
          </p:txBody>
        </p:sp>
        <p:sp>
          <p:nvSpPr>
            <p:cNvPr id="58" name="TextBox 57"/>
            <p:cNvSpPr txBox="1"/>
            <p:nvPr/>
          </p:nvSpPr>
          <p:spPr>
            <a:xfrm>
              <a:off x="8151815" y="5028783"/>
              <a:ext cx="1036759" cy="166199"/>
            </a:xfrm>
            <a:prstGeom prst="rect">
              <a:avLst/>
            </a:prstGeom>
            <a:noFill/>
          </p:spPr>
          <p:txBody>
            <a:bodyPr wrap="none" lIns="0" tIns="0" rIns="0" bIns="0" rtlCol="0">
              <a:spAutoFit/>
            </a:bodyPr>
            <a:lstStyle/>
            <a:p>
              <a:pPr algn="ctr">
                <a:lnSpc>
                  <a:spcPct val="90000"/>
                </a:lnSpc>
                <a:spcBef>
                  <a:spcPct val="20000"/>
                </a:spcBef>
                <a:buSzPct val="80000"/>
              </a:pPr>
              <a:r>
                <a:rPr lang="en-US" sz="1200" dirty="0">
                  <a:solidFill>
                    <a:schemeClr val="bg1"/>
                  </a:solidFill>
                </a:rPr>
                <a:t>virtual machine</a:t>
              </a:r>
            </a:p>
          </p:txBody>
        </p:sp>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049" y="4355929"/>
              <a:ext cx="466583" cy="422054"/>
            </a:xfrm>
            <a:prstGeom prst="rect">
              <a:avLst/>
            </a:prstGeom>
          </p:spPr>
        </p:pic>
      </p:grpSp>
      <p:grpSp>
        <p:nvGrpSpPr>
          <p:cNvPr id="60" name="Group 59"/>
          <p:cNvGrpSpPr/>
          <p:nvPr/>
        </p:nvGrpSpPr>
        <p:grpSpPr>
          <a:xfrm>
            <a:off x="4435624" y="3580375"/>
            <a:ext cx="3308246" cy="694552"/>
            <a:chOff x="4408729" y="3580375"/>
            <a:chExt cx="3308246" cy="694552"/>
          </a:xfrm>
        </p:grpSpPr>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9172" y="3580375"/>
              <a:ext cx="1607803" cy="694552"/>
            </a:xfrm>
            <a:prstGeom prst="rect">
              <a:avLst/>
            </a:prstGeom>
          </p:spPr>
        </p:pic>
      </p:grpSp>
      <p:sp>
        <p:nvSpPr>
          <p:cNvPr id="61" name="TextBox 60"/>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a:solidFill>
                  <a:srgbClr val="92D050"/>
                </a:solidFill>
                <a:sym typeface="Wingdings" pitchFamily="2" charset="2"/>
              </a:rPr>
              <a:t> </a:t>
            </a:r>
            <a:r>
              <a:rPr lang="en-US" sz="2000" dirty="0">
                <a:solidFill>
                  <a:srgbClr val="92D050"/>
                </a:solidFill>
              </a:rPr>
              <a:t>Provision Role Instances</a:t>
            </a:r>
          </a:p>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Deploy App Code</a:t>
            </a:r>
          </a:p>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Configure Network</a:t>
            </a:r>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8002204" y="2727711"/>
            <a:ext cx="1484090" cy="1364256"/>
          </a:xfrm>
          <a:prstGeom prst="rect">
            <a:avLst/>
          </a:prstGeom>
        </p:spPr>
      </p:pic>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681454" y="2727711"/>
            <a:ext cx="1484090" cy="1364256"/>
          </a:xfrm>
          <a:prstGeom prst="rect">
            <a:avLst/>
          </a:prstGeom>
        </p:spPr>
      </p:pic>
      <p:pic>
        <p:nvPicPr>
          <p:cNvPr id="67" name="Picture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681454" y="2727711"/>
            <a:ext cx="1484090" cy="1364256"/>
          </a:xfrm>
          <a:prstGeom prst="rect">
            <a:avLst/>
          </a:prstGeom>
        </p:spPr>
      </p:pic>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flipV="1">
            <a:off x="8002204" y="2727711"/>
            <a:ext cx="1484090" cy="1364256"/>
          </a:xfrm>
          <a:prstGeom prst="rect">
            <a:avLst/>
          </a:prstGeom>
        </p:spPr>
      </p:pic>
      <p:grpSp>
        <p:nvGrpSpPr>
          <p:cNvPr id="62" name="Group 61"/>
          <p:cNvGrpSpPr/>
          <p:nvPr/>
        </p:nvGrpSpPr>
        <p:grpSpPr>
          <a:xfrm>
            <a:off x="2849436" y="3155989"/>
            <a:ext cx="6504351" cy="839053"/>
            <a:chOff x="2703273" y="4355929"/>
            <a:chExt cx="6504351" cy="839053"/>
          </a:xfrm>
        </p:grpSpPr>
        <p:pic>
          <p:nvPicPr>
            <p:cNvPr id="63" name="Picture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81408" y="4355929"/>
              <a:ext cx="466583" cy="422054"/>
            </a:xfrm>
            <a:prstGeom prst="rect">
              <a:avLst/>
            </a:prstGeom>
          </p:spPr>
        </p:pic>
        <p:sp>
          <p:nvSpPr>
            <p:cNvPr id="64" name="TextBox 63"/>
            <p:cNvSpPr txBox="1"/>
            <p:nvPr/>
          </p:nvSpPr>
          <p:spPr>
            <a:xfrm>
              <a:off x="2703273" y="5028783"/>
              <a:ext cx="1036759" cy="166199"/>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solidFill>
                </a:rPr>
                <a:t>virtual machine</a:t>
              </a:r>
            </a:p>
          </p:txBody>
        </p:sp>
        <p:sp>
          <p:nvSpPr>
            <p:cNvPr id="65" name="TextBox 64"/>
            <p:cNvSpPr txBox="1"/>
            <p:nvPr/>
          </p:nvSpPr>
          <p:spPr>
            <a:xfrm>
              <a:off x="8170865" y="5028783"/>
              <a:ext cx="1036759" cy="166199"/>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solidFill>
                </a:rPr>
                <a:t>virtual machine</a:t>
              </a:r>
            </a:p>
          </p:txBody>
        </p:sp>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049" y="4355929"/>
              <a:ext cx="466583" cy="422054"/>
            </a:xfrm>
            <a:prstGeom prst="rect">
              <a:avLst/>
            </a:prstGeom>
          </p:spPr>
        </p:pic>
      </p:grpSp>
      <p:grpSp>
        <p:nvGrpSpPr>
          <p:cNvPr id="71" name="Group 70"/>
          <p:cNvGrpSpPr/>
          <p:nvPr/>
        </p:nvGrpSpPr>
        <p:grpSpPr>
          <a:xfrm>
            <a:off x="4435624" y="4332642"/>
            <a:ext cx="3308245" cy="694552"/>
            <a:chOff x="4408729" y="3580375"/>
            <a:chExt cx="3308245" cy="694552"/>
          </a:xfrm>
        </p:grpSpPr>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75" name="Picture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9171" y="3580375"/>
              <a:ext cx="1607803" cy="694552"/>
            </a:xfrm>
            <a:prstGeom prst="rect">
              <a:avLst/>
            </a:prstGeom>
          </p:spPr>
        </p:pic>
      </p:grpSp>
    </p:spTree>
    <p:extLst>
      <p:ext uri="{BB962C8B-B14F-4D97-AF65-F5344CB8AC3E}">
        <p14:creationId xmlns:p14="http://schemas.microsoft.com/office/powerpoint/2010/main" val="3930917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1000"/>
                                        <p:tgtEl>
                                          <p:spTgt spid="39"/>
                                        </p:tgtEl>
                                      </p:cBhvr>
                                    </p:animEffect>
                                  </p:childTnLst>
                                </p:cTn>
                              </p:par>
                              <p:par>
                                <p:cTn id="12" presetID="10" presetClass="entr" presetSubtype="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childTnLst>
                                </p:cTn>
                              </p:par>
                            </p:childTnLst>
                          </p:cTn>
                        </p:par>
                        <p:par>
                          <p:cTn id="15" fill="hold">
                            <p:stCondLst>
                              <p:cond delay="2000"/>
                            </p:stCondLst>
                            <p:childTnLst>
                              <p:par>
                                <p:cTn id="16" presetID="22" presetClass="entr" presetSubtype="2" fill="hold" nodeType="afterEffect">
                                  <p:stCondLst>
                                    <p:cond delay="500"/>
                                  </p:stCondLst>
                                  <p:childTnLst>
                                    <p:set>
                                      <p:cBhvr>
                                        <p:cTn id="17" dur="1" fill="hold">
                                          <p:stCondLst>
                                            <p:cond delay="0"/>
                                          </p:stCondLst>
                                        </p:cTn>
                                        <p:tgtEl>
                                          <p:spTgt spid="52"/>
                                        </p:tgtEl>
                                        <p:attrNameLst>
                                          <p:attrName>style.visibility</p:attrName>
                                        </p:attrNameLst>
                                      </p:cBhvr>
                                      <p:to>
                                        <p:strVal val="visible"/>
                                      </p:to>
                                    </p:set>
                                    <p:animEffect transition="in" filter="wipe(right)">
                                      <p:cBhvr>
                                        <p:cTn id="18" dur="500"/>
                                        <p:tgtEl>
                                          <p:spTgt spid="52"/>
                                        </p:tgtEl>
                                      </p:cBhvr>
                                    </p:animEffect>
                                  </p:childTnLst>
                                </p:cTn>
                              </p:par>
                              <p:par>
                                <p:cTn id="19" presetID="22" presetClass="entr" presetSubtype="8" fill="hold" nodeType="withEffect">
                                  <p:stCondLst>
                                    <p:cond delay="50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par>
                                <p:cTn id="22" presetID="22" presetClass="entr" presetSubtype="2" fill="hold" nodeType="withEffect">
                                  <p:stCondLst>
                                    <p:cond delay="50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par>
                                <p:cTn id="25" presetID="22" presetClass="entr" presetSubtype="8" fill="hold" nodeType="withEffect">
                                  <p:stCondLst>
                                    <p:cond delay="50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par>
                          <p:cTn id="35" fill="hold">
                            <p:stCondLst>
                              <p:cond delay="3500"/>
                            </p:stCondLst>
                            <p:childTnLst>
                              <p:par>
                                <p:cTn id="36" presetID="22" presetClass="entr" presetSubtype="4" fill="hold" nodeType="afterEffect">
                                  <p:stCondLst>
                                    <p:cond delay="1000"/>
                                  </p:stCondLst>
                                  <p:childTnLst>
                                    <p:set>
                                      <p:cBhvr>
                                        <p:cTn id="37" dur="1" fill="hold">
                                          <p:stCondLst>
                                            <p:cond delay="0"/>
                                          </p:stCondLst>
                                        </p:cTn>
                                        <p:tgtEl>
                                          <p:spTgt spid="54"/>
                                        </p:tgtEl>
                                        <p:attrNameLst>
                                          <p:attrName>style.visibility</p:attrName>
                                        </p:attrNameLst>
                                      </p:cBhvr>
                                      <p:to>
                                        <p:strVal val="visible"/>
                                      </p:to>
                                    </p:set>
                                    <p:animEffect transition="in" filter="wipe(down)">
                                      <p:cBhvr>
                                        <p:cTn id="38" dur="1000"/>
                                        <p:tgtEl>
                                          <p:spTgt spid="54"/>
                                        </p:tgtEl>
                                      </p:cBhvr>
                                    </p:animEffect>
                                  </p:childTnLst>
                                </p:cTn>
                              </p:par>
                              <p:par>
                                <p:cTn id="39" presetID="22" presetClass="entr" presetSubtype="4" fill="hold" nodeType="withEffect">
                                  <p:stCondLst>
                                    <p:cond delay="100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1000"/>
                                        <p:tgtEl>
                                          <p:spTgt spid="40"/>
                                        </p:tgtEl>
                                      </p:cBhvr>
                                    </p:animEffect>
                                  </p:childTnLst>
                                </p:cTn>
                              </p:par>
                              <p:par>
                                <p:cTn id="42" presetID="22" presetClass="entr" presetSubtype="4" fill="hold" nodeType="withEffect">
                                  <p:stCondLst>
                                    <p:cond delay="1000"/>
                                  </p:stCondLst>
                                  <p:childTnLst>
                                    <p:set>
                                      <p:cBhvr>
                                        <p:cTn id="43" dur="1" fill="hold">
                                          <p:stCondLst>
                                            <p:cond delay="0"/>
                                          </p:stCondLst>
                                        </p:cTn>
                                        <p:tgtEl>
                                          <p:spTgt spid="68"/>
                                        </p:tgtEl>
                                        <p:attrNameLst>
                                          <p:attrName>style.visibility</p:attrName>
                                        </p:attrNameLst>
                                      </p:cBhvr>
                                      <p:to>
                                        <p:strVal val="visible"/>
                                      </p:to>
                                    </p:set>
                                    <p:animEffect transition="in" filter="wipe(down)">
                                      <p:cBhvr>
                                        <p:cTn id="44" dur="1000"/>
                                        <p:tgtEl>
                                          <p:spTgt spid="68"/>
                                        </p:tgtEl>
                                      </p:cBhvr>
                                    </p:animEffect>
                                  </p:childTnLst>
                                </p:cTn>
                              </p:par>
                              <p:par>
                                <p:cTn id="45" presetID="22" presetClass="entr" presetSubtype="4" fill="hold" nodeType="withEffect">
                                  <p:stCondLst>
                                    <p:cond delay="1000"/>
                                  </p:stCondLst>
                                  <p:childTnLst>
                                    <p:set>
                                      <p:cBhvr>
                                        <p:cTn id="46" dur="1" fill="hold">
                                          <p:stCondLst>
                                            <p:cond delay="0"/>
                                          </p:stCondLst>
                                        </p:cTn>
                                        <p:tgtEl>
                                          <p:spTgt spid="67"/>
                                        </p:tgtEl>
                                        <p:attrNameLst>
                                          <p:attrName>style.visibility</p:attrName>
                                        </p:attrNameLst>
                                      </p:cBhvr>
                                      <p:to>
                                        <p:strVal val="visible"/>
                                      </p:to>
                                    </p:set>
                                    <p:animEffect transition="in" filter="wipe(down)">
                                      <p:cBhvr>
                                        <p:cTn id="47" dur="1000"/>
                                        <p:tgtEl>
                                          <p:spTgt spid="67"/>
                                        </p:tgtEl>
                                      </p:cBhvr>
                                    </p:animEffect>
                                  </p:childTnLst>
                                </p:cTn>
                              </p:par>
                            </p:childTnLst>
                          </p:cTn>
                        </p:par>
                        <p:par>
                          <p:cTn id="48" fill="hold">
                            <p:stCondLst>
                              <p:cond delay="5500"/>
                            </p:stCondLst>
                            <p:childTnLst>
                              <p:par>
                                <p:cTn id="49" presetID="1"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childTnLst>
                          </p:cTn>
                        </p:par>
                        <p:par>
                          <p:cTn id="54" fill="hold">
                            <p:stCondLst>
                              <p:cond delay="5500"/>
                            </p:stCondLst>
                            <p:childTnLst>
                              <p:par>
                                <p:cTn id="55" presetID="10" presetClass="exit" presetSubtype="0" fill="hold" nodeType="afterEffect">
                                  <p:stCondLst>
                                    <p:cond delay="0"/>
                                  </p:stCondLst>
                                  <p:childTnLst>
                                    <p:animEffect transition="out" filter="fade">
                                      <p:cBhvr>
                                        <p:cTn id="56" dur="250"/>
                                        <p:tgtEl>
                                          <p:spTgt spid="52"/>
                                        </p:tgtEl>
                                      </p:cBhvr>
                                    </p:animEffect>
                                    <p:set>
                                      <p:cBhvr>
                                        <p:cTn id="57" dur="1" fill="hold">
                                          <p:stCondLst>
                                            <p:cond delay="249"/>
                                          </p:stCondLst>
                                        </p:cTn>
                                        <p:tgtEl>
                                          <p:spTgt spid="5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50"/>
                                        <p:tgtEl>
                                          <p:spTgt spid="55"/>
                                        </p:tgtEl>
                                      </p:cBhvr>
                                    </p:animEffect>
                                    <p:set>
                                      <p:cBhvr>
                                        <p:cTn id="60" dur="1" fill="hold">
                                          <p:stCondLst>
                                            <p:cond delay="249"/>
                                          </p:stCondLst>
                                        </p:cTn>
                                        <p:tgtEl>
                                          <p:spTgt spid="55"/>
                                        </p:tgtEl>
                                        <p:attrNameLst>
                                          <p:attrName>style.visibility</p:attrName>
                                        </p:attrNameLst>
                                      </p:cBhvr>
                                      <p:to>
                                        <p:strVal val="hidden"/>
                                      </p:to>
                                    </p:set>
                                  </p:childTnLst>
                                </p:cTn>
                              </p:par>
                            </p:childTnLst>
                          </p:cTn>
                        </p:par>
                        <p:par>
                          <p:cTn id="61" fill="hold">
                            <p:stCondLst>
                              <p:cond delay="5750"/>
                            </p:stCondLst>
                            <p:childTnLst>
                              <p:par>
                                <p:cTn id="62" presetID="10" presetClass="exit" presetSubtype="0" fill="hold" nodeType="afterEffect">
                                  <p:stCondLst>
                                    <p:cond delay="0"/>
                                  </p:stCondLst>
                                  <p:childTnLst>
                                    <p:animEffect transition="out" filter="fade">
                                      <p:cBhvr>
                                        <p:cTn id="63" dur="250"/>
                                        <p:tgtEl>
                                          <p:spTgt spid="70"/>
                                        </p:tgtEl>
                                      </p:cBhvr>
                                    </p:animEffect>
                                    <p:set>
                                      <p:cBhvr>
                                        <p:cTn id="64" dur="1" fill="hold">
                                          <p:stCondLst>
                                            <p:cond delay="249"/>
                                          </p:stCondLst>
                                        </p:cTn>
                                        <p:tgtEl>
                                          <p:spTgt spid="7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50"/>
                                        <p:tgtEl>
                                          <p:spTgt spid="69"/>
                                        </p:tgtEl>
                                      </p:cBhvr>
                                    </p:animEffect>
                                    <p:set>
                                      <p:cBhvr>
                                        <p:cTn id="67" dur="1" fill="hold">
                                          <p:stCondLst>
                                            <p:cond delay="249"/>
                                          </p:stCondLst>
                                        </p:cTn>
                                        <p:tgtEl>
                                          <p:spTgt spid="6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50"/>
                                        <p:tgtEl>
                                          <p:spTgt spid="54"/>
                                        </p:tgtEl>
                                      </p:cBhvr>
                                    </p:animEffect>
                                    <p:set>
                                      <p:cBhvr>
                                        <p:cTn id="70" dur="1" fill="hold">
                                          <p:stCondLst>
                                            <p:cond delay="249"/>
                                          </p:stCondLst>
                                        </p:cTn>
                                        <p:tgtEl>
                                          <p:spTgt spid="5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50"/>
                                        <p:tgtEl>
                                          <p:spTgt spid="40"/>
                                        </p:tgtEl>
                                      </p:cBhvr>
                                    </p:animEffect>
                                    <p:set>
                                      <p:cBhvr>
                                        <p:cTn id="73" dur="1" fill="hold">
                                          <p:stCondLst>
                                            <p:cond delay="249"/>
                                          </p:stCondLst>
                                        </p:cTn>
                                        <p:tgtEl>
                                          <p:spTgt spid="4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50"/>
                                        <p:tgtEl>
                                          <p:spTgt spid="68"/>
                                        </p:tgtEl>
                                      </p:cBhvr>
                                    </p:animEffect>
                                    <p:set>
                                      <p:cBhvr>
                                        <p:cTn id="76" dur="1" fill="hold">
                                          <p:stCondLst>
                                            <p:cond delay="249"/>
                                          </p:stCondLst>
                                        </p:cTn>
                                        <p:tgtEl>
                                          <p:spTgt spid="68"/>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50"/>
                                        <p:tgtEl>
                                          <p:spTgt spid="67"/>
                                        </p:tgtEl>
                                      </p:cBhvr>
                                    </p:animEffect>
                                    <p:set>
                                      <p:cBhvr>
                                        <p:cTn id="79" dur="1" fill="hold">
                                          <p:stCondLst>
                                            <p:cond delay="249"/>
                                          </p:stCondLst>
                                        </p:cTn>
                                        <p:tgtEl>
                                          <p:spTgt spid="67"/>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50"/>
                                        <p:tgtEl>
                                          <p:spTgt spid="57"/>
                                        </p:tgtEl>
                                      </p:cBhvr>
                                    </p:animEffect>
                                    <p:set>
                                      <p:cBhvr>
                                        <p:cTn id="82" dur="1" fill="hold">
                                          <p:stCondLst>
                                            <p:cond delay="249"/>
                                          </p:stCondLst>
                                        </p:cTn>
                                        <p:tgtEl>
                                          <p:spTgt spid="57"/>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50"/>
                                        <p:tgtEl>
                                          <p:spTgt spid="62"/>
                                        </p:tgtEl>
                                      </p:cBhvr>
                                    </p:animEffect>
                                    <p:set>
                                      <p:cBhvr>
                                        <p:cTn id="85" dur="1" fill="hold">
                                          <p:stCondLst>
                                            <p:cond delay="249"/>
                                          </p:stCondLst>
                                        </p:cTn>
                                        <p:tgtEl>
                                          <p:spTgt spid="62"/>
                                        </p:tgtEl>
                                        <p:attrNameLst>
                                          <p:attrName>style.visibility</p:attrName>
                                        </p:attrNameLst>
                                      </p:cBhvr>
                                      <p:to>
                                        <p:strVal val="hidden"/>
                                      </p:to>
                                    </p:set>
                                  </p:childTnLst>
                                </p:cTn>
                              </p:par>
                            </p:childTnLst>
                          </p:cTn>
                        </p:par>
                        <p:par>
                          <p:cTn id="86" fill="hold">
                            <p:stCondLst>
                              <p:cond delay="6000"/>
                            </p:stCondLst>
                            <p:childTnLst>
                              <p:par>
                                <p:cTn id="87" presetID="10" presetClass="exit" presetSubtype="0" fill="hold" nodeType="afterEffect">
                                  <p:stCondLst>
                                    <p:cond delay="0"/>
                                  </p:stCondLst>
                                  <p:childTnLst>
                                    <p:animEffect transition="out" filter="fade">
                                      <p:cBhvr>
                                        <p:cTn id="88" dur="500"/>
                                        <p:tgtEl>
                                          <p:spTgt spid="39"/>
                                        </p:tgtEl>
                                      </p:cBhvr>
                                    </p:animEffect>
                                    <p:set>
                                      <p:cBhvr>
                                        <p:cTn id="89" dur="1" fill="hold">
                                          <p:stCondLst>
                                            <p:cond delay="499"/>
                                          </p:stCondLst>
                                        </p:cTn>
                                        <p:tgtEl>
                                          <p:spTgt spid="39"/>
                                        </p:tgtEl>
                                        <p:attrNameLst>
                                          <p:attrName>style.visibility</p:attrName>
                                        </p:attrNameLst>
                                      </p:cBhvr>
                                      <p:to>
                                        <p:strVal val="hidden"/>
                                      </p:to>
                                    </p:set>
                                  </p:childTnLst>
                                </p:cTn>
                              </p:par>
                              <p:par>
                                <p:cTn id="90" presetID="10" presetClass="exit" presetSubtype="0" fill="hold" nodeType="withEffect">
                                  <p:stCondLst>
                                    <p:cond delay="250"/>
                                  </p:stCondLst>
                                  <p:childTnLst>
                                    <p:animEffect transition="out" filter="fade">
                                      <p:cBhvr>
                                        <p:cTn id="91" dur="500"/>
                                        <p:tgtEl>
                                          <p:spTgt spid="41"/>
                                        </p:tgtEl>
                                      </p:cBhvr>
                                    </p:animEffect>
                                    <p:set>
                                      <p:cBhvr>
                                        <p:cTn id="9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304100" y="1099173"/>
            <a:ext cx="1567543" cy="979715"/>
            <a:chOff x="2075433" y="3557736"/>
            <a:chExt cx="1567543" cy="979715"/>
          </a:xfrm>
        </p:grpSpPr>
        <p:sp>
          <p:nvSpPr>
            <p:cNvPr id="18" name="Rounded Rectangle 17"/>
            <p:cNvSpPr/>
            <p:nvPr/>
          </p:nvSpPr>
          <p:spPr bwMode="auto">
            <a:xfrm>
              <a:off x="2075433" y="3557736"/>
              <a:ext cx="1567543" cy="979715"/>
            </a:xfrm>
            <a:prstGeom prst="roundRect">
              <a:avLst>
                <a:gd name="adj" fmla="val 2011"/>
              </a:avLst>
            </a:prstGeom>
            <a:solidFill>
              <a:srgbClr val="85BCE6"/>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3" cstate="print">
              <a:duotone>
                <a:prstClr val="black"/>
                <a:schemeClr val="bg1">
                  <a:tint val="45000"/>
                  <a:satMod val="400000"/>
                </a:schemeClr>
              </a:duotone>
              <a:extLst>
                <a:ext uri="{BEBA8EAE-BF5A-486C-A8C5-ECC9F3942E4B}">
                  <a14:imgProps xmlns:a14="http://schemas.microsoft.com/office/drawing/2010/main">
                    <a14:imgLayer r:embed="rId4">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0" name="TextBox 19"/>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a:solidFill>
                    <a:schemeClr val="bg1"/>
                  </a:solidFill>
                </a:rPr>
                <a:t>service</a:t>
              </a:r>
              <a:br>
                <a:rPr lang="en-US" sz="1600" dirty="0">
                  <a:solidFill>
                    <a:schemeClr val="bg1"/>
                  </a:solidFill>
                </a:rPr>
              </a:br>
              <a:r>
                <a:rPr lang="en-US" sz="1600" dirty="0">
                  <a:solidFill>
                    <a:schemeClr val="bg1"/>
                  </a:solidFill>
                </a:rPr>
                <a:t>package</a:t>
              </a:r>
            </a:p>
          </p:txBody>
        </p:sp>
      </p:grpSp>
      <p:grpSp>
        <p:nvGrpSpPr>
          <p:cNvPr id="2" name="Group 1"/>
          <p:cNvGrpSpPr/>
          <p:nvPr/>
        </p:nvGrpSpPr>
        <p:grpSpPr>
          <a:xfrm>
            <a:off x="-676766" y="4834324"/>
            <a:ext cx="13536709" cy="2301370"/>
            <a:chOff x="-703661" y="4378191"/>
            <a:chExt cx="13536709" cy="230137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74" name="Picture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80" name="Picture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86" name="Picture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grpSp>
        <p:nvGrpSpPr>
          <p:cNvPr id="88" name="Group 87"/>
          <p:cNvGrpSpPr/>
          <p:nvPr/>
        </p:nvGrpSpPr>
        <p:grpSpPr>
          <a:xfrm>
            <a:off x="4435624" y="3580375"/>
            <a:ext cx="3311540" cy="694552"/>
            <a:chOff x="4408729" y="3580375"/>
            <a:chExt cx="3311540" cy="694552"/>
          </a:xfrm>
        </p:grpSpPr>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90" name="Picture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466" y="3580375"/>
              <a:ext cx="1607803" cy="694552"/>
            </a:xfrm>
            <a:prstGeom prst="rect">
              <a:avLst/>
            </a:prstGeom>
          </p:spPr>
        </p:pic>
      </p:grpSp>
      <p:sp>
        <p:nvSpPr>
          <p:cNvPr id="92" name="TextBox 91"/>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Windows Azure Datacenter</a:t>
            </a:r>
          </a:p>
        </p:txBody>
      </p:sp>
      <p:sp>
        <p:nvSpPr>
          <p:cNvPr id="39" name="TextBox 38"/>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a:solidFill>
                  <a:srgbClr val="92D050"/>
                </a:solidFill>
                <a:sym typeface="Wingdings" pitchFamily="2" charset="2"/>
              </a:rPr>
              <a:t> </a:t>
            </a:r>
            <a:r>
              <a:rPr lang="en-US" sz="2000" dirty="0">
                <a:solidFill>
                  <a:srgbClr val="92D050"/>
                </a:solidFill>
              </a:rPr>
              <a:t>Provision Role Instances</a:t>
            </a:r>
          </a:p>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Deploy App Code</a:t>
            </a:r>
          </a:p>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Configure Network</a:t>
            </a:r>
          </a:p>
        </p:txBody>
      </p:sp>
      <p:grpSp>
        <p:nvGrpSpPr>
          <p:cNvPr id="42" name="Group 41"/>
          <p:cNvGrpSpPr/>
          <p:nvPr/>
        </p:nvGrpSpPr>
        <p:grpSpPr>
          <a:xfrm>
            <a:off x="4435624" y="4343400"/>
            <a:ext cx="3311540" cy="694552"/>
            <a:chOff x="4408729" y="3580375"/>
            <a:chExt cx="3311540" cy="694552"/>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466" y="3580375"/>
              <a:ext cx="1607803" cy="694552"/>
            </a:xfrm>
            <a:prstGeom prst="rect">
              <a:avLst/>
            </a:prstGeom>
          </p:spPr>
        </p:pic>
      </p:grpSp>
    </p:spTree>
    <p:extLst>
      <p:ext uri="{BB962C8B-B14F-4D97-AF65-F5344CB8AC3E}">
        <p14:creationId xmlns:p14="http://schemas.microsoft.com/office/powerpoint/2010/main" val="3356798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nodeType="withEffect">
                                  <p:stCondLst>
                                    <p:cond delay="0"/>
                                  </p:stCondLst>
                                  <p:childTnLst>
                                    <p:animMotion origin="layout" path="M -4.43678E-6 -2.64985E-6 L -4.43678E-6 0.18352 " pathEditMode="relative" rAng="0" ptsTypes="AA">
                                      <p:cBhvr>
                                        <p:cTn id="11" dur="2000" fill="hold"/>
                                        <p:tgtEl>
                                          <p:spTgt spid="88"/>
                                        </p:tgtEl>
                                        <p:attrNameLst>
                                          <p:attrName>ppt_x</p:attrName>
                                          <p:attrName>ppt_y</p:attrName>
                                        </p:attrNameLst>
                                      </p:cBhvr>
                                      <p:rCtr x="0" y="9165"/>
                                    </p:animMotion>
                                  </p:childTnLst>
                                </p:cTn>
                              </p:par>
                              <p:par>
                                <p:cTn id="12" presetID="10" presetClass="entr" presetSubtype="0" fill="hold" grpId="0" nodeType="withEffect">
                                  <p:stCondLst>
                                    <p:cond delay="2500"/>
                                  </p:stCondLst>
                                  <p:childTnLst>
                                    <p:set>
                                      <p:cBhvr>
                                        <p:cTn id="13" dur="1" fill="hold">
                                          <p:stCondLst>
                                            <p:cond delay="0"/>
                                          </p:stCondLst>
                                        </p:cTn>
                                        <p:tgtEl>
                                          <p:spTgt spid="92"/>
                                        </p:tgtEl>
                                        <p:attrNameLst>
                                          <p:attrName>style.visibility</p:attrName>
                                        </p:attrNameLst>
                                      </p:cBhvr>
                                      <p:to>
                                        <p:strVal val="visible"/>
                                      </p:to>
                                    </p:set>
                                    <p:animEffect transition="in" filter="fade">
                                      <p:cBhvr>
                                        <p:cTn id="14" dur="500"/>
                                        <p:tgtEl>
                                          <p:spTgt spid="92"/>
                                        </p:tgtEl>
                                      </p:cBhvr>
                                    </p:animEffect>
                                  </p:childTnLst>
                                </p:cTn>
                              </p:par>
                              <p:par>
                                <p:cTn id="15" presetID="42" presetClass="path" presetSubtype="0" accel="50000" decel="50000" fill="hold" nodeType="withEffect">
                                  <p:stCondLst>
                                    <p:cond delay="0"/>
                                  </p:stCondLst>
                                  <p:childTnLst>
                                    <p:animMotion origin="layout" path="M -4.43678E-6 5.25341E-7 L -4.43678E-6 0.18884 " pathEditMode="relative" rAng="0" ptsTypes="AA">
                                      <p:cBhvr>
                                        <p:cTn id="16" dur="2000" fill="hold"/>
                                        <p:tgtEl>
                                          <p:spTgt spid="42"/>
                                        </p:tgtEl>
                                        <p:attrNameLst>
                                          <p:attrName>ppt_x</p:attrName>
                                          <p:attrName>ppt_y</p:attrName>
                                        </p:attrNameLst>
                                      </p:cBhvr>
                                      <p:rCtr x="0" y="94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532231" y="1943286"/>
            <a:ext cx="1091422" cy="2673208"/>
            <a:chOff x="5556414" y="2061552"/>
            <a:chExt cx="1091422" cy="2554941"/>
          </a:xfrm>
        </p:grpSpPr>
        <p:sp>
          <p:nvSpPr>
            <p:cNvPr id="43" name="Down Arrow 42"/>
            <p:cNvSpPr/>
            <p:nvPr/>
          </p:nvSpPr>
          <p:spPr bwMode="auto">
            <a:xfrm>
              <a:off x="5556414" y="2061552"/>
              <a:ext cx="286871" cy="2554941"/>
            </a:xfrm>
            <a:prstGeom prst="downArrow">
              <a:avLst>
                <a:gd name="adj1" fmla="val 42122"/>
                <a:gd name="adj2" fmla="val 62085"/>
              </a:avLst>
            </a:prstGeom>
            <a:solidFill>
              <a:srgbClr val="85BCE6">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Down Arrow 43"/>
            <p:cNvSpPr/>
            <p:nvPr/>
          </p:nvSpPr>
          <p:spPr bwMode="auto">
            <a:xfrm>
              <a:off x="6360965" y="2061552"/>
              <a:ext cx="286871" cy="2554941"/>
            </a:xfrm>
            <a:prstGeom prst="downArrow">
              <a:avLst>
                <a:gd name="adj1" fmla="val 42122"/>
                <a:gd name="adj2" fmla="val 62085"/>
              </a:avLst>
            </a:prstGeom>
            <a:solidFill>
              <a:srgbClr val="85BCE6">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 name="Group 1"/>
          <p:cNvGrpSpPr/>
          <p:nvPr/>
        </p:nvGrpSpPr>
        <p:grpSpPr>
          <a:xfrm>
            <a:off x="-676766" y="4834324"/>
            <a:ext cx="13536709" cy="2301370"/>
            <a:chOff x="-703661" y="4378191"/>
            <a:chExt cx="13536709" cy="2301370"/>
          </a:xfrm>
        </p:grpSpPr>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68" name="Picture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79" name="Pictur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83" name="Picture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8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grpSp>
        <p:nvGrpSpPr>
          <p:cNvPr id="4" name="Group 3"/>
          <p:cNvGrpSpPr/>
          <p:nvPr/>
        </p:nvGrpSpPr>
        <p:grpSpPr>
          <a:xfrm>
            <a:off x="5330214" y="1206564"/>
            <a:ext cx="1509742" cy="736721"/>
            <a:chOff x="5375415" y="1342167"/>
            <a:chExt cx="1509742" cy="736721"/>
          </a:xfrm>
        </p:grpSpPr>
        <p:grpSp>
          <p:nvGrpSpPr>
            <p:cNvPr id="36" name="Group 35"/>
            <p:cNvGrpSpPr/>
            <p:nvPr/>
          </p:nvGrpSpPr>
          <p:grpSpPr>
            <a:xfrm>
              <a:off x="5375415" y="1342167"/>
              <a:ext cx="705283" cy="736721"/>
              <a:chOff x="2145364" y="3673700"/>
              <a:chExt cx="705283" cy="736721"/>
            </a:xfrm>
          </p:grpSpPr>
          <p:sp>
            <p:nvSpPr>
              <p:cNvPr id="37" name="Rounded Rectangle 36"/>
              <p:cNvSpPr/>
              <p:nvPr/>
            </p:nvSpPr>
            <p:spPr bwMode="auto">
              <a:xfrm>
                <a:off x="2145364" y="3673700"/>
                <a:ext cx="705283" cy="736721"/>
              </a:xfrm>
              <a:prstGeom prst="roundRect">
                <a:avLst>
                  <a:gd name="adj" fmla="val 11650"/>
                </a:avLst>
              </a:prstGeom>
              <a:solidFill>
                <a:srgbClr val="85BCE6">
                  <a:alpha val="30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8" name="Picture 37"/>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24769" y="3794243"/>
                <a:ext cx="526347" cy="526347"/>
              </a:xfrm>
              <a:prstGeom prst="rect">
                <a:avLst/>
              </a:prstGeom>
            </p:spPr>
          </p:pic>
        </p:grpSp>
        <p:grpSp>
          <p:nvGrpSpPr>
            <p:cNvPr id="40" name="Group 39"/>
            <p:cNvGrpSpPr/>
            <p:nvPr/>
          </p:nvGrpSpPr>
          <p:grpSpPr>
            <a:xfrm>
              <a:off x="6179874" y="1342167"/>
              <a:ext cx="705283" cy="736721"/>
              <a:chOff x="2089030" y="3673700"/>
              <a:chExt cx="705283" cy="736721"/>
            </a:xfrm>
          </p:grpSpPr>
          <p:sp>
            <p:nvSpPr>
              <p:cNvPr id="41" name="Rounded Rectangle 40"/>
              <p:cNvSpPr/>
              <p:nvPr/>
            </p:nvSpPr>
            <p:spPr bwMode="auto">
              <a:xfrm>
                <a:off x="2089030" y="3673700"/>
                <a:ext cx="705283" cy="736721"/>
              </a:xfrm>
              <a:prstGeom prst="roundRect">
                <a:avLst>
                  <a:gd name="adj" fmla="val 13578"/>
                </a:avLst>
              </a:prstGeom>
              <a:solidFill>
                <a:srgbClr val="85BCE6">
                  <a:alpha val="30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71834" y="3794243"/>
                <a:ext cx="526347" cy="526347"/>
              </a:xfrm>
              <a:prstGeom prst="rect">
                <a:avLst/>
              </a:prstGeom>
            </p:spPr>
          </p:pic>
        </p:grpSp>
      </p:grpSp>
      <p:sp>
        <p:nvSpPr>
          <p:cNvPr id="50" name="TextBox 49"/>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Windows Azure Datacenter</a:t>
            </a:r>
          </a:p>
        </p:txBody>
      </p:sp>
      <p:grpSp>
        <p:nvGrpSpPr>
          <p:cNvPr id="51" name="Group 50"/>
          <p:cNvGrpSpPr/>
          <p:nvPr/>
        </p:nvGrpSpPr>
        <p:grpSpPr>
          <a:xfrm>
            <a:off x="5304100" y="1099173"/>
            <a:ext cx="1567543" cy="979715"/>
            <a:chOff x="2075433" y="3557736"/>
            <a:chExt cx="1567543" cy="979715"/>
          </a:xfrm>
        </p:grpSpPr>
        <p:sp>
          <p:nvSpPr>
            <p:cNvPr id="52" name="Rounded Rectangle 51"/>
            <p:cNvSpPr/>
            <p:nvPr/>
          </p:nvSpPr>
          <p:spPr bwMode="auto">
            <a:xfrm>
              <a:off x="2075433" y="3557736"/>
              <a:ext cx="1567543" cy="979715"/>
            </a:xfrm>
            <a:prstGeom prst="roundRect">
              <a:avLst>
                <a:gd name="adj" fmla="val 2011"/>
              </a:avLst>
            </a:prstGeom>
            <a:solidFill>
              <a:srgbClr val="85BCE6"/>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53" name="Picture 52"/>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54" name="TextBox 53"/>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a:solidFill>
                    <a:schemeClr val="bg1"/>
                  </a:solidFill>
                </a:rPr>
                <a:t>service</a:t>
              </a:r>
              <a:br>
                <a:rPr lang="en-US" sz="1600" dirty="0">
                  <a:solidFill>
                    <a:schemeClr val="bg1"/>
                  </a:solidFill>
                </a:rPr>
              </a:br>
              <a:r>
                <a:rPr lang="en-US" sz="1600" dirty="0">
                  <a:solidFill>
                    <a:schemeClr val="bg1"/>
                  </a:solidFill>
                </a:rPr>
                <a:t>package</a:t>
              </a:r>
            </a:p>
          </p:txBody>
        </p:sp>
      </p:grpSp>
      <p:sp>
        <p:nvSpPr>
          <p:cNvPr id="49" name="TextBox 48"/>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Provision Role Instances</a:t>
            </a:r>
          </a:p>
          <a:p>
            <a:pPr>
              <a:lnSpc>
                <a:spcPct val="90000"/>
              </a:lnSpc>
              <a:spcAft>
                <a:spcPts val="600"/>
              </a:spcAft>
              <a:buSzPct val="80000"/>
            </a:pPr>
            <a:r>
              <a:rPr lang="en-US" sz="2000" dirty="0">
                <a:solidFill>
                  <a:srgbClr val="92D050"/>
                </a:solidFill>
                <a:sym typeface="Wingdings" pitchFamily="2" charset="2"/>
              </a:rPr>
              <a:t> </a:t>
            </a:r>
            <a:r>
              <a:rPr lang="en-US" sz="2000" dirty="0">
                <a:solidFill>
                  <a:srgbClr val="92D050"/>
                </a:solidFill>
              </a:rPr>
              <a:t>Deploy App Code</a:t>
            </a:r>
          </a:p>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Configure Network</a:t>
            </a:r>
          </a:p>
        </p:txBody>
      </p:sp>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5624" y="4834352"/>
            <a:ext cx="1607803" cy="694552"/>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9361" y="4834352"/>
            <a:ext cx="1607803" cy="694552"/>
          </a:xfrm>
          <a:prstGeom prst="rect">
            <a:avLst/>
          </a:prstGeom>
        </p:spPr>
      </p:pic>
      <p:grpSp>
        <p:nvGrpSpPr>
          <p:cNvPr id="6" name="Group 5"/>
          <p:cNvGrpSpPr/>
          <p:nvPr/>
        </p:nvGrpSpPr>
        <p:grpSpPr>
          <a:xfrm>
            <a:off x="4435624" y="4834352"/>
            <a:ext cx="3311540" cy="694552"/>
            <a:chOff x="4408729" y="4834352"/>
            <a:chExt cx="3311540" cy="694552"/>
          </a:xfrm>
        </p:grpSpPr>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5621" y="5637733"/>
            <a:ext cx="1607803" cy="69455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9750" y="5637733"/>
            <a:ext cx="1607803" cy="694551"/>
          </a:xfrm>
          <a:prstGeom prst="rect">
            <a:avLst/>
          </a:prstGeom>
        </p:spPr>
      </p:pic>
      <p:grpSp>
        <p:nvGrpSpPr>
          <p:cNvPr id="60" name="Group 59"/>
          <p:cNvGrpSpPr/>
          <p:nvPr/>
        </p:nvGrpSpPr>
        <p:grpSpPr>
          <a:xfrm>
            <a:off x="4435624" y="5638800"/>
            <a:ext cx="3311540" cy="694552"/>
            <a:chOff x="4408729" y="4834352"/>
            <a:chExt cx="3311540" cy="694552"/>
          </a:xfrm>
        </p:grpSpPr>
        <p:pic>
          <p:nvPicPr>
            <p:cNvPr id="62" name="Picture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6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spTree>
    <p:extLst>
      <p:ext uri="{BB962C8B-B14F-4D97-AF65-F5344CB8AC3E}">
        <p14:creationId xmlns:p14="http://schemas.microsoft.com/office/powerpoint/2010/main" val="3363884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250"/>
                                        <p:tgtEl>
                                          <p:spTgt spid="51"/>
                                        </p:tgtEl>
                                      </p:cBhvr>
                                    </p:animEffect>
                                    <p:set>
                                      <p:cBhvr>
                                        <p:cTn id="13" dur="1" fill="hold">
                                          <p:stCondLst>
                                            <p:cond delay="249"/>
                                          </p:stCondLst>
                                        </p:cTn>
                                        <p:tgtEl>
                                          <p:spTgt spid="51"/>
                                        </p:tgtEl>
                                        <p:attrNameLst>
                                          <p:attrName>style.visibility</p:attrName>
                                        </p:attrNameLst>
                                      </p:cBhvr>
                                      <p:to>
                                        <p:strVal val="hidden"/>
                                      </p:to>
                                    </p:set>
                                  </p:childTnLst>
                                </p:cTn>
                              </p:par>
                            </p:childTnLst>
                          </p:cTn>
                        </p:par>
                        <p:par>
                          <p:cTn id="14" fill="hold">
                            <p:stCondLst>
                              <p:cond delay="750"/>
                            </p:stCondLst>
                            <p:childTnLst>
                              <p:par>
                                <p:cTn id="15" presetID="42" presetClass="path" presetSubtype="0" accel="50000" decel="50000" fill="hold" nodeType="afterEffect">
                                  <p:stCondLst>
                                    <p:cond delay="750"/>
                                  </p:stCondLst>
                                  <p:childTnLst>
                                    <p:animMotion origin="layout" path="M 1.21125E-6 -2.75272E-7 L 1.21125E-6 0.53319 " pathEditMode="relative" rAng="0" ptsTypes="AA">
                                      <p:cBhvr>
                                        <p:cTn id="16" dur="1500" fill="hold"/>
                                        <p:tgtEl>
                                          <p:spTgt spid="4"/>
                                        </p:tgtEl>
                                        <p:attrNameLst>
                                          <p:attrName>ppt_x</p:attrName>
                                          <p:attrName>ppt_y</p:attrName>
                                        </p:attrNameLst>
                                      </p:cBhvr>
                                      <p:rCtr x="0" y="26648"/>
                                    </p:animMotion>
                                  </p:childTnLst>
                                </p:cTn>
                              </p:par>
                              <p:par>
                                <p:cTn id="17" presetID="10" presetClass="exit" presetSubtype="0" fill="hold" nodeType="withEffect">
                                  <p:stCondLst>
                                    <p:cond delay="0"/>
                                  </p:stCondLst>
                                  <p:childTnLst>
                                    <p:animEffect transition="out" filter="fade">
                                      <p:cBhvr>
                                        <p:cTn id="18" dur="1000"/>
                                        <p:tgtEl>
                                          <p:spTgt spid="3"/>
                                        </p:tgtEl>
                                      </p:cBhvr>
                                    </p:animEffect>
                                    <p:set>
                                      <p:cBhvr>
                                        <p:cTn id="19" dur="1" fill="hold">
                                          <p:stCondLst>
                                            <p:cond delay="999"/>
                                          </p:stCondLst>
                                        </p:cTn>
                                        <p:tgtEl>
                                          <p:spTgt spid="3"/>
                                        </p:tgtEl>
                                        <p:attrNameLst>
                                          <p:attrName>style.visibility</p:attrName>
                                        </p:attrNameLst>
                                      </p:cBhvr>
                                      <p:to>
                                        <p:strVal val="hidden"/>
                                      </p:to>
                                    </p:set>
                                  </p:childTnLst>
                                </p:cTn>
                              </p:par>
                              <p:par>
                                <p:cTn id="20" presetID="10" presetClass="exit" presetSubtype="0" fill="hold" nodeType="withEffect">
                                  <p:stCondLst>
                                    <p:cond delay="250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300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a:stCxn id="65" idx="4"/>
            <a:endCxn id="14348" idx="0"/>
          </p:cNvCxnSpPr>
          <p:nvPr/>
        </p:nvCxnSpPr>
        <p:spPr>
          <a:xfrm rot="5400000">
            <a:off x="6651953" y="1800247"/>
            <a:ext cx="1203982" cy="1278019"/>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4344" name="Group 14343"/>
          <p:cNvGrpSpPr/>
          <p:nvPr/>
        </p:nvGrpSpPr>
        <p:grpSpPr>
          <a:xfrm>
            <a:off x="3644150" y="3134021"/>
            <a:ext cx="4919133" cy="624062"/>
            <a:chOff x="3733800" y="2866656"/>
            <a:chExt cx="4919133" cy="624062"/>
          </a:xfrm>
        </p:grpSpPr>
        <p:sp>
          <p:nvSpPr>
            <p:cNvPr id="4" name="Trapezoid 3"/>
            <p:cNvSpPr/>
            <p:nvPr/>
          </p:nvSpPr>
          <p:spPr bwMode="auto">
            <a:xfrm>
              <a:off x="3733800" y="2866656"/>
              <a:ext cx="4919133" cy="624062"/>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Network Load Balancer</a:t>
              </a:r>
            </a:p>
          </p:txBody>
        </p:sp>
        <p:pic>
          <p:nvPicPr>
            <p:cNvPr id="14343" name="Picture 143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308" y="3005882"/>
              <a:ext cx="1244606" cy="351486"/>
            </a:xfrm>
            <a:prstGeom prst="rect">
              <a:avLst/>
            </a:prstGeom>
          </p:spPr>
        </p:pic>
      </p:grpSp>
      <p:pic>
        <p:nvPicPr>
          <p:cNvPr id="14345" name="Picture 14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3344" y="285966"/>
            <a:ext cx="1688040" cy="1486715"/>
          </a:xfrm>
          <a:prstGeom prst="rect">
            <a:avLst/>
          </a:prstGeom>
        </p:spPr>
      </p:pic>
      <p:pic>
        <p:nvPicPr>
          <p:cNvPr id="14346" name="Picture 143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4138" y="817213"/>
            <a:ext cx="1587892" cy="976385"/>
          </a:xfrm>
          <a:prstGeom prst="rect">
            <a:avLst/>
          </a:prstGeom>
        </p:spPr>
      </p:pic>
      <p:pic>
        <p:nvPicPr>
          <p:cNvPr id="14347" name="Picture 143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5570" y="699386"/>
            <a:ext cx="566904" cy="1069389"/>
          </a:xfrm>
          <a:prstGeom prst="rect">
            <a:avLst/>
          </a:prstGeom>
        </p:spPr>
      </p:pic>
      <p:sp>
        <p:nvSpPr>
          <p:cNvPr id="14348" name="Oval 14347"/>
          <p:cNvSpPr/>
          <p:nvPr/>
        </p:nvSpPr>
        <p:spPr bwMode="auto">
          <a:xfrm>
            <a:off x="6441475"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8" name="Elbow Connector 47"/>
          <p:cNvCxnSpPr>
            <a:stCxn id="66" idx="4"/>
            <a:endCxn id="50" idx="0"/>
          </p:cNvCxnSpPr>
          <p:nvPr/>
        </p:nvCxnSpPr>
        <p:spPr>
          <a:xfrm rot="16200000" flipH="1">
            <a:off x="4326481" y="1626469"/>
            <a:ext cx="1203982" cy="1625573"/>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5567800"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Oval 53"/>
          <p:cNvSpPr/>
          <p:nvPr/>
        </p:nvSpPr>
        <p:spPr bwMode="auto">
          <a:xfrm>
            <a:off x="6008587"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4359" name="Straight Arrow Connector 14358"/>
          <p:cNvCxnSpPr>
            <a:stCxn id="73" idx="4"/>
            <a:endCxn id="54" idx="0"/>
          </p:cNvCxnSpPr>
          <p:nvPr/>
        </p:nvCxnSpPr>
        <p:spPr>
          <a:xfrm flipH="1">
            <a:off x="6182046" y="1837265"/>
            <a:ext cx="327" cy="1203982"/>
          </a:xfrm>
          <a:prstGeom prst="straightConnector1">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771949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Oval 65"/>
          <p:cNvSpPr/>
          <p:nvPr/>
        </p:nvSpPr>
        <p:spPr bwMode="auto">
          <a:xfrm>
            <a:off x="3942227"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 name="Oval 72"/>
          <p:cNvSpPr/>
          <p:nvPr/>
        </p:nvSpPr>
        <p:spPr bwMode="auto">
          <a:xfrm>
            <a:off x="600891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5096089" y="3861057"/>
            <a:ext cx="1990997" cy="922867"/>
            <a:chOff x="5096089" y="3861057"/>
            <a:chExt cx="1990997" cy="922867"/>
          </a:xfrm>
        </p:grpSpPr>
        <p:sp>
          <p:nvSpPr>
            <p:cNvPr id="11" name="Down Arrow 10"/>
            <p:cNvSpPr/>
            <p:nvPr/>
          </p:nvSpPr>
          <p:spPr bwMode="auto">
            <a:xfrm>
              <a:off x="5096089"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 name="Down Arrow 77"/>
            <p:cNvSpPr/>
            <p:nvPr/>
          </p:nvSpPr>
          <p:spPr bwMode="auto">
            <a:xfrm>
              <a:off x="6800215"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79" name="Group 78"/>
          <p:cNvGrpSpPr/>
          <p:nvPr/>
        </p:nvGrpSpPr>
        <p:grpSpPr>
          <a:xfrm>
            <a:off x="-676766" y="4834324"/>
            <a:ext cx="13536709" cy="2301370"/>
            <a:chOff x="-703661" y="4378191"/>
            <a:chExt cx="13536709" cy="2301370"/>
          </a:xfrm>
        </p:grpSpPr>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82" name="Pictur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84" name="Pictur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85" name="Picture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87" name="Picture 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6" y="5181600"/>
              <a:ext cx="1607803" cy="694552"/>
            </a:xfrm>
            <a:prstGeom prst="rect">
              <a:avLst/>
            </a:prstGeom>
          </p:spPr>
        </p:pic>
        <p:pic>
          <p:nvPicPr>
            <p:cNvPr id="90" name="Picture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855" y="5181600"/>
              <a:ext cx="1607803" cy="694552"/>
            </a:xfrm>
            <a:prstGeom prst="rect">
              <a:avLst/>
            </a:prstGeom>
          </p:spPr>
        </p:pic>
        <p:pic>
          <p:nvPicPr>
            <p:cNvPr id="91" name="Picture 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96" name="Picture 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97" name="Picture 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101" name="Pictur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grpSp>
        <p:nvGrpSpPr>
          <p:cNvPr id="102" name="Group 101"/>
          <p:cNvGrpSpPr/>
          <p:nvPr/>
        </p:nvGrpSpPr>
        <p:grpSpPr>
          <a:xfrm>
            <a:off x="4435624" y="4834352"/>
            <a:ext cx="3311540" cy="694552"/>
            <a:chOff x="4408729" y="4834352"/>
            <a:chExt cx="3311540" cy="694552"/>
          </a:xfrm>
        </p:grpSpPr>
        <p:pic>
          <p:nvPicPr>
            <p:cNvPr id="103" name="Picture 10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104" name="Picture 10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sp>
        <p:nvSpPr>
          <p:cNvPr id="113" name="TextBox 112"/>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Windows Azure Datacenter</a:t>
            </a:r>
          </a:p>
        </p:txBody>
      </p:sp>
      <p:sp>
        <p:nvSpPr>
          <p:cNvPr id="52" name="TextBox 51"/>
          <p:cNvSpPr txBox="1"/>
          <p:nvPr/>
        </p:nvSpPr>
        <p:spPr>
          <a:xfrm>
            <a:off x="8864825" y="3170763"/>
            <a:ext cx="3083636" cy="553998"/>
          </a:xfrm>
          <a:prstGeom prst="rect">
            <a:avLst/>
          </a:prstGeom>
          <a:noFill/>
        </p:spPr>
        <p:txBody>
          <a:bodyPr wrap="square" lIns="0" tIns="0" rIns="0" bIns="0" rtlCol="0">
            <a:spAutoFit/>
          </a:bodyPr>
          <a:lstStyle>
            <a:defPPr>
              <a:defRPr lang="en-US"/>
            </a:defPPr>
            <a:lvl1pPr marL="228600" indent="-228600">
              <a:lnSpc>
                <a:spcPct val="90000"/>
              </a:lnSpc>
              <a:spcAft>
                <a:spcPts val="600"/>
              </a:spcAft>
              <a:buSzPct val="80000"/>
              <a:buAutoNum type="arabicParenR"/>
              <a:defRPr sz="1400" b="1">
                <a:solidFill>
                  <a:schemeClr val="bg1"/>
                </a:solidFill>
              </a:defRPr>
            </a:lvl1pPr>
          </a:lstStyle>
          <a:p>
            <a:pPr marL="290513" indent="-290513">
              <a:buNone/>
            </a:pPr>
            <a:r>
              <a:rPr lang="en-US" sz="2000" b="0" dirty="0">
                <a:solidFill>
                  <a:srgbClr val="92D050"/>
                </a:solidFill>
                <a:sym typeface="Wingdings" pitchFamily="2" charset="2"/>
              </a:rPr>
              <a:t> </a:t>
            </a:r>
            <a:r>
              <a:rPr lang="en-US" sz="2000" b="0" dirty="0"/>
              <a:t>Network load-balancer  configured for traffic</a:t>
            </a:r>
          </a:p>
        </p:txBody>
      </p:sp>
      <p:sp>
        <p:nvSpPr>
          <p:cNvPr id="53" name="TextBox 52"/>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Provision Role Instances</a:t>
            </a:r>
          </a:p>
          <a:p>
            <a:pPr>
              <a:lnSpc>
                <a:spcPct val="90000"/>
              </a:lnSpc>
              <a:spcAft>
                <a:spcPts val="600"/>
              </a:spcAft>
              <a:buSzPct val="80000"/>
            </a:pPr>
            <a:r>
              <a:rPr lang="en-US" sz="2000" dirty="0">
                <a:solidFill>
                  <a:srgbClr val="92D050"/>
                </a:solidFill>
                <a:sym typeface="Wingdings" pitchFamily="2" charset="2"/>
              </a:rPr>
              <a:t> </a:t>
            </a:r>
            <a:r>
              <a:rPr lang="en-US" sz="2000" dirty="0">
                <a:solidFill>
                  <a:schemeClr val="bg1"/>
                </a:solidFill>
              </a:rPr>
              <a:t>Deploy App Code</a:t>
            </a:r>
          </a:p>
          <a:p>
            <a:pPr>
              <a:lnSpc>
                <a:spcPct val="90000"/>
              </a:lnSpc>
              <a:spcAft>
                <a:spcPts val="600"/>
              </a:spcAft>
              <a:buSzPct val="80000"/>
            </a:pPr>
            <a:r>
              <a:rPr lang="en-US" sz="2000" dirty="0">
                <a:solidFill>
                  <a:srgbClr val="92D050"/>
                </a:solidFill>
                <a:sym typeface="Wingdings" pitchFamily="2" charset="2"/>
              </a:rPr>
              <a:t> </a:t>
            </a:r>
            <a:r>
              <a:rPr lang="en-US" sz="2000" dirty="0">
                <a:solidFill>
                  <a:srgbClr val="92D050"/>
                </a:solidFill>
              </a:rPr>
              <a:t>Configure Network</a:t>
            </a:r>
          </a:p>
        </p:txBody>
      </p:sp>
      <p:grpSp>
        <p:nvGrpSpPr>
          <p:cNvPr id="55" name="Group 54"/>
          <p:cNvGrpSpPr/>
          <p:nvPr/>
        </p:nvGrpSpPr>
        <p:grpSpPr>
          <a:xfrm>
            <a:off x="4435624" y="5638800"/>
            <a:ext cx="3311540" cy="694552"/>
            <a:chOff x="4408729" y="4834352"/>
            <a:chExt cx="3311540" cy="694552"/>
          </a:xfrm>
        </p:grpSpPr>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spTree>
    <p:extLst>
      <p:ext uri="{BB962C8B-B14F-4D97-AF65-F5344CB8AC3E}">
        <p14:creationId xmlns:p14="http://schemas.microsoft.com/office/powerpoint/2010/main" val="2500223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fade">
                                      <p:cBhvr>
                                        <p:cTn id="7" dur="500"/>
                                        <p:tgtEl>
                                          <p:spTgt spid="14344"/>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50"/>
                                        <p:tgtEl>
                                          <p:spTgt spid="52"/>
                                        </p:tgtEl>
                                      </p:cBhvr>
                                    </p:animEffect>
                                  </p:childTnLst>
                                </p:cTn>
                              </p:par>
                            </p:childTnLst>
                          </p:cTn>
                        </p:par>
                        <p:par>
                          <p:cTn id="12" fill="hold">
                            <p:stCondLst>
                              <p:cond delay="750"/>
                            </p:stCondLst>
                            <p:childTnLst>
                              <p:par>
                                <p:cTn id="13" presetID="10" presetClass="entr" presetSubtype="0" fill="hold" nodeType="afterEffect">
                                  <p:stCondLst>
                                    <p:cond delay="250"/>
                                  </p:stCondLst>
                                  <p:childTnLst>
                                    <p:set>
                                      <p:cBhvr>
                                        <p:cTn id="14" dur="1" fill="hold">
                                          <p:stCondLst>
                                            <p:cond delay="0"/>
                                          </p:stCondLst>
                                        </p:cTn>
                                        <p:tgtEl>
                                          <p:spTgt spid="14346"/>
                                        </p:tgtEl>
                                        <p:attrNameLst>
                                          <p:attrName>style.visibility</p:attrName>
                                        </p:attrNameLst>
                                      </p:cBhvr>
                                      <p:to>
                                        <p:strVal val="visible"/>
                                      </p:to>
                                    </p:set>
                                    <p:animEffect transition="in" filter="fade">
                                      <p:cBhvr>
                                        <p:cTn id="15" dur="250"/>
                                        <p:tgtEl>
                                          <p:spTgt spid="14346"/>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14345"/>
                                        </p:tgtEl>
                                        <p:attrNameLst>
                                          <p:attrName>style.visibility</p:attrName>
                                        </p:attrNameLst>
                                      </p:cBhvr>
                                      <p:to>
                                        <p:strVal val="visible"/>
                                      </p:to>
                                    </p:set>
                                    <p:animEffect transition="in" filter="fade">
                                      <p:cBhvr>
                                        <p:cTn id="19" dur="250"/>
                                        <p:tgtEl>
                                          <p:spTgt spid="1434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4347"/>
                                        </p:tgtEl>
                                        <p:attrNameLst>
                                          <p:attrName>style.visibility</p:attrName>
                                        </p:attrNameLst>
                                      </p:cBhvr>
                                      <p:to>
                                        <p:strVal val="visible"/>
                                      </p:to>
                                    </p:set>
                                    <p:animEffect transition="in" filter="fade">
                                      <p:cBhvr>
                                        <p:cTn id="23" dur="250"/>
                                        <p:tgtEl>
                                          <p:spTgt spid="14347"/>
                                        </p:tgtEl>
                                      </p:cBhvr>
                                    </p:animEffect>
                                  </p:childTnLst>
                                </p:cTn>
                              </p:par>
                            </p:childTnLst>
                          </p:cTn>
                        </p:par>
                        <p:par>
                          <p:cTn id="24" fill="hold">
                            <p:stCondLst>
                              <p:cond delay="1750"/>
                            </p:stCondLst>
                            <p:childTnLst>
                              <p:par>
                                <p:cTn id="25" presetID="1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p:tgtEl>
                                          <p:spTgt spid="44"/>
                                        </p:tgtEl>
                                        <p:attrNameLst>
                                          <p:attrName>ppt_y</p:attrName>
                                        </p:attrNameLst>
                                      </p:cBhvr>
                                      <p:tavLst>
                                        <p:tav tm="0">
                                          <p:val>
                                            <p:strVal val="#ppt_y-#ppt_h*1.125000"/>
                                          </p:val>
                                        </p:tav>
                                        <p:tav tm="100000">
                                          <p:val>
                                            <p:strVal val="#ppt_y"/>
                                          </p:val>
                                        </p:tav>
                                      </p:tavLst>
                                    </p:anim>
                                    <p:animEffect transition="in" filter="wipe(down)">
                                      <p:cBhvr>
                                        <p:cTn id="28" dur="500"/>
                                        <p:tgtEl>
                                          <p:spTgt spid="44"/>
                                        </p:tgtEl>
                                      </p:cBhvr>
                                    </p:animEffect>
                                  </p:childTnLst>
                                </p:cTn>
                              </p:par>
                            </p:childTnLst>
                          </p:cTn>
                        </p:par>
                        <p:par>
                          <p:cTn id="29" fill="hold">
                            <p:stCondLst>
                              <p:cond delay="2250"/>
                            </p:stCondLst>
                            <p:childTnLst>
                              <p:par>
                                <p:cTn id="30" presetID="22" presetClass="entr" presetSubtype="1"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up)">
                                      <p:cBhvr>
                                        <p:cTn id="32" dur="500"/>
                                        <p:tgtEl>
                                          <p:spTgt spid="48"/>
                                        </p:tgtEl>
                                      </p:cBhvr>
                                    </p:animEffect>
                                  </p:childTnLst>
                                </p:cTn>
                              </p:par>
                            </p:childTnLst>
                          </p:cTn>
                        </p:par>
                        <p:par>
                          <p:cTn id="33" fill="hold">
                            <p:stCondLst>
                              <p:cond delay="2750"/>
                            </p:stCondLst>
                            <p:childTnLst>
                              <p:par>
                                <p:cTn id="34" presetID="22" presetClass="entr" presetSubtype="1" fill="hold" nodeType="afterEffect">
                                  <p:stCondLst>
                                    <p:cond delay="0"/>
                                  </p:stCondLst>
                                  <p:childTnLst>
                                    <p:set>
                                      <p:cBhvr>
                                        <p:cTn id="35" dur="1" fill="hold">
                                          <p:stCondLst>
                                            <p:cond delay="0"/>
                                          </p:stCondLst>
                                        </p:cTn>
                                        <p:tgtEl>
                                          <p:spTgt spid="14359"/>
                                        </p:tgtEl>
                                        <p:attrNameLst>
                                          <p:attrName>style.visibility</p:attrName>
                                        </p:attrNameLst>
                                      </p:cBhvr>
                                      <p:to>
                                        <p:strVal val="visible"/>
                                      </p:to>
                                    </p:set>
                                    <p:animEffect transition="in" filter="wipe(up)">
                                      <p:cBhvr>
                                        <p:cTn id="36" dur="250"/>
                                        <p:tgtEl>
                                          <p:spTgt spid="14359"/>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250"/>
                                        <p:tgtEl>
                                          <p:spTgt spid="12"/>
                                        </p:tgtEl>
                                      </p:cBhvr>
                                    </p:animEffect>
                                  </p:childTnLst>
                                </p:cTn>
                              </p:par>
                              <p:par>
                                <p:cTn id="41" presetID="10" presetClass="exit" presetSubtype="0" fill="hold" grpId="0" nodeType="withEffect">
                                  <p:stCondLst>
                                    <p:cond delay="0"/>
                                  </p:stCondLst>
                                  <p:childTnLst>
                                    <p:animEffect transition="out" filter="fade">
                                      <p:cBhvr>
                                        <p:cTn id="42" dur="250"/>
                                        <p:tgtEl>
                                          <p:spTgt spid="52"/>
                                        </p:tgtEl>
                                      </p:cBhvr>
                                    </p:animEffect>
                                    <p:set>
                                      <p:cBhvr>
                                        <p:cTn id="43" dur="1" fill="hold">
                                          <p:stCondLst>
                                            <p:cond delay="24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Virtual Machines</a:t>
            </a:r>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a:solidFill>
                  <a:schemeClr val="bg1">
                    <a:alpha val="99000"/>
                  </a:schemeClr>
                </a:solidFill>
              </a:rPr>
              <a:t>Windows Server and Linux</a:t>
            </a:r>
          </a:p>
          <a:p>
            <a:pPr marL="460375" indent="-457200">
              <a:lnSpc>
                <a:spcPct val="100000"/>
              </a:lnSpc>
              <a:buFont typeface="Wingdings" pitchFamily="2" charset="2"/>
              <a:buChar char="ß"/>
            </a:pPr>
            <a:r>
              <a:rPr lang="en-US" sz="2800" dirty="0">
                <a:solidFill>
                  <a:schemeClr val="bg1">
                    <a:alpha val="99000"/>
                  </a:schemeClr>
                </a:solidFill>
              </a:rPr>
              <a:t>Flexible Workload Support</a:t>
            </a:r>
          </a:p>
          <a:p>
            <a:pPr marL="460375" indent="-457200">
              <a:lnSpc>
                <a:spcPct val="100000"/>
              </a:lnSpc>
              <a:buFont typeface="Wingdings" pitchFamily="2" charset="2"/>
              <a:buChar char="ß"/>
            </a:pPr>
            <a:r>
              <a:rPr lang="en-US" sz="2800" dirty="0">
                <a:solidFill>
                  <a:schemeClr val="bg1">
                    <a:alpha val="99000"/>
                  </a:schemeClr>
                </a:solidFill>
              </a:rPr>
              <a:t>Virtual Private Networking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193085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9757" y="4837059"/>
            <a:ext cx="1607803" cy="694552"/>
          </a:xfrm>
          <a:prstGeom prst="rect">
            <a:avLst/>
          </a:prstGeom>
        </p:spPr>
      </p:pic>
      <p:cxnSp>
        <p:nvCxnSpPr>
          <p:cNvPr id="12" name="Elbow Connector 11"/>
          <p:cNvCxnSpPr>
            <a:stCxn id="65" idx="4"/>
            <a:endCxn id="14348" idx="0"/>
          </p:cNvCxnSpPr>
          <p:nvPr/>
        </p:nvCxnSpPr>
        <p:spPr>
          <a:xfrm rot="5400000">
            <a:off x="6651953" y="1800247"/>
            <a:ext cx="1203982" cy="1278019"/>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4344" name="Group 14343"/>
          <p:cNvGrpSpPr/>
          <p:nvPr/>
        </p:nvGrpSpPr>
        <p:grpSpPr>
          <a:xfrm>
            <a:off x="3644150" y="3134021"/>
            <a:ext cx="4919133" cy="624062"/>
            <a:chOff x="3733800" y="2866656"/>
            <a:chExt cx="4919133" cy="624062"/>
          </a:xfrm>
        </p:grpSpPr>
        <p:sp>
          <p:nvSpPr>
            <p:cNvPr id="4" name="Trapezoid 3"/>
            <p:cNvSpPr/>
            <p:nvPr/>
          </p:nvSpPr>
          <p:spPr bwMode="auto">
            <a:xfrm>
              <a:off x="3733800" y="2866656"/>
              <a:ext cx="4919133" cy="624062"/>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gradFill>
                    <a:gsLst>
                      <a:gs pos="0">
                        <a:srgbClr val="FFFFFF"/>
                      </a:gs>
                      <a:gs pos="100000">
                        <a:srgbClr val="FFFFFF"/>
                      </a:gs>
                    </a:gsLst>
                    <a:lin ang="5400000" scaled="0"/>
                  </a:gradFill>
                </a:rPr>
                <a:t> Network Load Balancer</a:t>
              </a:r>
            </a:p>
          </p:txBody>
        </p:sp>
        <p:pic>
          <p:nvPicPr>
            <p:cNvPr id="14343" name="Picture 143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308" y="3005882"/>
              <a:ext cx="1244606" cy="351486"/>
            </a:xfrm>
            <a:prstGeom prst="rect">
              <a:avLst/>
            </a:prstGeom>
          </p:spPr>
        </p:pic>
      </p:grpSp>
      <p:sp>
        <p:nvSpPr>
          <p:cNvPr id="14348" name="Oval 14347"/>
          <p:cNvSpPr/>
          <p:nvPr/>
        </p:nvSpPr>
        <p:spPr bwMode="auto">
          <a:xfrm>
            <a:off x="6441475"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8" name="Elbow Connector 47"/>
          <p:cNvCxnSpPr>
            <a:stCxn id="66" idx="4"/>
            <a:endCxn id="50" idx="0"/>
          </p:cNvCxnSpPr>
          <p:nvPr/>
        </p:nvCxnSpPr>
        <p:spPr>
          <a:xfrm rot="16200000" flipH="1">
            <a:off x="4326481" y="1626469"/>
            <a:ext cx="1203982" cy="1625573"/>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5567800"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4" name="Oval 53"/>
          <p:cNvSpPr/>
          <p:nvPr/>
        </p:nvSpPr>
        <p:spPr bwMode="auto">
          <a:xfrm>
            <a:off x="6008587"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4359" name="Straight Arrow Connector 14358"/>
          <p:cNvCxnSpPr>
            <a:stCxn id="73" idx="4"/>
            <a:endCxn id="54" idx="0"/>
          </p:cNvCxnSpPr>
          <p:nvPr/>
        </p:nvCxnSpPr>
        <p:spPr>
          <a:xfrm flipH="1">
            <a:off x="6182046" y="1837265"/>
            <a:ext cx="327" cy="1203982"/>
          </a:xfrm>
          <a:prstGeom prst="straightConnector1">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771949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Oval 65"/>
          <p:cNvSpPr/>
          <p:nvPr/>
        </p:nvSpPr>
        <p:spPr bwMode="auto">
          <a:xfrm>
            <a:off x="3942227"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3" name="Oval 72"/>
          <p:cNvSpPr/>
          <p:nvPr/>
        </p:nvSpPr>
        <p:spPr bwMode="auto">
          <a:xfrm>
            <a:off x="600891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Down Arrow 10"/>
          <p:cNvSpPr/>
          <p:nvPr/>
        </p:nvSpPr>
        <p:spPr bwMode="auto">
          <a:xfrm>
            <a:off x="5096089"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 name="Down Arrow 77"/>
          <p:cNvSpPr/>
          <p:nvPr/>
        </p:nvSpPr>
        <p:spPr bwMode="auto">
          <a:xfrm>
            <a:off x="6800215"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9" name="Group 78"/>
          <p:cNvGrpSpPr/>
          <p:nvPr/>
        </p:nvGrpSpPr>
        <p:grpSpPr>
          <a:xfrm>
            <a:off x="-676766" y="4834324"/>
            <a:ext cx="13536709" cy="2301370"/>
            <a:chOff x="-703661" y="4378191"/>
            <a:chExt cx="13536709" cy="2301370"/>
          </a:xfrm>
        </p:grpSpPr>
        <p:pic>
          <p:nvPicPr>
            <p:cNvPr id="80" name="Picture 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81" name="Picture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82" name="Picture 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83"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87" name="Pictur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6" y="5181600"/>
              <a:ext cx="1607803" cy="694552"/>
            </a:xfrm>
            <a:prstGeom prst="rect">
              <a:avLst/>
            </a:prstGeom>
          </p:spPr>
        </p:pic>
        <p:pic>
          <p:nvPicPr>
            <p:cNvPr id="90" name="Picture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2855" y="5181600"/>
              <a:ext cx="1607803" cy="694552"/>
            </a:xfrm>
            <a:prstGeom prst="rect">
              <a:avLst/>
            </a:prstGeom>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94" name="Pictur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95" name="Picture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96" name="Picture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97" name="Picture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99" name="Picture 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100" name="Picture 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101" name="Picture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pic>
        <p:nvPicPr>
          <p:cNvPr id="10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5624" y="4834352"/>
            <a:ext cx="1607803" cy="694552"/>
          </a:xfrm>
          <a:prstGeom prst="rect">
            <a:avLst/>
          </a:prstGeom>
        </p:spPr>
      </p:pic>
      <p:pic>
        <p:nvPicPr>
          <p:cNvPr id="104" name="Picture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9361" y="4834352"/>
            <a:ext cx="1607803" cy="694552"/>
          </a:xfrm>
          <a:prstGeom prst="rect">
            <a:avLst/>
          </a:prstGeom>
        </p:spPr>
      </p:pic>
      <p:sp>
        <p:nvSpPr>
          <p:cNvPr id="113" name="TextBox 112"/>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Windows Azure Datacenter</a:t>
            </a:r>
          </a:p>
        </p:txBody>
      </p:sp>
      <p:grpSp>
        <p:nvGrpSpPr>
          <p:cNvPr id="2" name="Group 1"/>
          <p:cNvGrpSpPr/>
          <p:nvPr/>
        </p:nvGrpSpPr>
        <p:grpSpPr>
          <a:xfrm>
            <a:off x="6163815" y="4859438"/>
            <a:ext cx="1559689" cy="647013"/>
            <a:chOff x="6143874" y="4848820"/>
            <a:chExt cx="1603514" cy="665193"/>
          </a:xfrm>
        </p:grpSpPr>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3874" y="4848820"/>
              <a:ext cx="1603514" cy="665193"/>
            </a:xfrm>
            <a:prstGeom prst="rect">
              <a:avLst/>
            </a:prstGeom>
          </p:spPr>
        </p:pic>
        <p:pic>
          <p:nvPicPr>
            <p:cNvPr id="51" name="Picture 50"/>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73511" y="4899227"/>
              <a:ext cx="540279" cy="540279"/>
            </a:xfrm>
            <a:prstGeom prst="rect">
              <a:avLst/>
            </a:prstGeom>
          </p:spPr>
        </p:pic>
      </p:grpSp>
      <p:grpSp>
        <p:nvGrpSpPr>
          <p:cNvPr id="3" name="Group 2"/>
          <p:cNvGrpSpPr/>
          <p:nvPr/>
        </p:nvGrpSpPr>
        <p:grpSpPr>
          <a:xfrm>
            <a:off x="7844717" y="4836448"/>
            <a:ext cx="1607803" cy="694552"/>
            <a:chOff x="9644337" y="5637733"/>
            <a:chExt cx="1607803" cy="694552"/>
          </a:xfrm>
        </p:grpSpPr>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44337" y="5637733"/>
              <a:ext cx="1607803" cy="694552"/>
            </a:xfrm>
            <a:prstGeom prst="rect">
              <a:avLst/>
            </a:prstGeom>
          </p:spPr>
        </p:pic>
        <p:pic>
          <p:nvPicPr>
            <p:cNvPr id="52" name="Picture 51"/>
            <p:cNvPicPr>
              <a:picLocks noChangeAspect="1"/>
            </p:cNvPicPr>
            <p:nvPr/>
          </p:nvPicPr>
          <p:blipFill>
            <a:blip r:embed="rId9" cstate="print">
              <a:duotone>
                <a:prstClr val="black"/>
                <a:schemeClr val="bg1">
                  <a:tint val="45000"/>
                  <a:satMod val="400000"/>
                </a:schemeClr>
              </a:duotone>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01230" y="5736690"/>
              <a:ext cx="494017" cy="494017"/>
            </a:xfrm>
            <a:prstGeom prst="rect">
              <a:avLst/>
            </a:prstGeom>
          </p:spPr>
        </p:pic>
      </p:grpSp>
      <p:cxnSp>
        <p:nvCxnSpPr>
          <p:cNvPr id="57" name="Elbow Connector 56"/>
          <p:cNvCxnSpPr>
            <a:stCxn id="59" idx="4"/>
            <a:endCxn id="58" idx="0"/>
          </p:cNvCxnSpPr>
          <p:nvPr/>
        </p:nvCxnSpPr>
        <p:spPr>
          <a:xfrm rot="16200000" flipH="1">
            <a:off x="7329058" y="3475649"/>
            <a:ext cx="933314" cy="1704129"/>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8474321" y="4794371"/>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9" name="Oval 58"/>
          <p:cNvSpPr/>
          <p:nvPr/>
        </p:nvSpPr>
        <p:spPr bwMode="auto">
          <a:xfrm>
            <a:off x="6770192" y="3514139"/>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4717" y="4836448"/>
            <a:ext cx="1607803" cy="694552"/>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6650" y="4836448"/>
            <a:ext cx="1607803" cy="694552"/>
          </a:xfrm>
          <a:prstGeom prst="rect">
            <a:avLst/>
          </a:prstGeom>
        </p:spPr>
      </p:pic>
      <p:grpSp>
        <p:nvGrpSpPr>
          <p:cNvPr id="68" name="Group 67"/>
          <p:cNvGrpSpPr/>
          <p:nvPr/>
        </p:nvGrpSpPr>
        <p:grpSpPr>
          <a:xfrm>
            <a:off x="7873904" y="4866364"/>
            <a:ext cx="1562783" cy="644852"/>
            <a:chOff x="2097374" y="3719871"/>
            <a:chExt cx="1562783" cy="644852"/>
          </a:xfrm>
        </p:grpSpPr>
        <p:sp>
          <p:nvSpPr>
            <p:cNvPr id="69" name="Rounded Rectangle 68"/>
            <p:cNvSpPr/>
            <p:nvPr/>
          </p:nvSpPr>
          <p:spPr bwMode="auto">
            <a:xfrm>
              <a:off x="2097374" y="3719871"/>
              <a:ext cx="1562783" cy="644852"/>
            </a:xfrm>
            <a:prstGeom prst="roundRect">
              <a:avLst>
                <a:gd name="adj" fmla="val 11704"/>
              </a:avLst>
            </a:prstGeom>
            <a:solidFill>
              <a:srgbClr val="85BCE6"/>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12" cstate="print">
              <a:duotone>
                <a:prstClr val="black"/>
                <a:schemeClr val="bg1">
                  <a:tint val="45000"/>
                  <a:satMod val="400000"/>
                </a:schemeClr>
              </a:duotone>
              <a:extLst>
                <a:ext uri="{BEBA8EAE-BF5A-486C-A8C5-ECC9F3942E4B}">
                  <a14:imgProps xmlns:a14="http://schemas.microsoft.com/office/drawing/2010/main">
                    <a14:imgLayer r:embed="rId13">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15591" y="3772205"/>
              <a:ext cx="526347" cy="526347"/>
            </a:xfrm>
            <a:prstGeom prst="rect">
              <a:avLst/>
            </a:prstGeom>
          </p:spPr>
        </p:pic>
      </p:grpSp>
      <p:grpSp>
        <p:nvGrpSpPr>
          <p:cNvPr id="67" name="Group 66"/>
          <p:cNvGrpSpPr/>
          <p:nvPr/>
        </p:nvGrpSpPr>
        <p:grpSpPr>
          <a:xfrm>
            <a:off x="4435624" y="5638800"/>
            <a:ext cx="3311540" cy="694552"/>
            <a:chOff x="4408729" y="4834352"/>
            <a:chExt cx="3311540" cy="694552"/>
          </a:xfrm>
        </p:grpSpPr>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pic>
        <p:nvPicPr>
          <p:cNvPr id="75" name="Picture 7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43344" y="285966"/>
            <a:ext cx="1688040" cy="1486715"/>
          </a:xfrm>
          <a:prstGeom prst="rect">
            <a:avLst/>
          </a:prstGeom>
        </p:spPr>
      </p:pic>
      <p:pic>
        <p:nvPicPr>
          <p:cNvPr id="76" name="Picture 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24138" y="817213"/>
            <a:ext cx="1587892" cy="976385"/>
          </a:xfrm>
          <a:prstGeom prst="rect">
            <a:avLst/>
          </a:prstGeom>
        </p:spPr>
      </p:pic>
      <p:pic>
        <p:nvPicPr>
          <p:cNvPr id="77" name="Picture 7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615570" y="699386"/>
            <a:ext cx="566904" cy="1069389"/>
          </a:xfrm>
          <a:prstGeom prst="rect">
            <a:avLst/>
          </a:prstGeom>
        </p:spPr>
      </p:pic>
    </p:spTree>
    <p:extLst>
      <p:ext uri="{BB962C8B-B14F-4D97-AF65-F5344CB8AC3E}">
        <p14:creationId xmlns:p14="http://schemas.microsoft.com/office/powerpoint/2010/main" val="3438932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xit" presetSubtype="0" fill="hold" grpId="0" nodeType="afterEffect">
                                  <p:stCondLst>
                                    <p:cond delay="250"/>
                                  </p:stCondLst>
                                  <p:childTnLst>
                                    <p:animEffect transition="out" filter="fade">
                                      <p:cBhvr>
                                        <p:cTn id="10" dur="500"/>
                                        <p:tgtEl>
                                          <p:spTgt spid="78"/>
                                        </p:tgtEl>
                                      </p:cBhvr>
                                    </p:animEffect>
                                    <p:set>
                                      <p:cBhvr>
                                        <p:cTn id="11" dur="1" fill="hold">
                                          <p:stCondLst>
                                            <p:cond delay="499"/>
                                          </p:stCondLst>
                                        </p:cTn>
                                        <p:tgtEl>
                                          <p:spTgt spid="78"/>
                                        </p:tgtEl>
                                        <p:attrNameLst>
                                          <p:attrName>style.visibility</p:attrName>
                                        </p:attrNameLst>
                                      </p:cBhvr>
                                      <p:to>
                                        <p:strVal val="hidden"/>
                                      </p:to>
                                    </p:set>
                                  </p:childTnLst>
                                </p:cTn>
                              </p:par>
                            </p:childTnLst>
                          </p:cTn>
                        </p:par>
                        <p:par>
                          <p:cTn id="12" fill="hold">
                            <p:stCondLst>
                              <p:cond delay="1250"/>
                            </p:stCondLst>
                            <p:childTnLst>
                              <p:par>
                                <p:cTn id="13" presetID="10" presetClass="entr" presetSubtype="0"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par>
                          <p:cTn id="20" fill="hold">
                            <p:stCondLst>
                              <p:cond delay="3000"/>
                            </p:stCondLst>
                            <p:childTnLst>
                              <p:par>
                                <p:cTn id="21" presetID="42" presetClass="entr" presetSubtype="0" fill="hold" nodeType="afterEffect">
                                  <p:stCondLst>
                                    <p:cond delay="25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childTnLst>
                          </p:cTn>
                        </p:par>
                        <p:par>
                          <p:cTn id="26" fill="hold">
                            <p:stCondLst>
                              <p:cond delay="4250"/>
                            </p:stCondLst>
                            <p:childTnLst>
                              <p:par>
                                <p:cTn id="27" presetID="10" presetClass="exit" presetSubtype="0" fill="hold" nodeType="afterEffect">
                                  <p:stCondLst>
                                    <p:cond delay="750"/>
                                  </p:stCondLst>
                                  <p:childTnLst>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childTnLst>
                          </p:cTn>
                        </p:par>
                        <p:par>
                          <p:cTn id="30" fill="hold">
                            <p:stCondLst>
                              <p:cond delay="5500"/>
                            </p:stCondLst>
                            <p:childTnLst>
                              <p:par>
                                <p:cTn id="31" presetID="10" presetClass="entr" presetSubtype="0" fill="hold"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childTnLst>
                          </p:cTn>
                        </p:par>
                        <p:par>
                          <p:cTn id="34" fill="hold">
                            <p:stCondLst>
                              <p:cond delay="6000"/>
                            </p:stCondLst>
                            <p:childTnLst>
                              <p:par>
                                <p:cTn id="35" presetID="22" presetClass="entr" presetSubtype="8"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par>
                          <p:cTn id="38" fill="hold">
                            <p:stCondLst>
                              <p:cond delay="6500"/>
                            </p:stCondLst>
                            <p:childTnLst>
                              <p:par>
                                <p:cTn id="39" presetID="10" presetClass="exit" presetSubtype="0" fill="hold" nodeType="after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04"/>
                                        </p:tgtEl>
                                      </p:cBhvr>
                                    </p:animEffect>
                                    <p:set>
                                      <p:cBhvr>
                                        <p:cTn id="44"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222507"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Cloud Services (Mgmt)</a:t>
            </a: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265363"/>
            <a:ext cx="12188825" cy="2216150"/>
          </a:xfrm>
        </p:spPr>
        <p:txBody>
          <a:bodyPr/>
          <a:lstStyle/>
          <a:p>
            <a:pPr algn="ctr"/>
            <a:r>
              <a:rPr lang="en-US" sz="8000" dirty="0"/>
              <a:t>focus on apps, </a:t>
            </a:r>
            <a:br>
              <a:rPr lang="en-US" sz="8000" dirty="0"/>
            </a:br>
            <a:r>
              <a:rPr lang="en-US" sz="8000" dirty="0"/>
              <a:t>not infrastructure</a:t>
            </a:r>
          </a:p>
        </p:txBody>
      </p:sp>
    </p:spTree>
    <p:extLst>
      <p:ext uri="{BB962C8B-B14F-4D97-AF65-F5344CB8AC3E}">
        <p14:creationId xmlns:p14="http://schemas.microsoft.com/office/powerpoint/2010/main" val="27827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2795" y="2608263"/>
            <a:ext cx="4764088" cy="1497012"/>
          </a:xfrm>
        </p:spPr>
        <p:txBody>
          <a:bodyPr/>
          <a:lstStyle/>
          <a:p>
            <a:pPr algn="r"/>
            <a:r>
              <a:rPr lang="en-US" dirty="0">
                <a:solidFill>
                  <a:schemeClr val="bg1"/>
                </a:solidFill>
              </a:rPr>
              <a:t>application</a:t>
            </a:r>
            <a:br>
              <a:rPr lang="en-US" dirty="0">
                <a:solidFill>
                  <a:schemeClr val="bg1"/>
                </a:solidFill>
              </a:rPr>
            </a:br>
            <a:r>
              <a:rPr lang="en-US" dirty="0">
                <a:solidFill>
                  <a:schemeClr val="bg1"/>
                </a:solidFill>
              </a:rPr>
              <a:t>building</a:t>
            </a:r>
            <a:r>
              <a:rPr lang="en-US" dirty="0"/>
              <a:t> </a:t>
            </a:r>
            <a:r>
              <a:rPr lang="en-US" dirty="0">
                <a:solidFill>
                  <a:schemeClr val="bg1"/>
                </a:solidFill>
              </a:rPr>
              <a:t>blocks</a:t>
            </a:r>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a:solidFill>
            <a:srgbClr val="92D050"/>
          </a:solidFill>
        </p:grpSpPr>
        <p:sp>
          <p:nvSpPr>
            <p:cNvPr id="23" name="Rectangle 22"/>
            <p:cNvSpPr/>
            <p:nvPr/>
          </p:nvSpPr>
          <p:spPr bwMode="auto">
            <a:xfrm>
              <a:off x="9645631" y="2476591"/>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extLst/>
          </p:spPr>
        </p:pic>
      </p:grpSp>
      <p:grpSp>
        <p:nvGrpSpPr>
          <p:cNvPr id="5" name="Group 4"/>
          <p:cNvGrpSpPr/>
          <p:nvPr/>
        </p:nvGrpSpPr>
        <p:grpSpPr>
          <a:xfrm>
            <a:off x="3705827" y="4315831"/>
            <a:ext cx="1896557" cy="1772642"/>
            <a:chOff x="5665775" y="596839"/>
            <a:chExt cx="1896557" cy="1772642"/>
          </a:xfrm>
          <a:solidFill>
            <a:srgbClr val="92D050"/>
          </a:solidFill>
        </p:grpSpPr>
        <p:sp>
          <p:nvSpPr>
            <p:cNvPr id="14" name="Rectangle 13"/>
            <p:cNvSpPr/>
            <p:nvPr/>
          </p:nvSpPr>
          <p:spPr bwMode="auto">
            <a:xfrm>
              <a:off x="5665775"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9640703" y="622717"/>
            <a:ext cx="1896557" cy="1772642"/>
            <a:chOff x="9640703" y="622717"/>
            <a:chExt cx="1896557" cy="1772642"/>
          </a:xfrm>
        </p:grpSpPr>
        <p:sp>
          <p:nvSpPr>
            <p:cNvPr id="40" name="Rectangle 39"/>
            <p:cNvSpPr/>
            <p:nvPr/>
          </p:nvSpPr>
          <p:spPr bwMode="auto">
            <a:xfrm>
              <a:off x="9640703" y="62271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a:tabLst>
                  <a:tab pos="1089025" algn="l"/>
                </a:tabLst>
              </a:pPr>
              <a:r>
                <a:rPr lang="en-US" altLang="ja-JP" sz="2000" dirty="0">
                  <a:latin typeface="+mj-lt"/>
                  <a:ea typeface="メイリオ" pitchFamily="50" charset="-128"/>
                  <a:cs typeface="Segoe UI Light" panose="020B0502040204020203" pitchFamily="34" charset="0"/>
                </a:rPr>
                <a:t>cloud services</a:t>
              </a:r>
              <a:endParaRPr lang="en-US" sz="2000" dirty="0">
                <a:latin typeface="+mj-lt"/>
                <a:ea typeface="メイリオ" pitchFamily="50" charset="-128"/>
                <a:cs typeface="Segoe UI Light" panose="020B0502040204020203" pitchFamily="34" charset="0"/>
              </a:endParaRPr>
            </a:p>
          </p:txBody>
        </p:sp>
        <p:pic>
          <p:nvPicPr>
            <p:cNvPr id="41" name="Picture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36762" y="772604"/>
              <a:ext cx="1101304" cy="1101304"/>
            </a:xfrm>
            <a:prstGeom prst="rect">
              <a:avLst/>
            </a:prstGeom>
            <a:noFill/>
          </p:spPr>
        </p:pic>
      </p:grpSp>
    </p:spTree>
    <p:extLst>
      <p:ext uri="{BB962C8B-B14F-4D97-AF65-F5344CB8AC3E}">
        <p14:creationId xmlns:p14="http://schemas.microsoft.com/office/powerpoint/2010/main" val="86204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55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SQL Database</a:t>
            </a:r>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a:solidFill>
                  <a:schemeClr val="bg1">
                    <a:alpha val="99000"/>
                  </a:schemeClr>
                </a:solidFill>
              </a:rPr>
              <a:t>Relational SQL Server Engine in the Cloud</a:t>
            </a:r>
          </a:p>
          <a:p>
            <a:pPr marL="460375" indent="-457200">
              <a:lnSpc>
                <a:spcPct val="100000"/>
              </a:lnSpc>
              <a:buFont typeface="Wingdings" pitchFamily="2" charset="2"/>
              <a:buChar char="ß"/>
            </a:pPr>
            <a:r>
              <a:rPr lang="en-US" sz="2800" dirty="0">
                <a:solidFill>
                  <a:schemeClr val="bg1">
                    <a:alpha val="99000"/>
                  </a:schemeClr>
                </a:solidFill>
              </a:rPr>
              <a:t>Clustered for high availability</a:t>
            </a:r>
          </a:p>
          <a:p>
            <a:pPr marL="460375" indent="-457200">
              <a:lnSpc>
                <a:spcPct val="100000"/>
              </a:lnSpc>
              <a:buFont typeface="Wingdings" pitchFamily="2" charset="2"/>
              <a:buChar char="ß"/>
            </a:pPr>
            <a:r>
              <a:rPr lang="en-US" sz="2800" dirty="0">
                <a:solidFill>
                  <a:schemeClr val="bg1">
                    <a:alpha val="99000"/>
                  </a:schemeClr>
                </a:solidFill>
              </a:rPr>
              <a:t>Fully Managed Service</a:t>
            </a:r>
          </a:p>
          <a:p>
            <a:pPr marL="460375" indent="-457200">
              <a:lnSpc>
                <a:spcPct val="100000"/>
              </a:lnSpc>
              <a:buFont typeface="Wingdings" pitchFamily="2" charset="2"/>
              <a:buChar char="ß"/>
            </a:pPr>
            <a:r>
              <a:rPr lang="en-US" sz="2800" dirty="0">
                <a:solidFill>
                  <a:schemeClr val="bg1">
                    <a:alpha val="99000"/>
                  </a:schemeClr>
                </a:solidFill>
              </a:rPr>
              <a:t>SQL Reporting support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2186036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25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171609"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SQL Database</a:t>
            </a:r>
          </a:p>
        </p:txBody>
      </p:sp>
    </p:spTree>
    <p:extLst>
      <p:ext uri="{BB962C8B-B14F-4D97-AF65-F5344CB8AC3E}">
        <p14:creationId xmlns:p14="http://schemas.microsoft.com/office/powerpoint/2010/main" val="15011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Cache</a:t>
            </a:r>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a:solidFill>
                  <a:schemeClr val="bg1">
                    <a:alpha val="99000"/>
                  </a:schemeClr>
                </a:solidFill>
              </a:rPr>
              <a:t>Low latency, in-memory distributed cache</a:t>
            </a:r>
          </a:p>
          <a:p>
            <a:pPr marL="460375" indent="-457200">
              <a:lnSpc>
                <a:spcPct val="100000"/>
              </a:lnSpc>
              <a:buFont typeface="Wingdings" pitchFamily="2" charset="2"/>
              <a:buChar char="ß"/>
            </a:pPr>
            <a:r>
              <a:rPr lang="en-US" sz="2800" dirty="0">
                <a:solidFill>
                  <a:schemeClr val="bg1">
                    <a:alpha val="99000"/>
                  </a:schemeClr>
                </a:solidFill>
              </a:rPr>
              <a:t>Dynamically grow and shrink cache size</a:t>
            </a:r>
          </a:p>
          <a:p>
            <a:pPr marL="460375" indent="-457200">
              <a:lnSpc>
                <a:spcPct val="100000"/>
              </a:lnSpc>
              <a:buFont typeface="Wingdings" pitchFamily="2" charset="2"/>
              <a:buChar char="ß"/>
            </a:pPr>
            <a:r>
              <a:rPr lang="en-US" sz="2800" dirty="0">
                <a:solidFill>
                  <a:schemeClr val="bg1">
                    <a:alpha val="99000"/>
                  </a:schemeClr>
                </a:solidFill>
              </a:rPr>
              <a:t>High availability support</a:t>
            </a:r>
          </a:p>
          <a:p>
            <a:pPr marL="460375" indent="-457200">
              <a:lnSpc>
                <a:spcPct val="100000"/>
              </a:lnSpc>
              <a:buFont typeface="Wingdings" pitchFamily="2" charset="2"/>
              <a:buChar char="ß"/>
            </a:pPr>
            <a:r>
              <a:rPr lang="en-US" sz="2800" dirty="0">
                <a:solidFill>
                  <a:schemeClr val="bg1">
                    <a:alpha val="99000"/>
                  </a:schemeClr>
                </a:solidFill>
              </a:rPr>
              <a:t>Memcached protocol support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1" y="2334640"/>
            <a:ext cx="3055556" cy="3055556"/>
          </a:xfrm>
          <a:prstGeom prst="rect">
            <a:avLst/>
          </a:prstGeom>
        </p:spPr>
      </p:pic>
    </p:spTree>
    <p:extLst>
      <p:ext uri="{BB962C8B-B14F-4D97-AF65-F5344CB8AC3E}">
        <p14:creationId xmlns:p14="http://schemas.microsoft.com/office/powerpoint/2010/main" val="3819402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25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458141" y="2463806"/>
            <a:ext cx="3635453" cy="295466"/>
          </a:xfrm>
          <a:prstGeom prst="rect">
            <a:avLst/>
          </a:prstGeom>
          <a:noFill/>
        </p:spPr>
        <p:txBody>
          <a:bodyPr wrap="square" lIns="0" tIns="0" rIns="0" bIns="0" rtlCol="0">
            <a:spAutoFit/>
          </a:bodyPr>
          <a:lstStyle/>
          <a:p>
            <a:pPr>
              <a:lnSpc>
                <a:spcPct val="80000"/>
              </a:lnSpc>
              <a:buSzPct val="80000"/>
            </a:pPr>
            <a:r>
              <a:rPr lang="en-US" dirty="0">
                <a:gradFill>
                  <a:gsLst>
                    <a:gs pos="0">
                      <a:srgbClr val="FFFFFF"/>
                    </a:gs>
                    <a:gs pos="100000">
                      <a:srgbClr val="FFFFFF"/>
                    </a:gs>
                  </a:gsLst>
                  <a:lin ang="5400000" scaled="0"/>
                </a:gradFill>
              </a:rPr>
              <a:t>Web Roles</a:t>
            </a:r>
          </a:p>
        </p:txBody>
      </p:sp>
      <p:grpSp>
        <p:nvGrpSpPr>
          <p:cNvPr id="24" name="Group 23"/>
          <p:cNvGrpSpPr/>
          <p:nvPr/>
        </p:nvGrpSpPr>
        <p:grpSpPr>
          <a:xfrm>
            <a:off x="1446212" y="2840257"/>
            <a:ext cx="2211227" cy="1486146"/>
            <a:chOff x="1446212" y="3738997"/>
            <a:chExt cx="2211227" cy="1486146"/>
          </a:xfrm>
        </p:grpSpPr>
        <p:sp>
          <p:nvSpPr>
            <p:cNvPr id="71" name="Rounded Rectangle 70"/>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25" name="Group 24"/>
          <p:cNvGrpSpPr/>
          <p:nvPr/>
        </p:nvGrpSpPr>
        <p:grpSpPr>
          <a:xfrm>
            <a:off x="3808412" y="2840257"/>
            <a:ext cx="2211227" cy="1486146"/>
            <a:chOff x="3808412" y="3738997"/>
            <a:chExt cx="2211227" cy="1486146"/>
          </a:xfrm>
        </p:grpSpPr>
        <p:sp>
          <p:nvSpPr>
            <p:cNvPr id="75" name="Rounded Rectangle 74"/>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6" name="Picture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26" name="Group 25"/>
          <p:cNvGrpSpPr/>
          <p:nvPr/>
        </p:nvGrpSpPr>
        <p:grpSpPr>
          <a:xfrm>
            <a:off x="6166186" y="2840257"/>
            <a:ext cx="2211227" cy="1486146"/>
            <a:chOff x="6166186" y="3738997"/>
            <a:chExt cx="2211227" cy="1486146"/>
          </a:xfrm>
        </p:grpSpPr>
        <p:sp>
          <p:nvSpPr>
            <p:cNvPr id="77" name="Rounded Rectangle 76"/>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5" name="Picture 10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27" name="Group 26"/>
          <p:cNvGrpSpPr/>
          <p:nvPr/>
        </p:nvGrpSpPr>
        <p:grpSpPr>
          <a:xfrm>
            <a:off x="8528386" y="2840257"/>
            <a:ext cx="2211227" cy="1486146"/>
            <a:chOff x="8528386" y="3738997"/>
            <a:chExt cx="2211227" cy="1486146"/>
          </a:xfrm>
        </p:grpSpPr>
        <p:sp>
          <p:nvSpPr>
            <p:cNvPr id="106" name="Rounded Rectangle 105"/>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7" name="Picture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28" name="Group 27"/>
          <p:cNvGrpSpPr/>
          <p:nvPr/>
        </p:nvGrpSpPr>
        <p:grpSpPr>
          <a:xfrm>
            <a:off x="1446212" y="3591615"/>
            <a:ext cx="9293401" cy="734788"/>
            <a:chOff x="1446212" y="4490355"/>
            <a:chExt cx="9293401" cy="734788"/>
          </a:xfrm>
        </p:grpSpPr>
        <p:sp>
          <p:nvSpPr>
            <p:cNvPr id="21" name="Round Same Side Corner Rectangle 20"/>
            <p:cNvSpPr/>
            <p:nvPr/>
          </p:nvSpPr>
          <p:spPr bwMode="auto">
            <a:xfrm rot="10800000" flipV="1">
              <a:off x="1446212"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18" name="Round Same Side Corner Rectangle 117"/>
            <p:cNvSpPr/>
            <p:nvPr/>
          </p:nvSpPr>
          <p:spPr bwMode="auto">
            <a:xfrm rot="10800000" flipV="1">
              <a:off x="3803986"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20" name="Round Same Side Corner Rectangle 119"/>
            <p:cNvSpPr/>
            <p:nvPr/>
          </p:nvSpPr>
          <p:spPr bwMode="auto">
            <a:xfrm rot="10800000" flipV="1">
              <a:off x="6161760"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22" name="Round Same Side Corner Rectangle 121"/>
            <p:cNvSpPr/>
            <p:nvPr/>
          </p:nvSpPr>
          <p:spPr bwMode="auto">
            <a:xfrm rot="10800000" flipV="1">
              <a:off x="8528386"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grpSp>
        <p:nvGrpSpPr>
          <p:cNvPr id="29" name="Group 28"/>
          <p:cNvGrpSpPr/>
          <p:nvPr/>
        </p:nvGrpSpPr>
        <p:grpSpPr>
          <a:xfrm>
            <a:off x="1603037" y="3737410"/>
            <a:ext cx="9136575" cy="443198"/>
            <a:chOff x="1603037" y="4636150"/>
            <a:chExt cx="9136575" cy="443198"/>
          </a:xfrm>
        </p:grpSpPr>
        <p:sp>
          <p:nvSpPr>
            <p:cNvPr id="22" name="TextBox 21"/>
            <p:cNvSpPr txBox="1"/>
            <p:nvPr/>
          </p:nvSpPr>
          <p:spPr>
            <a:xfrm>
              <a:off x="1603037" y="4636150"/>
              <a:ext cx="2054401"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solidFill>
                </a:rPr>
                <a:t>300MB</a:t>
              </a:r>
            </a:p>
          </p:txBody>
        </p:sp>
        <p:sp>
          <p:nvSpPr>
            <p:cNvPr id="119" name="TextBox 118"/>
            <p:cNvSpPr txBox="1"/>
            <p:nvPr/>
          </p:nvSpPr>
          <p:spPr>
            <a:xfrm>
              <a:off x="3960811" y="4636150"/>
              <a:ext cx="2058827"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solidFill>
                </a:rPr>
                <a:t>300MB</a:t>
              </a:r>
            </a:p>
          </p:txBody>
        </p:sp>
        <p:sp>
          <p:nvSpPr>
            <p:cNvPr id="121" name="TextBox 120"/>
            <p:cNvSpPr txBox="1"/>
            <p:nvPr/>
          </p:nvSpPr>
          <p:spPr>
            <a:xfrm>
              <a:off x="6318585" y="4636150"/>
              <a:ext cx="2054401"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solidFill>
                </a:rPr>
                <a:t>300MB</a:t>
              </a:r>
            </a:p>
          </p:txBody>
        </p:sp>
        <p:sp>
          <p:nvSpPr>
            <p:cNvPr id="123" name="TextBox 122"/>
            <p:cNvSpPr txBox="1"/>
            <p:nvPr/>
          </p:nvSpPr>
          <p:spPr>
            <a:xfrm>
              <a:off x="8676359" y="4636150"/>
              <a:ext cx="2063253"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bg1"/>
                  </a:solidFill>
                </a:rPr>
                <a:t>300MB</a:t>
              </a:r>
            </a:p>
          </p:txBody>
        </p:sp>
      </p:grpSp>
      <p:sp>
        <p:nvSpPr>
          <p:cNvPr id="30" name="Rounded Rectangle 29"/>
          <p:cNvSpPr/>
          <p:nvPr/>
        </p:nvSpPr>
        <p:spPr bwMode="auto">
          <a:xfrm>
            <a:off x="1094015" y="3623107"/>
            <a:ext cx="9927771" cy="1519721"/>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5" name="TextBox 124"/>
          <p:cNvSpPr txBox="1"/>
          <p:nvPr/>
        </p:nvSpPr>
        <p:spPr>
          <a:xfrm>
            <a:off x="1458141" y="4561094"/>
            <a:ext cx="5340302" cy="393954"/>
          </a:xfrm>
          <a:prstGeom prst="rect">
            <a:avLst/>
          </a:prstGeom>
          <a:noFill/>
        </p:spPr>
        <p:txBody>
          <a:bodyPr wrap="square" lIns="0" tIns="0" rIns="0" bIns="0" rtlCol="0">
            <a:spAutoFit/>
          </a:bodyPr>
          <a:lstStyle/>
          <a:p>
            <a:pPr>
              <a:lnSpc>
                <a:spcPct val="80000"/>
              </a:lnSpc>
              <a:buSzPct val="80000"/>
            </a:pPr>
            <a:r>
              <a:rPr lang="en-US" sz="3200" dirty="0">
                <a:gradFill>
                  <a:gsLst>
                    <a:gs pos="0">
                      <a:srgbClr val="FFFFFF"/>
                    </a:gs>
                    <a:gs pos="100000">
                      <a:srgbClr val="FFFFFF"/>
                    </a:gs>
                  </a:gsLst>
                  <a:lin ang="5400000" scaled="0"/>
                </a:gradFill>
              </a:rPr>
              <a:t>1.2GB Distributed Cache</a:t>
            </a:r>
          </a:p>
        </p:txBody>
      </p:sp>
      <p:sp>
        <p:nvSpPr>
          <p:cNvPr id="3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distributed cache</a:t>
            </a:r>
          </a:p>
        </p:txBody>
      </p:sp>
    </p:spTree>
    <p:extLst>
      <p:ext uri="{BB962C8B-B14F-4D97-AF65-F5344CB8AC3E}">
        <p14:creationId xmlns:p14="http://schemas.microsoft.com/office/powerpoint/2010/main" val="114796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250"/>
                                        <p:tgtEl>
                                          <p:spTgt spid="2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250"/>
                                        <p:tgtEl>
                                          <p:spTgt spid="2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par>
                          <p:cTn id="29" fill="hold">
                            <p:stCondLst>
                              <p:cond delay="500"/>
                            </p:stCondLst>
                            <p:childTnLst>
                              <p:par>
                                <p:cTn id="30" presetID="10" presetClass="entr" presetSubtype="0" fill="hold" nodeType="afterEffect">
                                  <p:stCondLst>
                                    <p:cond delay="25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2000"/>
                                        <p:tgtEl>
                                          <p:spTgt spid="30"/>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fade">
                                      <p:cBhvr>
                                        <p:cTn id="41"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30" grpId="0" animBg="1"/>
      <p:bldP spid="1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1104289" y="2709416"/>
            <a:ext cx="9927771" cy="2633146"/>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 name="Group 6"/>
          <p:cNvGrpSpPr/>
          <p:nvPr/>
        </p:nvGrpSpPr>
        <p:grpSpPr>
          <a:xfrm>
            <a:off x="2594654" y="2382846"/>
            <a:ext cx="7059387" cy="326570"/>
            <a:chOff x="2594654" y="5225143"/>
            <a:chExt cx="7059387" cy="326570"/>
          </a:xfrm>
        </p:grpSpPr>
        <p:cxnSp>
          <p:nvCxnSpPr>
            <p:cNvPr id="5" name="Straight Connector 4"/>
            <p:cNvCxnSpPr/>
            <p:nvPr/>
          </p:nvCxnSpPr>
          <p:spPr>
            <a:xfrm>
              <a:off x="2594654"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951412"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297283"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654041"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474549" y="4735036"/>
            <a:ext cx="5340302" cy="393954"/>
          </a:xfrm>
          <a:prstGeom prst="rect">
            <a:avLst/>
          </a:prstGeom>
          <a:noFill/>
        </p:spPr>
        <p:txBody>
          <a:bodyPr wrap="square" lIns="0" tIns="0" rIns="0" bIns="0" rtlCol="0">
            <a:spAutoFit/>
          </a:bodyPr>
          <a:lstStyle/>
          <a:p>
            <a:pPr algn="ctr">
              <a:lnSpc>
                <a:spcPct val="80000"/>
              </a:lnSpc>
              <a:buSzPct val="80000"/>
            </a:pPr>
            <a:r>
              <a:rPr lang="en-US" sz="3200" dirty="0">
                <a:gradFill>
                  <a:gsLst>
                    <a:gs pos="0">
                      <a:srgbClr val="FFFFFF"/>
                    </a:gs>
                    <a:gs pos="100000">
                      <a:srgbClr val="FFFFFF"/>
                    </a:gs>
                  </a:gsLst>
                  <a:lin ang="5400000" scaled="0"/>
                </a:gradFill>
              </a:rPr>
              <a:t>24GB Distributed Cache</a:t>
            </a:r>
          </a:p>
        </p:txBody>
      </p:sp>
      <p:sp>
        <p:nvSpPr>
          <p:cNvPr id="86" name="TextBox 85"/>
          <p:cNvSpPr txBox="1"/>
          <p:nvPr/>
        </p:nvSpPr>
        <p:spPr>
          <a:xfrm>
            <a:off x="1458141" y="520249"/>
            <a:ext cx="3635453" cy="295466"/>
          </a:xfrm>
          <a:prstGeom prst="rect">
            <a:avLst/>
          </a:prstGeom>
          <a:noFill/>
        </p:spPr>
        <p:txBody>
          <a:bodyPr wrap="square" lIns="0" tIns="0" rIns="0" bIns="0" rtlCol="0">
            <a:spAutoFit/>
          </a:bodyPr>
          <a:lstStyle/>
          <a:p>
            <a:pPr>
              <a:lnSpc>
                <a:spcPct val="80000"/>
              </a:lnSpc>
              <a:buSzPct val="80000"/>
            </a:pPr>
            <a:r>
              <a:rPr lang="en-US" dirty="0">
                <a:gradFill>
                  <a:gsLst>
                    <a:gs pos="0">
                      <a:srgbClr val="FFFFFF"/>
                    </a:gs>
                    <a:gs pos="100000">
                      <a:srgbClr val="FFFFFF"/>
                    </a:gs>
                  </a:gsLst>
                  <a:lin ang="5400000" scaled="0"/>
                </a:gradFill>
              </a:rPr>
              <a:t>Web Roles</a:t>
            </a:r>
          </a:p>
        </p:txBody>
      </p:sp>
      <p:grpSp>
        <p:nvGrpSpPr>
          <p:cNvPr id="87" name="Group 86"/>
          <p:cNvGrpSpPr/>
          <p:nvPr/>
        </p:nvGrpSpPr>
        <p:grpSpPr>
          <a:xfrm>
            <a:off x="1446212" y="896700"/>
            <a:ext cx="2211227" cy="1486146"/>
            <a:chOff x="1446212" y="3738997"/>
            <a:chExt cx="2211227" cy="1486146"/>
          </a:xfrm>
        </p:grpSpPr>
        <p:sp>
          <p:nvSpPr>
            <p:cNvPr id="88" name="Rounded Rectangle 87"/>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90" name="Group 89"/>
          <p:cNvGrpSpPr/>
          <p:nvPr/>
        </p:nvGrpSpPr>
        <p:grpSpPr>
          <a:xfrm>
            <a:off x="3808412" y="896700"/>
            <a:ext cx="2211227" cy="1486146"/>
            <a:chOff x="3808412" y="3738997"/>
            <a:chExt cx="2211227" cy="1486146"/>
          </a:xfrm>
        </p:grpSpPr>
        <p:sp>
          <p:nvSpPr>
            <p:cNvPr id="91" name="Rounded Rectangle 90"/>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93" name="Group 92"/>
          <p:cNvGrpSpPr/>
          <p:nvPr/>
        </p:nvGrpSpPr>
        <p:grpSpPr>
          <a:xfrm>
            <a:off x="6166186" y="896700"/>
            <a:ext cx="2211227" cy="1486146"/>
            <a:chOff x="6166186" y="3738997"/>
            <a:chExt cx="2211227" cy="1486146"/>
          </a:xfrm>
        </p:grpSpPr>
        <p:sp>
          <p:nvSpPr>
            <p:cNvPr id="94" name="Rounded Rectangle 93"/>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96" name="Group 95"/>
          <p:cNvGrpSpPr/>
          <p:nvPr/>
        </p:nvGrpSpPr>
        <p:grpSpPr>
          <a:xfrm>
            <a:off x="8528386" y="896700"/>
            <a:ext cx="2211227" cy="1486146"/>
            <a:chOff x="8528386" y="3738997"/>
            <a:chExt cx="2211227" cy="1486146"/>
          </a:xfrm>
        </p:grpSpPr>
        <p:sp>
          <p:nvSpPr>
            <p:cNvPr id="97" name="Rounded Rectangle 96"/>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15" name="Group 14"/>
          <p:cNvGrpSpPr/>
          <p:nvPr/>
        </p:nvGrpSpPr>
        <p:grpSpPr>
          <a:xfrm>
            <a:off x="3792774" y="3028345"/>
            <a:ext cx="2211227" cy="1486146"/>
            <a:chOff x="3854418" y="3028345"/>
            <a:chExt cx="2211227" cy="1486146"/>
          </a:xfrm>
        </p:grpSpPr>
        <p:grpSp>
          <p:nvGrpSpPr>
            <p:cNvPr id="128" name="Group 127"/>
            <p:cNvGrpSpPr/>
            <p:nvPr/>
          </p:nvGrpSpPr>
          <p:grpSpPr>
            <a:xfrm>
              <a:off x="3854418" y="3028345"/>
              <a:ext cx="2211227" cy="1486146"/>
              <a:chOff x="1446212" y="3738997"/>
              <a:chExt cx="2211227" cy="1486146"/>
            </a:xfrm>
          </p:grpSpPr>
          <p:sp>
            <p:nvSpPr>
              <p:cNvPr id="129" name="Rounded Rectangle 128"/>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0" name="Picture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142" name="TextBox 141"/>
            <p:cNvSpPr txBox="1"/>
            <p:nvPr/>
          </p:nvSpPr>
          <p:spPr>
            <a:xfrm>
              <a:off x="4034171" y="3895182"/>
              <a:ext cx="1869627" cy="517065"/>
            </a:xfrm>
            <a:prstGeom prst="rect">
              <a:avLst/>
            </a:prstGeom>
            <a:noFill/>
          </p:spPr>
          <p:txBody>
            <a:bodyPr wrap="square" lIns="0" tIns="0" rIns="0" bIns="0" rtlCol="0">
              <a:spAutoFit/>
            </a:bodyPr>
            <a:lstStyle/>
            <a:p>
              <a:pPr>
                <a:lnSpc>
                  <a:spcPct val="80000"/>
                </a:lnSpc>
                <a:buSzPct val="80000"/>
              </a:pPr>
              <a:r>
                <a:rPr lang="en-US" dirty="0">
                  <a:gradFill>
                    <a:gsLst>
                      <a:gs pos="0">
                        <a:srgbClr val="FFFFFF"/>
                      </a:gs>
                      <a:gs pos="100000">
                        <a:srgbClr val="FFFFFF"/>
                      </a:gs>
                    </a:gsLst>
                    <a:lin ang="5400000" scaled="0"/>
                  </a:gradFill>
                </a:rPr>
                <a:t>12GB Cache</a:t>
              </a:r>
            </a:p>
            <a:p>
              <a:pPr>
                <a:lnSpc>
                  <a:spcPct val="80000"/>
                </a:lnSpc>
                <a:buSzPct val="80000"/>
              </a:pPr>
              <a:r>
                <a:rPr lang="en-US" sz="1800" dirty="0">
                  <a:gradFill>
                    <a:gsLst>
                      <a:gs pos="0">
                        <a:srgbClr val="FFFFFF"/>
                      </a:gs>
                      <a:gs pos="100000">
                        <a:srgbClr val="FFFFFF"/>
                      </a:gs>
                    </a:gsLst>
                    <a:lin ang="5400000" scaled="0"/>
                  </a:gradFill>
                </a:rPr>
                <a:t>Worker Role</a:t>
              </a:r>
            </a:p>
          </p:txBody>
        </p:sp>
      </p:grpSp>
      <p:grpSp>
        <p:nvGrpSpPr>
          <p:cNvPr id="16" name="Group 15"/>
          <p:cNvGrpSpPr/>
          <p:nvPr/>
        </p:nvGrpSpPr>
        <p:grpSpPr>
          <a:xfrm>
            <a:off x="6154974" y="3028345"/>
            <a:ext cx="2211227" cy="1486146"/>
            <a:chOff x="6216618" y="3028345"/>
            <a:chExt cx="2211227" cy="1486146"/>
          </a:xfrm>
        </p:grpSpPr>
        <p:grpSp>
          <p:nvGrpSpPr>
            <p:cNvPr id="131" name="Group 130"/>
            <p:cNvGrpSpPr/>
            <p:nvPr/>
          </p:nvGrpSpPr>
          <p:grpSpPr>
            <a:xfrm>
              <a:off x="6216618" y="3028345"/>
              <a:ext cx="2211227" cy="1486146"/>
              <a:chOff x="3808412" y="3738997"/>
              <a:chExt cx="2211227" cy="1486146"/>
            </a:xfrm>
          </p:grpSpPr>
          <p:sp>
            <p:nvSpPr>
              <p:cNvPr id="132" name="Rounded Rectangle 131"/>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3" name="Picture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143" name="TextBox 142"/>
            <p:cNvSpPr txBox="1"/>
            <p:nvPr/>
          </p:nvSpPr>
          <p:spPr>
            <a:xfrm>
              <a:off x="6391945" y="3895182"/>
              <a:ext cx="1869627" cy="517065"/>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Cache</a:t>
              </a:r>
            </a:p>
            <a:p>
              <a:pPr lvl="0">
                <a:lnSpc>
                  <a:spcPct val="80000"/>
                </a:lnSpc>
                <a:buSzPct val="80000"/>
              </a:pPr>
              <a:r>
                <a:rPr lang="en-US" sz="1800" dirty="0">
                  <a:gradFill>
                    <a:gsLst>
                      <a:gs pos="0">
                        <a:srgbClr val="FFFFFF"/>
                      </a:gs>
                      <a:gs pos="100000">
                        <a:srgbClr val="FFFFFF"/>
                      </a:gs>
                    </a:gsLst>
                    <a:lin ang="5400000" scaled="0"/>
                  </a:gradFill>
                </a:rPr>
                <a:t>Worker Role</a:t>
              </a:r>
            </a:p>
          </p:txBody>
        </p:sp>
      </p:grpSp>
      <p:grpSp>
        <p:nvGrpSpPr>
          <p:cNvPr id="2" name="Group 1"/>
          <p:cNvGrpSpPr/>
          <p:nvPr/>
        </p:nvGrpSpPr>
        <p:grpSpPr>
          <a:xfrm>
            <a:off x="2540230" y="5652132"/>
            <a:ext cx="7645400" cy="914096"/>
            <a:chOff x="2540230" y="5652132"/>
            <a:chExt cx="7645400" cy="914096"/>
          </a:xfrm>
        </p:grpSpPr>
        <p:grpSp>
          <p:nvGrpSpPr>
            <p:cNvPr id="14" name="Group 13"/>
            <p:cNvGrpSpPr/>
            <p:nvPr/>
          </p:nvGrpSpPr>
          <p:grpSpPr>
            <a:xfrm>
              <a:off x="2540230" y="5652132"/>
              <a:ext cx="7645400" cy="914096"/>
              <a:chOff x="2540230" y="5754872"/>
              <a:chExt cx="7645400" cy="914096"/>
            </a:xfrm>
          </p:grpSpPr>
          <p:sp>
            <p:nvSpPr>
              <p:cNvPr id="146" name="Rectangle 145"/>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7" name="TextBox 146"/>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2</a:t>
                </a:r>
              </a:p>
            </p:txBody>
          </p:sp>
          <p:sp>
            <p:nvSpPr>
              <p:cNvPr id="148" name="Rectangle 147"/>
              <p:cNvSpPr/>
              <p:nvPr/>
            </p:nvSpPr>
            <p:spPr bwMode="auto">
              <a:xfrm>
                <a:off x="2543998" y="6093146"/>
                <a:ext cx="1113441" cy="26246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37" name="Rectangle 36"/>
            <p:cNvSpPr/>
            <p:nvPr/>
          </p:nvSpPr>
          <p:spPr bwMode="auto">
            <a:xfrm>
              <a:off x="3663377" y="5837953"/>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19964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21" presetClass="entr" presetSubtype="1" fill="hold" grpId="0" nodeType="afterEffect">
                                  <p:stCondLst>
                                    <p:cond delay="50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500"/>
                                        <p:tgtEl>
                                          <p:spTgt spid="30"/>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1104289" y="2709416"/>
            <a:ext cx="9927771" cy="2633146"/>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 name="Group 6"/>
          <p:cNvGrpSpPr/>
          <p:nvPr/>
        </p:nvGrpSpPr>
        <p:grpSpPr>
          <a:xfrm>
            <a:off x="2594654" y="2382846"/>
            <a:ext cx="7059387" cy="326570"/>
            <a:chOff x="2594654" y="5225143"/>
            <a:chExt cx="7059387" cy="326570"/>
          </a:xfrm>
        </p:grpSpPr>
        <p:cxnSp>
          <p:nvCxnSpPr>
            <p:cNvPr id="5" name="Straight Connector 4"/>
            <p:cNvCxnSpPr/>
            <p:nvPr/>
          </p:nvCxnSpPr>
          <p:spPr>
            <a:xfrm>
              <a:off x="2594654"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951412"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297283"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654041"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474549" y="4735036"/>
            <a:ext cx="5340302" cy="393954"/>
          </a:xfrm>
          <a:prstGeom prst="rect">
            <a:avLst/>
          </a:prstGeom>
          <a:noFill/>
        </p:spPr>
        <p:txBody>
          <a:bodyPr wrap="square" lIns="0" tIns="0" rIns="0" bIns="0" rtlCol="0">
            <a:spAutoFit/>
          </a:bodyPr>
          <a:lstStyle/>
          <a:p>
            <a:pPr algn="ctr">
              <a:lnSpc>
                <a:spcPct val="80000"/>
              </a:lnSpc>
              <a:buSzPct val="80000"/>
            </a:pPr>
            <a:r>
              <a:rPr lang="en-US" sz="3200" dirty="0">
                <a:gradFill>
                  <a:gsLst>
                    <a:gs pos="0">
                      <a:srgbClr val="FFFFFF"/>
                    </a:gs>
                    <a:gs pos="100000">
                      <a:srgbClr val="FFFFFF"/>
                    </a:gs>
                  </a:gsLst>
                  <a:lin ang="5400000" scaled="0"/>
                </a:gradFill>
              </a:rPr>
              <a:t>24GB Distributed Cache</a:t>
            </a:r>
          </a:p>
        </p:txBody>
      </p:sp>
      <p:sp>
        <p:nvSpPr>
          <p:cNvPr id="86" name="TextBox 85"/>
          <p:cNvSpPr txBox="1"/>
          <p:nvPr/>
        </p:nvSpPr>
        <p:spPr>
          <a:xfrm>
            <a:off x="1458141" y="520249"/>
            <a:ext cx="3635453" cy="295466"/>
          </a:xfrm>
          <a:prstGeom prst="rect">
            <a:avLst/>
          </a:prstGeom>
          <a:noFill/>
        </p:spPr>
        <p:txBody>
          <a:bodyPr wrap="square" lIns="0" tIns="0" rIns="0" bIns="0" rtlCol="0">
            <a:spAutoFit/>
          </a:bodyPr>
          <a:lstStyle/>
          <a:p>
            <a:pPr>
              <a:lnSpc>
                <a:spcPct val="80000"/>
              </a:lnSpc>
              <a:buSzPct val="80000"/>
            </a:pPr>
            <a:r>
              <a:rPr lang="en-US" dirty="0">
                <a:gradFill>
                  <a:gsLst>
                    <a:gs pos="0">
                      <a:srgbClr val="FFFFFF"/>
                    </a:gs>
                    <a:gs pos="100000">
                      <a:srgbClr val="FFFFFF"/>
                    </a:gs>
                  </a:gsLst>
                  <a:lin ang="5400000" scaled="0"/>
                </a:gradFill>
              </a:rPr>
              <a:t>Web Roles</a:t>
            </a:r>
          </a:p>
        </p:txBody>
      </p:sp>
      <p:grpSp>
        <p:nvGrpSpPr>
          <p:cNvPr id="87" name="Group 86"/>
          <p:cNvGrpSpPr/>
          <p:nvPr/>
        </p:nvGrpSpPr>
        <p:grpSpPr>
          <a:xfrm>
            <a:off x="1446212" y="896700"/>
            <a:ext cx="2211227" cy="1486146"/>
            <a:chOff x="1446212" y="3738997"/>
            <a:chExt cx="2211227" cy="1486146"/>
          </a:xfrm>
        </p:grpSpPr>
        <p:sp>
          <p:nvSpPr>
            <p:cNvPr id="88" name="Rounded Rectangle 87"/>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90" name="Group 89"/>
          <p:cNvGrpSpPr/>
          <p:nvPr/>
        </p:nvGrpSpPr>
        <p:grpSpPr>
          <a:xfrm>
            <a:off x="3808412" y="896700"/>
            <a:ext cx="2211227" cy="1486146"/>
            <a:chOff x="3808412" y="3738997"/>
            <a:chExt cx="2211227" cy="1486146"/>
          </a:xfrm>
        </p:grpSpPr>
        <p:sp>
          <p:nvSpPr>
            <p:cNvPr id="91" name="Rounded Rectangle 90"/>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93" name="Group 92"/>
          <p:cNvGrpSpPr/>
          <p:nvPr/>
        </p:nvGrpSpPr>
        <p:grpSpPr>
          <a:xfrm>
            <a:off x="6166186" y="896700"/>
            <a:ext cx="2211227" cy="1486146"/>
            <a:chOff x="6166186" y="3738997"/>
            <a:chExt cx="2211227" cy="1486146"/>
          </a:xfrm>
        </p:grpSpPr>
        <p:sp>
          <p:nvSpPr>
            <p:cNvPr id="94" name="Rounded Rectangle 93"/>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5" name="Picture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96" name="Group 95"/>
          <p:cNvGrpSpPr/>
          <p:nvPr/>
        </p:nvGrpSpPr>
        <p:grpSpPr>
          <a:xfrm>
            <a:off x="8528386" y="896700"/>
            <a:ext cx="2211227" cy="1486146"/>
            <a:chOff x="8528386" y="3738997"/>
            <a:chExt cx="2211227" cy="1486146"/>
          </a:xfrm>
        </p:grpSpPr>
        <p:sp>
          <p:nvSpPr>
            <p:cNvPr id="97" name="Rounded Rectangle 96"/>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15" name="Group 14"/>
          <p:cNvGrpSpPr/>
          <p:nvPr/>
        </p:nvGrpSpPr>
        <p:grpSpPr>
          <a:xfrm>
            <a:off x="3792774" y="3028345"/>
            <a:ext cx="2211227" cy="1486146"/>
            <a:chOff x="3854418" y="3028345"/>
            <a:chExt cx="2211227" cy="1486146"/>
          </a:xfrm>
        </p:grpSpPr>
        <p:grpSp>
          <p:nvGrpSpPr>
            <p:cNvPr id="128" name="Group 127"/>
            <p:cNvGrpSpPr/>
            <p:nvPr/>
          </p:nvGrpSpPr>
          <p:grpSpPr>
            <a:xfrm>
              <a:off x="3854418" y="3028345"/>
              <a:ext cx="2211227" cy="1486146"/>
              <a:chOff x="1446212" y="3738997"/>
              <a:chExt cx="2211227" cy="1486146"/>
            </a:xfrm>
          </p:grpSpPr>
          <p:sp>
            <p:nvSpPr>
              <p:cNvPr id="129" name="Rounded Rectangle 128"/>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0" name="Picture 1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142" name="TextBox 141"/>
            <p:cNvSpPr txBox="1"/>
            <p:nvPr/>
          </p:nvSpPr>
          <p:spPr>
            <a:xfrm>
              <a:off x="4034171" y="3895182"/>
              <a:ext cx="1869627" cy="517065"/>
            </a:xfrm>
            <a:prstGeom prst="rect">
              <a:avLst/>
            </a:prstGeom>
            <a:noFill/>
          </p:spPr>
          <p:txBody>
            <a:bodyPr wrap="square" lIns="0" tIns="0" rIns="0" bIns="0" rtlCol="0">
              <a:spAutoFit/>
            </a:bodyPr>
            <a:lstStyle/>
            <a:p>
              <a:pPr>
                <a:lnSpc>
                  <a:spcPct val="80000"/>
                </a:lnSpc>
                <a:buSzPct val="80000"/>
              </a:pPr>
              <a:r>
                <a:rPr lang="en-US" dirty="0">
                  <a:gradFill>
                    <a:gsLst>
                      <a:gs pos="0">
                        <a:srgbClr val="FFFFFF"/>
                      </a:gs>
                      <a:gs pos="100000">
                        <a:srgbClr val="FFFFFF"/>
                      </a:gs>
                    </a:gsLst>
                    <a:lin ang="5400000" scaled="0"/>
                  </a:gradFill>
                </a:rPr>
                <a:t>12GB Cache</a:t>
              </a:r>
            </a:p>
            <a:p>
              <a:pPr>
                <a:lnSpc>
                  <a:spcPct val="80000"/>
                </a:lnSpc>
                <a:buSzPct val="80000"/>
              </a:pPr>
              <a:r>
                <a:rPr lang="en-US" sz="1800" dirty="0">
                  <a:gradFill>
                    <a:gsLst>
                      <a:gs pos="0">
                        <a:srgbClr val="FFFFFF"/>
                      </a:gs>
                      <a:gs pos="100000">
                        <a:srgbClr val="FFFFFF"/>
                      </a:gs>
                    </a:gsLst>
                    <a:lin ang="5400000" scaled="0"/>
                  </a:gradFill>
                </a:rPr>
                <a:t>Worker Role</a:t>
              </a:r>
            </a:p>
          </p:txBody>
        </p:sp>
      </p:grpSp>
      <p:grpSp>
        <p:nvGrpSpPr>
          <p:cNvPr id="16" name="Group 15"/>
          <p:cNvGrpSpPr/>
          <p:nvPr/>
        </p:nvGrpSpPr>
        <p:grpSpPr>
          <a:xfrm>
            <a:off x="6154974" y="3028345"/>
            <a:ext cx="2211227" cy="1486146"/>
            <a:chOff x="6216618" y="3028345"/>
            <a:chExt cx="2211227" cy="1486146"/>
          </a:xfrm>
        </p:grpSpPr>
        <p:grpSp>
          <p:nvGrpSpPr>
            <p:cNvPr id="131" name="Group 130"/>
            <p:cNvGrpSpPr/>
            <p:nvPr/>
          </p:nvGrpSpPr>
          <p:grpSpPr>
            <a:xfrm>
              <a:off x="6216618" y="3028345"/>
              <a:ext cx="2211227" cy="1486146"/>
              <a:chOff x="3808412" y="3738997"/>
              <a:chExt cx="2211227" cy="1486146"/>
            </a:xfrm>
          </p:grpSpPr>
          <p:sp>
            <p:nvSpPr>
              <p:cNvPr id="132" name="Rounded Rectangle 131"/>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3" name="Picture 1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143" name="TextBox 142"/>
            <p:cNvSpPr txBox="1"/>
            <p:nvPr/>
          </p:nvSpPr>
          <p:spPr>
            <a:xfrm>
              <a:off x="6391945" y="3895182"/>
              <a:ext cx="1869627" cy="517065"/>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Cache</a:t>
              </a:r>
            </a:p>
            <a:p>
              <a:pPr lvl="0">
                <a:lnSpc>
                  <a:spcPct val="80000"/>
                </a:lnSpc>
                <a:buSzPct val="80000"/>
              </a:pPr>
              <a:r>
                <a:rPr lang="en-US" sz="1800" dirty="0">
                  <a:gradFill>
                    <a:gsLst>
                      <a:gs pos="0">
                        <a:srgbClr val="FFFFFF"/>
                      </a:gs>
                      <a:gs pos="100000">
                        <a:srgbClr val="FFFFFF"/>
                      </a:gs>
                    </a:gsLst>
                    <a:lin ang="5400000" scaled="0"/>
                  </a:gradFill>
                </a:rPr>
                <a:t>Worker Role</a:t>
              </a:r>
            </a:p>
          </p:txBody>
        </p:sp>
      </p:grpSp>
      <p:grpSp>
        <p:nvGrpSpPr>
          <p:cNvPr id="14" name="Group 13"/>
          <p:cNvGrpSpPr/>
          <p:nvPr/>
        </p:nvGrpSpPr>
        <p:grpSpPr>
          <a:xfrm>
            <a:off x="2540230" y="5652132"/>
            <a:ext cx="7645400" cy="914096"/>
            <a:chOff x="2540230" y="5754872"/>
            <a:chExt cx="7645400" cy="914096"/>
          </a:xfrm>
        </p:grpSpPr>
        <p:sp>
          <p:nvSpPr>
            <p:cNvPr id="146" name="Rectangle 145"/>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7" name="TextBox 146"/>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a:solidFill>
                    <a:schemeClr val="bg1"/>
                  </a:solidFill>
                  <a:latin typeface="Segoe UI Light" pitchFamily="34" charset="0"/>
                </a:rPr>
                <a:t>4</a:t>
              </a:r>
            </a:p>
          </p:txBody>
        </p:sp>
        <p:sp>
          <p:nvSpPr>
            <p:cNvPr id="148" name="Rectangle 147"/>
            <p:cNvSpPr/>
            <p:nvPr/>
          </p:nvSpPr>
          <p:spPr bwMode="auto">
            <a:xfrm>
              <a:off x="2543998" y="6093146"/>
              <a:ext cx="2705335"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37" name="Group 36"/>
          <p:cNvGrpSpPr/>
          <p:nvPr/>
        </p:nvGrpSpPr>
        <p:grpSpPr>
          <a:xfrm>
            <a:off x="1415390" y="3028345"/>
            <a:ext cx="2211227" cy="1486146"/>
            <a:chOff x="3854418" y="3028345"/>
            <a:chExt cx="2211227" cy="1486146"/>
          </a:xfrm>
        </p:grpSpPr>
        <p:grpSp>
          <p:nvGrpSpPr>
            <p:cNvPr id="38" name="Group 37"/>
            <p:cNvGrpSpPr/>
            <p:nvPr/>
          </p:nvGrpSpPr>
          <p:grpSpPr>
            <a:xfrm>
              <a:off x="3854418" y="3028345"/>
              <a:ext cx="2211227" cy="1486146"/>
              <a:chOff x="1446212" y="3738997"/>
              <a:chExt cx="2211227" cy="1486146"/>
            </a:xfrm>
          </p:grpSpPr>
          <p:sp>
            <p:nvSpPr>
              <p:cNvPr id="40" name="Rounded Rectangle 39"/>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39" name="TextBox 38"/>
            <p:cNvSpPr txBox="1"/>
            <p:nvPr/>
          </p:nvSpPr>
          <p:spPr>
            <a:xfrm>
              <a:off x="4034171" y="3895182"/>
              <a:ext cx="1869627" cy="517065"/>
            </a:xfrm>
            <a:prstGeom prst="rect">
              <a:avLst/>
            </a:prstGeom>
            <a:noFill/>
          </p:spPr>
          <p:txBody>
            <a:bodyPr wrap="square" lIns="0" tIns="0" rIns="0" bIns="0" rtlCol="0">
              <a:spAutoFit/>
            </a:bodyPr>
            <a:lstStyle/>
            <a:p>
              <a:pPr>
                <a:lnSpc>
                  <a:spcPct val="80000"/>
                </a:lnSpc>
                <a:buSzPct val="80000"/>
              </a:pPr>
              <a:r>
                <a:rPr lang="en-US" dirty="0">
                  <a:gradFill>
                    <a:gsLst>
                      <a:gs pos="0">
                        <a:srgbClr val="FFFFFF"/>
                      </a:gs>
                      <a:gs pos="100000">
                        <a:srgbClr val="FFFFFF"/>
                      </a:gs>
                    </a:gsLst>
                    <a:lin ang="5400000" scaled="0"/>
                  </a:gradFill>
                </a:rPr>
                <a:t>12GB Cache</a:t>
              </a:r>
            </a:p>
            <a:p>
              <a:pPr>
                <a:lnSpc>
                  <a:spcPct val="80000"/>
                </a:lnSpc>
                <a:buSzPct val="80000"/>
              </a:pPr>
              <a:r>
                <a:rPr lang="en-US" sz="1800" dirty="0">
                  <a:gradFill>
                    <a:gsLst>
                      <a:gs pos="0">
                        <a:srgbClr val="FFFFFF"/>
                      </a:gs>
                      <a:gs pos="100000">
                        <a:srgbClr val="FFFFFF"/>
                      </a:gs>
                    </a:gsLst>
                    <a:lin ang="5400000" scaled="0"/>
                  </a:gradFill>
                </a:rPr>
                <a:t>Worker Role</a:t>
              </a:r>
            </a:p>
          </p:txBody>
        </p:sp>
      </p:grpSp>
      <p:grpSp>
        <p:nvGrpSpPr>
          <p:cNvPr id="42" name="Group 41"/>
          <p:cNvGrpSpPr/>
          <p:nvPr/>
        </p:nvGrpSpPr>
        <p:grpSpPr>
          <a:xfrm>
            <a:off x="8516546" y="3028345"/>
            <a:ext cx="2211227" cy="1486146"/>
            <a:chOff x="6216618" y="3028345"/>
            <a:chExt cx="2211227" cy="1486146"/>
          </a:xfrm>
        </p:grpSpPr>
        <p:grpSp>
          <p:nvGrpSpPr>
            <p:cNvPr id="43" name="Group 42"/>
            <p:cNvGrpSpPr/>
            <p:nvPr/>
          </p:nvGrpSpPr>
          <p:grpSpPr>
            <a:xfrm>
              <a:off x="6216618" y="3028345"/>
              <a:ext cx="2211227" cy="1486146"/>
              <a:chOff x="3808412" y="3738997"/>
              <a:chExt cx="2211227" cy="1486146"/>
            </a:xfrm>
          </p:grpSpPr>
          <p:sp>
            <p:nvSpPr>
              <p:cNvPr id="45" name="Rounded Rectangle 44"/>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44" name="TextBox 43"/>
            <p:cNvSpPr txBox="1"/>
            <p:nvPr/>
          </p:nvSpPr>
          <p:spPr>
            <a:xfrm>
              <a:off x="6391945" y="3895182"/>
              <a:ext cx="1869627" cy="517065"/>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Cache</a:t>
              </a:r>
            </a:p>
            <a:p>
              <a:pPr lvl="0">
                <a:lnSpc>
                  <a:spcPct val="80000"/>
                </a:lnSpc>
                <a:buSzPct val="80000"/>
              </a:pPr>
              <a:r>
                <a:rPr lang="en-US" sz="1800" dirty="0">
                  <a:gradFill>
                    <a:gsLst>
                      <a:gs pos="0">
                        <a:srgbClr val="FFFFFF"/>
                      </a:gs>
                      <a:gs pos="100000">
                        <a:srgbClr val="FFFFFF"/>
                      </a:gs>
                    </a:gsLst>
                    <a:lin ang="5400000" scaled="0"/>
                  </a:gradFill>
                </a:rPr>
                <a:t>Worker Role</a:t>
              </a:r>
            </a:p>
          </p:txBody>
        </p:sp>
      </p:grpSp>
      <p:sp>
        <p:nvSpPr>
          <p:cNvPr id="47" name="TextBox 46"/>
          <p:cNvSpPr txBox="1"/>
          <p:nvPr/>
        </p:nvSpPr>
        <p:spPr>
          <a:xfrm>
            <a:off x="3472839" y="4733326"/>
            <a:ext cx="5340302" cy="393954"/>
          </a:xfrm>
          <a:prstGeom prst="rect">
            <a:avLst/>
          </a:prstGeom>
          <a:noFill/>
        </p:spPr>
        <p:txBody>
          <a:bodyPr wrap="square" lIns="0" tIns="0" rIns="0" bIns="0" rtlCol="0">
            <a:spAutoFit/>
          </a:bodyPr>
          <a:lstStyle/>
          <a:p>
            <a:pPr algn="ctr">
              <a:lnSpc>
                <a:spcPct val="80000"/>
              </a:lnSpc>
              <a:buSzPct val="80000"/>
            </a:pPr>
            <a:r>
              <a:rPr lang="en-US" sz="3200" dirty="0">
                <a:gradFill>
                  <a:gsLst>
                    <a:gs pos="0">
                      <a:srgbClr val="FFFFFF"/>
                    </a:gs>
                    <a:gs pos="100000">
                      <a:srgbClr val="FFFFFF"/>
                    </a:gs>
                  </a:gsLst>
                  <a:lin ang="5400000" scaled="0"/>
                </a:gradFill>
              </a:rPr>
              <a:t>48GB Distributed Cache</a:t>
            </a:r>
          </a:p>
        </p:txBody>
      </p:sp>
      <p:sp>
        <p:nvSpPr>
          <p:cNvPr id="48" name="Rectangle 47"/>
          <p:cNvSpPr/>
          <p:nvPr/>
        </p:nvSpPr>
        <p:spPr bwMode="auto">
          <a:xfrm>
            <a:off x="5238090" y="5837953"/>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52639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p:tgtEl>
                                          <p:spTgt spid="37"/>
                                        </p:tgtEl>
                                        <p:attrNameLst>
                                          <p:attrName>ppt_x</p:attrName>
                                        </p:attrNameLst>
                                      </p:cBhvr>
                                      <p:tavLst>
                                        <p:tav tm="0">
                                          <p:val>
                                            <p:strVal val="#ppt_x+#ppt_w*1.125000"/>
                                          </p:val>
                                        </p:tav>
                                        <p:tav tm="100000">
                                          <p:val>
                                            <p:strVal val="#ppt_x"/>
                                          </p:val>
                                        </p:tav>
                                      </p:tavLst>
                                    </p:anim>
                                    <p:animEffect transition="in" filter="wipe(left)">
                                      <p:cBhvr>
                                        <p:cTn id="8" dur="1250"/>
                                        <p:tgtEl>
                                          <p:spTgt spid="37"/>
                                        </p:tgtEl>
                                      </p:cBhvr>
                                    </p:animEffect>
                                  </p:childTnLst>
                                </p:cTn>
                              </p:par>
                              <p:par>
                                <p:cTn id="9" presetID="12" presetClass="entr" presetSubtype="8"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250"/>
                                        <p:tgtEl>
                                          <p:spTgt spid="42"/>
                                        </p:tgtEl>
                                        <p:attrNameLst>
                                          <p:attrName>ppt_x</p:attrName>
                                        </p:attrNameLst>
                                      </p:cBhvr>
                                      <p:tavLst>
                                        <p:tav tm="0">
                                          <p:val>
                                            <p:strVal val="#ppt_x-#ppt_w*1.125000"/>
                                          </p:val>
                                        </p:tav>
                                        <p:tav tm="100000">
                                          <p:val>
                                            <p:strVal val="#ppt_x"/>
                                          </p:val>
                                        </p:tav>
                                      </p:tavLst>
                                    </p:anim>
                                    <p:animEffect transition="in" filter="wipe(right)">
                                      <p:cBhvr>
                                        <p:cTn id="12" dur="1250"/>
                                        <p:tgtEl>
                                          <p:spTgt spid="42"/>
                                        </p:tgtEl>
                                      </p:cBhvr>
                                    </p:animEffect>
                                  </p:childTnLst>
                                </p:cTn>
                              </p:par>
                            </p:childTnLst>
                          </p:cTn>
                        </p:par>
                        <p:par>
                          <p:cTn id="13" fill="hold">
                            <p:stCondLst>
                              <p:cond delay="1250"/>
                            </p:stCondLst>
                            <p:childTnLst>
                              <p:par>
                                <p:cTn id="14" presetID="10" presetClass="exit" presetSubtype="0" fill="hold" grpId="0" nodeType="afterEffect">
                                  <p:stCondLst>
                                    <p:cond delay="0"/>
                                  </p:stCondLst>
                                  <p:childTnLst>
                                    <p:animEffect transition="out" filter="fade">
                                      <p:cBhvr>
                                        <p:cTn id="15" dur="500"/>
                                        <p:tgtEl>
                                          <p:spTgt spid="83"/>
                                        </p:tgtEl>
                                      </p:cBhvr>
                                    </p:animEffect>
                                    <p:set>
                                      <p:cBhvr>
                                        <p:cTn id="16" dur="1" fill="hold">
                                          <p:stCondLst>
                                            <p:cond delay="499"/>
                                          </p:stCondLst>
                                        </p:cTn>
                                        <p:tgtEl>
                                          <p:spTgt spid="83"/>
                                        </p:tgtEl>
                                        <p:attrNameLst>
                                          <p:attrName>style.visibility</p:attrName>
                                        </p:attrNameLst>
                                      </p:cBhvr>
                                      <p:to>
                                        <p:strVal val="hidden"/>
                                      </p:to>
                                    </p:set>
                                  </p:childTnLst>
                                </p:cTn>
                              </p:par>
                            </p:childTnLst>
                          </p:cTn>
                        </p:par>
                        <p:par>
                          <p:cTn id="17" fill="hold">
                            <p:stCondLst>
                              <p:cond delay="1750"/>
                            </p:stCondLst>
                            <p:childTnLst>
                              <p:par>
                                <p:cTn id="18" presetID="10" presetClass="entr" presetSubtype="0" fill="hold" grpId="1"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275553" y="3060385"/>
            <a:ext cx="9678311" cy="9140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6600" dirty="0"/>
              <a:t>virtual machine portability</a:t>
            </a:r>
          </a:p>
        </p:txBody>
      </p:sp>
    </p:spTree>
    <p:extLst>
      <p:ext uri="{BB962C8B-B14F-4D97-AF65-F5344CB8AC3E}">
        <p14:creationId xmlns:p14="http://schemas.microsoft.com/office/powerpoint/2010/main" val="3466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Service Bus</a:t>
            </a:r>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a:t>Secure messaging and relay capabilities</a:t>
            </a:r>
          </a:p>
          <a:p>
            <a:pPr marL="460375" indent="-457200">
              <a:lnSpc>
                <a:spcPct val="100000"/>
              </a:lnSpc>
              <a:buFont typeface="Wingdings" pitchFamily="2" charset="2"/>
              <a:buChar char="ß"/>
            </a:pPr>
            <a:r>
              <a:rPr lang="en-US" sz="2800" dirty="0"/>
              <a:t>Easily build hybrid apps</a:t>
            </a:r>
          </a:p>
          <a:p>
            <a:pPr marL="460375" indent="-457200">
              <a:lnSpc>
                <a:spcPct val="100000"/>
              </a:lnSpc>
              <a:buFont typeface="Wingdings" pitchFamily="2" charset="2"/>
              <a:buChar char="ß"/>
            </a:pPr>
            <a:r>
              <a:rPr lang="en-US" sz="2800" dirty="0"/>
              <a:t>Enable loosely coupled solutions</a:t>
            </a:r>
          </a:p>
          <a:p>
            <a:pPr marL="460375" indent="-457200">
              <a:lnSpc>
                <a:spcPct val="100000"/>
              </a:lnSpc>
              <a:buFont typeface="Wingdings" pitchFamily="2" charset="2"/>
              <a:buChar char="ß"/>
            </a:pP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473" y="2060513"/>
            <a:ext cx="2892488" cy="2892488"/>
          </a:xfrm>
          <a:prstGeom prst="rect">
            <a:avLst/>
          </a:prstGeom>
        </p:spPr>
      </p:pic>
    </p:spTree>
    <p:extLst>
      <p:ext uri="{BB962C8B-B14F-4D97-AF65-F5344CB8AC3E}">
        <p14:creationId xmlns:p14="http://schemas.microsoft.com/office/powerpoint/2010/main" val="3474084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wn Arrow 18"/>
          <p:cNvSpPr/>
          <p:nvPr/>
        </p:nvSpPr>
        <p:spPr bwMode="auto">
          <a:xfrm rot="16200000">
            <a:off x="5777239" y="1353206"/>
            <a:ext cx="353327" cy="546481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Title 3"/>
          <p:cNvSpPr>
            <a:spLocks noGrp="1"/>
          </p:cNvSpPr>
          <p:nvPr>
            <p:ph type="title" idx="4294967295"/>
          </p:nvPr>
        </p:nvSpPr>
        <p:spPr>
          <a:xfrm>
            <a:off x="706296" y="482600"/>
            <a:ext cx="10969625" cy="885825"/>
          </a:xfrm>
        </p:spPr>
        <p:txBody>
          <a:bodyPr/>
          <a:lstStyle/>
          <a:p>
            <a:r>
              <a:rPr lang="en-US" sz="6400" dirty="0"/>
              <a:t>Tightly Coupled</a:t>
            </a:r>
          </a:p>
        </p:txBody>
      </p:sp>
      <p:grpSp>
        <p:nvGrpSpPr>
          <p:cNvPr id="50" name="Group 49"/>
          <p:cNvGrpSpPr/>
          <p:nvPr/>
        </p:nvGrpSpPr>
        <p:grpSpPr>
          <a:xfrm>
            <a:off x="664949" y="2975364"/>
            <a:ext cx="2615878" cy="2722551"/>
            <a:chOff x="664949" y="2975364"/>
            <a:chExt cx="2615878" cy="272255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Store Front End</a:t>
              </a:r>
            </a:p>
          </p:txBody>
        </p:sp>
      </p:grpSp>
      <p:grpSp>
        <p:nvGrpSpPr>
          <p:cNvPr id="52" name="Group 51"/>
          <p:cNvGrpSpPr/>
          <p:nvPr/>
        </p:nvGrpSpPr>
        <p:grpSpPr>
          <a:xfrm>
            <a:off x="8744295" y="1726645"/>
            <a:ext cx="2227027" cy="1113514"/>
            <a:chOff x="8744295" y="1726645"/>
            <a:chExt cx="2227027" cy="1113514"/>
          </a:xfrm>
        </p:grpSpPr>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Drivers</a:t>
              </a:r>
            </a:p>
          </p:txBody>
        </p:sp>
      </p:grpSp>
      <p:grpSp>
        <p:nvGrpSpPr>
          <p:cNvPr id="51" name="Group 50"/>
          <p:cNvGrpSpPr/>
          <p:nvPr/>
        </p:nvGrpSpPr>
        <p:grpSpPr>
          <a:xfrm>
            <a:off x="8703318" y="2975363"/>
            <a:ext cx="2615878" cy="2722552"/>
            <a:chOff x="8703318" y="2975363"/>
            <a:chExt cx="2615878" cy="2722552"/>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Shipping Service</a:t>
              </a: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Tracking</a:t>
              </a:r>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grpSp>
    </p:spTree>
    <p:extLst>
      <p:ext uri="{BB962C8B-B14F-4D97-AF65-F5344CB8AC3E}">
        <p14:creationId xmlns:p14="http://schemas.microsoft.com/office/powerpoint/2010/main" val="3378056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500"/>
                            </p:stCondLst>
                            <p:childTnLst>
                              <p:par>
                                <p:cTn id="22" presetID="22" presetClass="entr" presetSubtype="4"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3"/>
            <a:ext cx="2520673" cy="2220507"/>
          </a:xfrm>
          <a:prstGeom prst="rect">
            <a:avLst/>
          </a:prstGeom>
        </p:spPr>
      </p:pic>
      <p:sp>
        <p:nvSpPr>
          <p:cNvPr id="19" name="Down Arrow 18"/>
          <p:cNvSpPr/>
          <p:nvPr/>
        </p:nvSpPr>
        <p:spPr bwMode="auto">
          <a:xfrm rot="16200000">
            <a:off x="5791307" y="1353206"/>
            <a:ext cx="353327" cy="546481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Rectangle 36"/>
          <p:cNvSpPr/>
          <p:nvPr/>
        </p:nvSpPr>
        <p:spPr bwMode="auto">
          <a:xfrm>
            <a:off x="8743221" y="2975363"/>
            <a:ext cx="2227027" cy="2227027"/>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ectangle 37"/>
          <p:cNvSpPr/>
          <p:nvPr/>
        </p:nvSpPr>
        <p:spPr bwMode="auto">
          <a:xfrm>
            <a:off x="8743221" y="1726645"/>
            <a:ext cx="2227027" cy="1113514"/>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Store Front End</a:t>
            </a: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Shipping Service</a:t>
            </a: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Drivers</a:t>
            </a: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Tracking</a:t>
            </a:r>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pic>
        <p:nvPicPr>
          <p:cNvPr id="44" name="Picture 43"/>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18963" y="4682216"/>
            <a:ext cx="614015" cy="512331"/>
          </a:xfrm>
          <a:prstGeom prst="rect">
            <a:avLst/>
          </a:prstGeom>
        </p:spPr>
      </p:pic>
      <p:pic>
        <p:nvPicPr>
          <p:cNvPr id="45" name="Picture 44"/>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68632" y="1008200"/>
            <a:ext cx="512331" cy="614015"/>
          </a:xfrm>
          <a:prstGeom prst="rect">
            <a:avLst/>
          </a:prstGeom>
        </p:spPr>
      </p:pic>
      <p:pic>
        <p:nvPicPr>
          <p:cNvPr id="22" name="Picture 21"/>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212" y="2286000"/>
            <a:ext cx="512331" cy="614015"/>
          </a:xfrm>
          <a:prstGeom prst="rect">
            <a:avLst/>
          </a:prstGeom>
        </p:spPr>
      </p:pic>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a:t>Tightly Coupled</a:t>
            </a:r>
          </a:p>
        </p:txBody>
      </p:sp>
    </p:spTree>
    <p:extLst>
      <p:ext uri="{BB962C8B-B14F-4D97-AF65-F5344CB8AC3E}">
        <p14:creationId xmlns:p14="http://schemas.microsoft.com/office/powerpoint/2010/main" val="2728017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par>
                          <p:cTn id="18" fill="hold">
                            <p:stCondLst>
                              <p:cond delay="500"/>
                            </p:stCondLst>
                            <p:childTnLst>
                              <p:par>
                                <p:cTn id="19" presetID="12" presetClass="entr" presetSubtype="2"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p:tgtEl>
                                          <p:spTgt spid="44"/>
                                        </p:tgtEl>
                                        <p:attrNameLst>
                                          <p:attrName>ppt_x</p:attrName>
                                        </p:attrNameLst>
                                      </p:cBhvr>
                                      <p:tavLst>
                                        <p:tav tm="0">
                                          <p:val>
                                            <p:strVal val="#ppt_x+#ppt_w*1.125000"/>
                                          </p:val>
                                        </p:tav>
                                        <p:tav tm="100000">
                                          <p:val>
                                            <p:strVal val="#ppt_x"/>
                                          </p:val>
                                        </p:tav>
                                      </p:tavLst>
                                    </p:anim>
                                    <p:animEffect transition="in" filter="wipe(left)">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00"/>
                            </p:stCondLst>
                            <p:childTnLst>
                              <p:par>
                                <p:cTn id="29" presetID="12" presetClass="entr" presetSubtype="4"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up)">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85076" y="1622215"/>
            <a:ext cx="3761936" cy="4623840"/>
            <a:chOff x="4085076" y="1622215"/>
            <a:chExt cx="3761936" cy="4623840"/>
          </a:xfrm>
        </p:grpSpPr>
        <p:cxnSp>
          <p:nvCxnSpPr>
            <p:cNvPr id="26" name="Straight Connector 25"/>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gr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0" name="Group 49"/>
          <p:cNvGrpSpPr/>
          <p:nvPr/>
        </p:nvGrpSpPr>
        <p:grpSpPr>
          <a:xfrm>
            <a:off x="664949" y="2975364"/>
            <a:ext cx="2615878" cy="2722551"/>
            <a:chOff x="664949" y="2975364"/>
            <a:chExt cx="2615878" cy="272255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Store Front End</a:t>
              </a:r>
            </a:p>
          </p:txBody>
        </p:sp>
      </p:grpSp>
      <p:grpSp>
        <p:nvGrpSpPr>
          <p:cNvPr id="52" name="Group 51"/>
          <p:cNvGrpSpPr/>
          <p:nvPr/>
        </p:nvGrpSpPr>
        <p:grpSpPr>
          <a:xfrm>
            <a:off x="8744295" y="1726645"/>
            <a:ext cx="2227027" cy="1113514"/>
            <a:chOff x="8744295" y="1726645"/>
            <a:chExt cx="2227027" cy="1113514"/>
          </a:xfrm>
        </p:grpSpPr>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Drivers</a:t>
              </a:r>
            </a:p>
          </p:txBody>
        </p:sp>
      </p:grpSp>
      <p:grpSp>
        <p:nvGrpSpPr>
          <p:cNvPr id="51" name="Group 50"/>
          <p:cNvGrpSpPr/>
          <p:nvPr/>
        </p:nvGrpSpPr>
        <p:grpSpPr>
          <a:xfrm>
            <a:off x="8703318" y="2975363"/>
            <a:ext cx="2615878" cy="2722552"/>
            <a:chOff x="8703318" y="2975363"/>
            <a:chExt cx="2615878" cy="2722552"/>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Shipping Service</a:t>
              </a: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Tracking</a:t>
              </a:r>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grpSp>
      <p:grpSp>
        <p:nvGrpSpPr>
          <p:cNvPr id="5" name="Group 4"/>
          <p:cNvGrpSpPr/>
          <p:nvPr/>
        </p:nvGrpSpPr>
        <p:grpSpPr>
          <a:xfrm>
            <a:off x="4862966" y="2975363"/>
            <a:ext cx="2615878" cy="2722552"/>
            <a:chOff x="4933306" y="2975363"/>
            <a:chExt cx="2615878" cy="2722552"/>
          </a:xfrm>
        </p:grpSpPr>
        <p:sp>
          <p:nvSpPr>
            <p:cNvPr id="17" name="TextBox 16"/>
            <p:cNvSpPr txBox="1"/>
            <p:nvPr/>
          </p:nvSpPr>
          <p:spPr>
            <a:xfrm>
              <a:off x="4933306"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Order Queue</a:t>
              </a:r>
            </a:p>
          </p:txBody>
        </p:sp>
        <p:sp>
          <p:nvSpPr>
            <p:cNvPr id="18" name="Rectangle 17"/>
            <p:cNvSpPr/>
            <p:nvPr/>
          </p:nvSpPr>
          <p:spPr bwMode="auto">
            <a:xfrm>
              <a:off x="496046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a:t>Loosely Coupled</a:t>
            </a:r>
          </a:p>
        </p:txBody>
      </p:sp>
    </p:spTree>
    <p:extLst>
      <p:ext uri="{BB962C8B-B14F-4D97-AF65-F5344CB8AC3E}">
        <p14:creationId xmlns:p14="http://schemas.microsoft.com/office/powerpoint/2010/main" val="1768963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000"/>
                            </p:stCondLst>
                            <p:childTnLst>
                              <p:par>
                                <p:cTn id="26" presetID="22" presetClass="entr" presetSubtype="4" fill="hold" grpId="0" nodeType="afterEffect">
                                  <p:stCondLst>
                                    <p:cond delay="25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3839659" y="3290785"/>
            <a:ext cx="353327" cy="1589658"/>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0" name="Down Arrow 49"/>
          <p:cNvSpPr/>
          <p:nvPr/>
        </p:nvSpPr>
        <p:spPr bwMode="auto">
          <a:xfrm rot="16200000">
            <a:off x="7726852" y="3301106"/>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Store Front End</a:t>
            </a:r>
          </a:p>
        </p:txBody>
      </p:sp>
      <p:sp>
        <p:nvSpPr>
          <p:cNvPr id="22" name="TextBox 21"/>
          <p:cNvSpPr txBox="1"/>
          <p:nvPr/>
        </p:nvSpPr>
        <p:spPr>
          <a:xfrm>
            <a:off x="4862966"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Order Queue</a:t>
            </a: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Shipping Service</a:t>
            </a: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Drivers</a:t>
            </a: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Tracking</a:t>
            </a: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3461" y="3641697"/>
            <a:ext cx="838853" cy="873806"/>
          </a:xfrm>
          <a:prstGeom prst="rect">
            <a:avLst/>
          </a:prstGeom>
        </p:spPr>
      </p:pic>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a:t>Loosely Coupled</a:t>
            </a:r>
          </a:p>
        </p:txBody>
      </p:sp>
    </p:spTree>
    <p:extLst>
      <p:ext uri="{BB962C8B-B14F-4D97-AF65-F5344CB8AC3E}">
        <p14:creationId xmlns:p14="http://schemas.microsoft.com/office/powerpoint/2010/main" val="2826631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2" presetClass="entr" presetSubtype="8"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right)">
                                      <p:cBhvr>
                                        <p:cTn id="12" dur="500"/>
                                        <p:tgtEl>
                                          <p:spTgt spid="49"/>
                                        </p:tgtEl>
                                      </p:cBhvr>
                                    </p:animEffect>
                                  </p:childTnLst>
                                </p:cTn>
                              </p:par>
                            </p:childTnLst>
                          </p:cTn>
                        </p:par>
                        <p:par>
                          <p:cTn id="13" fill="hold">
                            <p:stCondLst>
                              <p:cond delay="1500"/>
                            </p:stCondLst>
                            <p:childTnLst>
                              <p:par>
                                <p:cTn id="14" presetID="42" presetClass="path" presetSubtype="0" accel="50000" decel="50000" fill="hold" nodeType="afterEffect">
                                  <p:stCondLst>
                                    <p:cond delay="0"/>
                                  </p:stCondLst>
                                  <p:childTnLst>
                                    <p:animMotion origin="layout" path="M -3.29859E-6 4.07407E-6 L 0.32687 -0.00024 " pathEditMode="relative" rAng="0" ptsTypes="AA">
                                      <p:cBhvr>
                                        <p:cTn id="15" dur="2000" fill="hold"/>
                                        <p:tgtEl>
                                          <p:spTgt spid="43"/>
                                        </p:tgtEl>
                                        <p:attrNameLst>
                                          <p:attrName>ppt_x</p:attrName>
                                          <p:attrName>ppt_y</p:attrName>
                                        </p:attrNameLst>
                                      </p:cBhvr>
                                      <p:rCtr x="16337" y="-23"/>
                                    </p:animMotion>
                                  </p:childTnLst>
                                </p:cTn>
                              </p:par>
                            </p:childTnLst>
                          </p:cTn>
                        </p:par>
                        <p:par>
                          <p:cTn id="16" fill="hold">
                            <p:stCondLst>
                              <p:cond delay="3500"/>
                            </p:stCondLst>
                            <p:childTnLst>
                              <p:par>
                                <p:cTn id="17" presetID="10" presetClass="exit" presetSubtype="0" fill="hold" grpId="1" nodeType="afterEffect">
                                  <p:stCondLst>
                                    <p:cond delay="0"/>
                                  </p:stCondLst>
                                  <p:childTnLst>
                                    <p:animEffect transition="out" filter="fade">
                                      <p:cBhvr>
                                        <p:cTn id="18" dur="500"/>
                                        <p:tgtEl>
                                          <p:spTgt spid="49"/>
                                        </p:tgtEl>
                                      </p:cBhvr>
                                    </p:animEffect>
                                    <p:set>
                                      <p:cBhvr>
                                        <p:cTn id="19" dur="1" fill="hold">
                                          <p:stCondLst>
                                            <p:cond delay="499"/>
                                          </p:stCondLst>
                                        </p:cTn>
                                        <p:tgtEl>
                                          <p:spTgt spid="49"/>
                                        </p:tgtEl>
                                        <p:attrNameLst>
                                          <p:attrName>style.visibility</p:attrName>
                                        </p:attrNameLst>
                                      </p:cBhvr>
                                      <p:to>
                                        <p:strVal val="hidden"/>
                                      </p:to>
                                    </p:set>
                                  </p:childTnLst>
                                </p:cTn>
                              </p:par>
                            </p:childTnLst>
                          </p:cTn>
                        </p:par>
                        <p:par>
                          <p:cTn id="20" fill="hold">
                            <p:stCondLst>
                              <p:cond delay="4000"/>
                            </p:stCondLst>
                            <p:childTnLst>
                              <p:par>
                                <p:cTn id="21" presetID="12" presetClass="entr" presetSubtype="8" fill="hold" grpId="0" nodeType="afterEffect">
                                  <p:stCondLst>
                                    <p:cond delay="25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ppt_x</p:attrName>
                                        </p:attrNameLst>
                                      </p:cBhvr>
                                      <p:tavLst>
                                        <p:tav tm="0">
                                          <p:val>
                                            <p:strVal val="#ppt_x-#ppt_w*1.125000"/>
                                          </p:val>
                                        </p:tav>
                                        <p:tav tm="100000">
                                          <p:val>
                                            <p:strVal val="#ppt_x"/>
                                          </p:val>
                                        </p:tav>
                                      </p:tavLst>
                                    </p:anim>
                                    <p:animEffect transition="in" filter="wipe(right)">
                                      <p:cBhvr>
                                        <p:cTn id="24" dur="500"/>
                                        <p:tgtEl>
                                          <p:spTgt spid="50"/>
                                        </p:tgtEl>
                                      </p:cBhvr>
                                    </p:animEffect>
                                  </p:childTnLst>
                                </p:cTn>
                              </p:par>
                            </p:childTnLst>
                          </p:cTn>
                        </p:par>
                        <p:par>
                          <p:cTn id="25" fill="hold">
                            <p:stCondLst>
                              <p:cond delay="4750"/>
                            </p:stCondLst>
                            <p:childTnLst>
                              <p:par>
                                <p:cTn id="26" presetID="63" presetClass="path" presetSubtype="0" accel="50000" decel="50000" fill="hold" nodeType="afterEffect">
                                  <p:stCondLst>
                                    <p:cond delay="0"/>
                                  </p:stCondLst>
                                  <p:childTnLst>
                                    <p:animMotion origin="layout" path="M 0.32682 -0.00023 L 0.64935 -0.00023 " pathEditMode="relative" rAng="0" ptsTypes="AA">
                                      <p:cBhvr>
                                        <p:cTn id="27" dur="2000" fill="hold"/>
                                        <p:tgtEl>
                                          <p:spTgt spid="43"/>
                                        </p:tgtEl>
                                        <p:attrNameLst>
                                          <p:attrName>ppt_x</p:attrName>
                                          <p:attrName>ppt_y</p:attrName>
                                        </p:attrNameLst>
                                      </p:cBhvr>
                                      <p:rCtr x="16120" y="0"/>
                                    </p:animMotion>
                                  </p:childTnLst>
                                </p:cTn>
                              </p:par>
                              <p:par>
                                <p:cTn id="28" presetID="10" presetClass="exit" presetSubtype="0" fill="hold" nodeType="withEffect">
                                  <p:stCondLst>
                                    <p:cond delay="1500"/>
                                  </p:stCondLst>
                                  <p:childTnLst>
                                    <p:animEffect transition="out" filter="fade">
                                      <p:cBhvr>
                                        <p:cTn id="29" dur="500"/>
                                        <p:tgtEl>
                                          <p:spTgt spid="43"/>
                                        </p:tgtEl>
                                      </p:cBhvr>
                                    </p:animEffect>
                                    <p:set>
                                      <p:cBhvr>
                                        <p:cTn id="30" dur="1" fill="hold">
                                          <p:stCondLst>
                                            <p:cond delay="499"/>
                                          </p:stCondLst>
                                        </p:cTn>
                                        <p:tgtEl>
                                          <p:spTgt spid="43"/>
                                        </p:tgtEl>
                                        <p:attrNameLst>
                                          <p:attrName>style.visibility</p:attrName>
                                        </p:attrNameLst>
                                      </p:cBhvr>
                                      <p:to>
                                        <p:strVal val="hidden"/>
                                      </p:to>
                                    </p:set>
                                  </p:childTnLst>
                                </p:cTn>
                              </p:par>
                            </p:childTnLst>
                          </p:cTn>
                        </p:par>
                        <p:par>
                          <p:cTn id="31" fill="hold">
                            <p:stCondLst>
                              <p:cond delay="6750"/>
                            </p:stCondLst>
                            <p:childTnLst>
                              <p:par>
                                <p:cTn id="32" presetID="10" presetClass="exit" presetSubtype="0" fill="hold" grpId="1" nodeType="afterEffect">
                                  <p:stCondLst>
                                    <p:cond delay="0"/>
                                  </p:stCondLst>
                                  <p:childTnLst>
                                    <p:animEffect transition="out" filter="fade">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3839659" y="3290785"/>
            <a:ext cx="353327" cy="1589658"/>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0" name="Down Arrow 49"/>
          <p:cNvSpPr/>
          <p:nvPr/>
        </p:nvSpPr>
        <p:spPr bwMode="auto">
          <a:xfrm rot="16200000">
            <a:off x="7726852" y="3301106"/>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3"/>
            <a:ext cx="2520673" cy="2220507"/>
          </a:xfrm>
          <a:prstGeom prst="rect">
            <a:avLst/>
          </a:prstGeom>
        </p:spPr>
      </p:pic>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Rectangle 36"/>
          <p:cNvSpPr/>
          <p:nvPr/>
        </p:nvSpPr>
        <p:spPr bwMode="auto">
          <a:xfrm>
            <a:off x="8743221" y="2975363"/>
            <a:ext cx="2227027" cy="2227027"/>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ectangle 37"/>
          <p:cNvSpPr/>
          <p:nvPr/>
        </p:nvSpPr>
        <p:spPr bwMode="auto">
          <a:xfrm>
            <a:off x="8743221" y="1726645"/>
            <a:ext cx="2227027" cy="1113514"/>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Store Front End</a:t>
            </a:r>
          </a:p>
        </p:txBody>
      </p:sp>
      <p:sp>
        <p:nvSpPr>
          <p:cNvPr id="22" name="TextBox 21"/>
          <p:cNvSpPr txBox="1"/>
          <p:nvPr/>
        </p:nvSpPr>
        <p:spPr>
          <a:xfrm>
            <a:off x="4862966"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Order Queue</a:t>
            </a: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Shipping Service</a:t>
            </a: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Drivers</a:t>
            </a: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Tracking</a:t>
            </a:r>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32973" y="3572124"/>
            <a:ext cx="838853" cy="873806"/>
          </a:xfrm>
          <a:prstGeom prst="rect">
            <a:avLst/>
          </a:prstGeom>
        </p:spPr>
      </p:pic>
      <p:pic>
        <p:nvPicPr>
          <p:cNvPr id="44" name="Picture 43"/>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18963" y="4682216"/>
            <a:ext cx="614015" cy="512331"/>
          </a:xfrm>
          <a:prstGeom prst="rect">
            <a:avLst/>
          </a:prstGeom>
        </p:spPr>
      </p:pic>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7265" y="3687883"/>
            <a:ext cx="838853" cy="873806"/>
          </a:xfrm>
          <a:prstGeom prst="rect">
            <a:avLst/>
          </a:prstGeom>
        </p:spPr>
      </p:pic>
      <p:sp>
        <p:nvSpPr>
          <p:cNvPr id="26"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a:t>Loosely Coupled</a:t>
            </a:r>
          </a:p>
        </p:txBody>
      </p:sp>
    </p:spTree>
    <p:extLst>
      <p:ext uri="{BB962C8B-B14F-4D97-AF65-F5344CB8AC3E}">
        <p14:creationId xmlns:p14="http://schemas.microsoft.com/office/powerpoint/2010/main" val="1534250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p:tgtEl>
                                          <p:spTgt spid="44"/>
                                        </p:tgtEl>
                                        <p:attrNameLst>
                                          <p:attrName>ppt_x</p:attrName>
                                        </p:attrNameLst>
                                      </p:cBhvr>
                                      <p:tavLst>
                                        <p:tav tm="0">
                                          <p:val>
                                            <p:strVal val="#ppt_x+#ppt_w*1.125000"/>
                                          </p:val>
                                        </p:tav>
                                        <p:tav tm="100000">
                                          <p:val>
                                            <p:strVal val="#ppt_x"/>
                                          </p:val>
                                        </p:tav>
                                      </p:tavLst>
                                    </p:anim>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500"/>
                            </p:stCondLst>
                            <p:childTnLst>
                              <p:par>
                                <p:cTn id="19" presetID="12" presetClass="entr" presetSubtype="8" fill="hold" grpId="0" nodeType="afterEffect">
                                  <p:stCondLst>
                                    <p:cond delay="25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p:tgtEl>
                                          <p:spTgt spid="49"/>
                                        </p:tgtEl>
                                        <p:attrNameLst>
                                          <p:attrName>ppt_x</p:attrName>
                                        </p:attrNameLst>
                                      </p:cBhvr>
                                      <p:tavLst>
                                        <p:tav tm="0">
                                          <p:val>
                                            <p:strVal val="#ppt_x-#ppt_w*1.125000"/>
                                          </p:val>
                                        </p:tav>
                                        <p:tav tm="100000">
                                          <p:val>
                                            <p:strVal val="#ppt_x"/>
                                          </p:val>
                                        </p:tav>
                                      </p:tavLst>
                                    </p:anim>
                                    <p:animEffect transition="in" filter="wipe(right)">
                                      <p:cBhvr>
                                        <p:cTn id="22" dur="500"/>
                                        <p:tgtEl>
                                          <p:spTgt spid="49"/>
                                        </p:tgtEl>
                                      </p:cBhvr>
                                    </p:animEffect>
                                  </p:childTnLst>
                                </p:cTn>
                              </p:par>
                            </p:childTnLst>
                          </p:cTn>
                        </p:par>
                        <p:par>
                          <p:cTn id="23" fill="hold">
                            <p:stCondLst>
                              <p:cond delay="1250"/>
                            </p:stCondLst>
                            <p:childTnLst>
                              <p:par>
                                <p:cTn id="24" presetID="42" presetClass="path" presetSubtype="0" accel="50000" decel="50000" fill="hold" nodeType="afterEffect">
                                  <p:stCondLst>
                                    <p:cond delay="0"/>
                                  </p:stCondLst>
                                  <p:childTnLst>
                                    <p:animMotion origin="layout" path="M -3.29859E-6 4.07407E-6 L 0.32687 -0.00024 " pathEditMode="relative" rAng="0" ptsTypes="AA">
                                      <p:cBhvr>
                                        <p:cTn id="25" dur="2000" fill="hold"/>
                                        <p:tgtEl>
                                          <p:spTgt spid="43"/>
                                        </p:tgtEl>
                                        <p:attrNameLst>
                                          <p:attrName>ppt_x</p:attrName>
                                          <p:attrName>ppt_y</p:attrName>
                                        </p:attrNameLst>
                                      </p:cBhvr>
                                      <p:rCtr x="16337" y="-23"/>
                                    </p:animMotion>
                                  </p:childTnLst>
                                </p:cTn>
                              </p:par>
                            </p:childTnLst>
                          </p:cTn>
                        </p:par>
                        <p:par>
                          <p:cTn id="26" fill="hold">
                            <p:stCondLst>
                              <p:cond delay="3250"/>
                            </p:stCondLst>
                            <p:childTnLst>
                              <p:par>
                                <p:cTn id="27" presetID="10" presetClass="entr" presetSubtype="0" fill="hold" nodeType="afterEffect">
                                  <p:stCondLst>
                                    <p:cond delay="50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4250"/>
                            </p:stCondLst>
                            <p:childTnLst>
                              <p:par>
                                <p:cTn id="31" presetID="42" presetClass="path" presetSubtype="0" accel="50000" decel="50000" fill="hold" nodeType="afterEffect">
                                  <p:stCondLst>
                                    <p:cond delay="0"/>
                                  </p:stCondLst>
                                  <p:childTnLst>
                                    <p:animMotion origin="layout" path="M -3.29859E-6 4.07407E-6 L 0.32687 -0.00024 " pathEditMode="relative" rAng="0" ptsTypes="AA">
                                      <p:cBhvr>
                                        <p:cTn id="32" dur="2000" fill="hold"/>
                                        <p:tgtEl>
                                          <p:spTgt spid="34"/>
                                        </p:tgtEl>
                                        <p:attrNameLst>
                                          <p:attrName>ppt_x</p:attrName>
                                          <p:attrName>ppt_y</p:attrName>
                                        </p:attrNameLst>
                                      </p:cBhvr>
                                      <p:rCtr x="16337" y="-23"/>
                                    </p:animMotion>
                                  </p:childTnLst>
                                </p:cTn>
                              </p:par>
                              <p:par>
                                <p:cTn id="33" presetID="10" presetClass="exit" presetSubtype="0" fill="hold" grpId="1" nodeType="withEffect">
                                  <p:stCondLst>
                                    <p:cond delay="1000"/>
                                  </p:stCondLst>
                                  <p:childTnLst>
                                    <p:animEffect transition="out" filter="fade">
                                      <p:cBhvr>
                                        <p:cTn id="34" dur="500"/>
                                        <p:tgtEl>
                                          <p:spTgt spid="49"/>
                                        </p:tgtEl>
                                      </p:cBhvr>
                                    </p:animEffect>
                                    <p:set>
                                      <p:cBhvr>
                                        <p:cTn id="35" dur="1" fill="hold">
                                          <p:stCondLst>
                                            <p:cond delay="499"/>
                                          </p:stCondLst>
                                        </p:cTn>
                                        <p:tgtEl>
                                          <p:spTgt spid="4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1"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500"/>
                            </p:stCondLst>
                            <p:childTnLst>
                              <p:par>
                                <p:cTn id="42" presetID="12" presetClass="entr" presetSubtype="8"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p:tgtEl>
                                          <p:spTgt spid="50"/>
                                        </p:tgtEl>
                                        <p:attrNameLst>
                                          <p:attrName>ppt_x</p:attrName>
                                        </p:attrNameLst>
                                      </p:cBhvr>
                                      <p:tavLst>
                                        <p:tav tm="0">
                                          <p:val>
                                            <p:strVal val="#ppt_x-#ppt_w*1.125000"/>
                                          </p:val>
                                        </p:tav>
                                        <p:tav tm="100000">
                                          <p:val>
                                            <p:strVal val="#ppt_x"/>
                                          </p:val>
                                        </p:tav>
                                      </p:tavLst>
                                    </p:anim>
                                    <p:animEffect transition="in" filter="wipe(right)">
                                      <p:cBhvr>
                                        <p:cTn id="45" dur="500"/>
                                        <p:tgtEl>
                                          <p:spTgt spid="50"/>
                                        </p:tgtEl>
                                      </p:cBhvr>
                                    </p:animEffect>
                                  </p:childTnLst>
                                </p:cTn>
                              </p:par>
                            </p:childTnLst>
                          </p:cTn>
                        </p:par>
                        <p:par>
                          <p:cTn id="46" fill="hold">
                            <p:stCondLst>
                              <p:cond delay="1000"/>
                            </p:stCondLst>
                            <p:childTnLst>
                              <p:par>
                                <p:cTn id="47" presetID="10" presetClass="exit" presetSubtype="0" fill="hold" nodeType="afterEffect">
                                  <p:stCondLst>
                                    <p:cond delay="0"/>
                                  </p:stCondLst>
                                  <p:childTnLst>
                                    <p:animEffect transition="out" filter="fade">
                                      <p:cBhvr>
                                        <p:cTn id="48" dur="250"/>
                                        <p:tgtEl>
                                          <p:spTgt spid="44"/>
                                        </p:tgtEl>
                                      </p:cBhvr>
                                    </p:animEffect>
                                    <p:set>
                                      <p:cBhvr>
                                        <p:cTn id="49" dur="1" fill="hold">
                                          <p:stCondLst>
                                            <p:cond delay="249"/>
                                          </p:stCondLst>
                                        </p:cTn>
                                        <p:tgtEl>
                                          <p:spTgt spid="44"/>
                                        </p:tgtEl>
                                        <p:attrNameLst>
                                          <p:attrName>style.visibility</p:attrName>
                                        </p:attrNameLst>
                                      </p:cBhvr>
                                      <p:to>
                                        <p:strVal val="hidden"/>
                                      </p:to>
                                    </p:set>
                                  </p:childTnLst>
                                </p:cTn>
                              </p:par>
                            </p:childTnLst>
                          </p:cTn>
                        </p:par>
                        <p:par>
                          <p:cTn id="50" fill="hold">
                            <p:stCondLst>
                              <p:cond delay="1250"/>
                            </p:stCondLst>
                            <p:childTnLst>
                              <p:par>
                                <p:cTn id="51" presetID="63" presetClass="path" presetSubtype="0" accel="50000" decel="50000" fill="hold" nodeType="afterEffect">
                                  <p:stCondLst>
                                    <p:cond delay="0"/>
                                  </p:stCondLst>
                                  <p:childTnLst>
                                    <p:animMotion origin="layout" path="M 0.32686 -0.00023 L 0.64278 -0.00023 " pathEditMode="relative" rAng="0" ptsTypes="AA">
                                      <p:cBhvr>
                                        <p:cTn id="52" dur="2000" fill="hold"/>
                                        <p:tgtEl>
                                          <p:spTgt spid="43"/>
                                        </p:tgtEl>
                                        <p:attrNameLst>
                                          <p:attrName>ppt_x</p:attrName>
                                          <p:attrName>ppt_y</p:attrName>
                                        </p:attrNameLst>
                                      </p:cBhvr>
                                      <p:rCtr x="15789" y="0"/>
                                    </p:animMotion>
                                  </p:childTnLst>
                                </p:cTn>
                              </p:par>
                              <p:par>
                                <p:cTn id="53" presetID="10" presetClass="exit" presetSubtype="0" fill="hold" nodeType="withEffect">
                                  <p:stCondLst>
                                    <p:cond delay="1500"/>
                                  </p:stCondLst>
                                  <p:childTnLst>
                                    <p:animEffect transition="out" filter="fade">
                                      <p:cBhvr>
                                        <p:cTn id="54" dur="500"/>
                                        <p:tgtEl>
                                          <p:spTgt spid="43"/>
                                        </p:tgtEl>
                                      </p:cBhvr>
                                    </p:animEffect>
                                    <p:set>
                                      <p:cBhvr>
                                        <p:cTn id="55" dur="1" fill="hold">
                                          <p:stCondLst>
                                            <p:cond delay="499"/>
                                          </p:stCondLst>
                                        </p:cTn>
                                        <p:tgtEl>
                                          <p:spTgt spid="43"/>
                                        </p:tgtEl>
                                        <p:attrNameLst>
                                          <p:attrName>style.visibility</p:attrName>
                                        </p:attrNameLst>
                                      </p:cBhvr>
                                      <p:to>
                                        <p:strVal val="hidden"/>
                                      </p:to>
                                    </p:set>
                                  </p:childTnLst>
                                </p:cTn>
                              </p:par>
                              <p:par>
                                <p:cTn id="56" presetID="63" presetClass="path" presetSubtype="0" accel="50000" decel="50000" fill="hold" nodeType="withEffect">
                                  <p:stCondLst>
                                    <p:cond delay="1000"/>
                                  </p:stCondLst>
                                  <p:childTnLst>
                                    <p:animMotion origin="layout" path="M 0.32686 -0.00023 L 0.64278 -0.00023 " pathEditMode="relative" rAng="0" ptsTypes="AA">
                                      <p:cBhvr>
                                        <p:cTn id="57" dur="2000" fill="hold"/>
                                        <p:tgtEl>
                                          <p:spTgt spid="34"/>
                                        </p:tgtEl>
                                        <p:attrNameLst>
                                          <p:attrName>ppt_x</p:attrName>
                                          <p:attrName>ppt_y</p:attrName>
                                        </p:attrNameLst>
                                      </p:cBhvr>
                                      <p:rCtr x="15789" y="0"/>
                                    </p:animMotion>
                                  </p:childTnLst>
                                </p:cTn>
                              </p:par>
                              <p:par>
                                <p:cTn id="58" presetID="10" presetClass="exit" presetSubtype="0" fill="hold" nodeType="withEffect">
                                  <p:stCondLst>
                                    <p:cond delay="2500"/>
                                  </p:stCondLst>
                                  <p:childTnLst>
                                    <p:animEffect transition="out" filter="fade">
                                      <p:cBhvr>
                                        <p:cTn id="59" dur="500"/>
                                        <p:tgtEl>
                                          <p:spTgt spid="34"/>
                                        </p:tgtEl>
                                      </p:cBhvr>
                                    </p:animEffect>
                                    <p:set>
                                      <p:cBhvr>
                                        <p:cTn id="60" dur="1" fill="hold">
                                          <p:stCondLst>
                                            <p:cond delay="499"/>
                                          </p:stCondLst>
                                        </p:cTn>
                                        <p:tgtEl>
                                          <p:spTgt spid="34"/>
                                        </p:tgtEl>
                                        <p:attrNameLst>
                                          <p:attrName>style.visibility</p:attrName>
                                        </p:attrNameLst>
                                      </p:cBhvr>
                                      <p:to>
                                        <p:strVal val="hidden"/>
                                      </p:to>
                                    </p:set>
                                  </p:childTnLst>
                                </p:cTn>
                              </p:par>
                            </p:childTnLst>
                          </p:cTn>
                        </p:par>
                        <p:par>
                          <p:cTn id="61" fill="hold">
                            <p:stCondLst>
                              <p:cond delay="4250"/>
                            </p:stCondLst>
                            <p:childTnLst>
                              <p:par>
                                <p:cTn id="62" presetID="10" presetClass="exit" presetSubtype="0" fill="hold" grpId="2" nodeType="afterEffect">
                                  <p:stCondLst>
                                    <p:cond delay="0"/>
                                  </p:stCondLst>
                                  <p:childTnLst>
                                    <p:animEffect transition="out" filter="fade">
                                      <p:cBhvr>
                                        <p:cTn id="63" dur="500"/>
                                        <p:tgtEl>
                                          <p:spTgt spid="49"/>
                                        </p:tgtEl>
                                      </p:cBhvr>
                                    </p:animEffect>
                                    <p:set>
                                      <p:cBhvr>
                                        <p:cTn id="64" dur="1" fill="hold">
                                          <p:stCondLst>
                                            <p:cond delay="499"/>
                                          </p:stCondLst>
                                        </p:cTn>
                                        <p:tgtEl>
                                          <p:spTgt spid="4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50"/>
                                        </p:tgtEl>
                                      </p:cBhvr>
                                    </p:animEffect>
                                    <p:set>
                                      <p:cBhvr>
                                        <p:cTn id="67"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50" grpId="0" animBg="1"/>
      <p:bldP spid="50" grpId="1" animBg="1"/>
      <p:bldP spid="3" grpId="0" animBg="1"/>
      <p:bldP spid="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own Arrow 49"/>
          <p:cNvSpPr/>
          <p:nvPr/>
        </p:nvSpPr>
        <p:spPr bwMode="auto">
          <a:xfrm rot="16200000">
            <a:off x="7726852" y="3309821"/>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4035295" y="3486421"/>
            <a:ext cx="353327" cy="1198386"/>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4389" y="2303529"/>
            <a:ext cx="1460877" cy="1286914"/>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888" y="3783537"/>
            <a:ext cx="1460877" cy="128691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771" y="3722465"/>
            <a:ext cx="1226130" cy="1080121"/>
          </a:xfrm>
          <a:prstGeom prst="rect">
            <a:avLst/>
          </a:prstGeom>
        </p:spPr>
      </p:pic>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Store Front End</a:t>
            </a:r>
          </a:p>
        </p:txBody>
      </p:sp>
      <p:sp>
        <p:nvSpPr>
          <p:cNvPr id="22" name="TextBox 21"/>
          <p:cNvSpPr txBox="1"/>
          <p:nvPr/>
        </p:nvSpPr>
        <p:spPr>
          <a:xfrm>
            <a:off x="4862966"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Order Queue</a:t>
            </a:r>
          </a:p>
        </p:txBody>
      </p:sp>
      <p:grpSp>
        <p:nvGrpSpPr>
          <p:cNvPr id="4" name="Group 3"/>
          <p:cNvGrpSpPr/>
          <p:nvPr/>
        </p:nvGrpSpPr>
        <p:grpSpPr>
          <a:xfrm>
            <a:off x="8703318" y="3097065"/>
            <a:ext cx="2615878" cy="2600850"/>
            <a:chOff x="8703318" y="3097065"/>
            <a:chExt cx="2615878" cy="2600850"/>
          </a:xfrm>
        </p:grpSpPr>
        <p:grpSp>
          <p:nvGrpSpPr>
            <p:cNvPr id="3" name="Group 2"/>
            <p:cNvGrpSpPr/>
            <p:nvPr/>
          </p:nvGrpSpPr>
          <p:grpSpPr>
            <a:xfrm>
              <a:off x="8744295" y="3097065"/>
              <a:ext cx="2227027" cy="2105325"/>
              <a:chOff x="8744295" y="3097065"/>
              <a:chExt cx="2227027" cy="2105325"/>
            </a:xfrm>
          </p:grpSpPr>
          <p:sp>
            <p:nvSpPr>
              <p:cNvPr id="40" name="Rectangle 39"/>
              <p:cNvSpPr/>
              <p:nvPr/>
            </p:nvSpPr>
            <p:spPr bwMode="auto">
              <a:xfrm>
                <a:off x="8744295" y="4187170"/>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TextBox 41"/>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Tracking</a:t>
                </a:r>
              </a:p>
            </p:txBody>
          </p:sp>
          <p:pic>
            <p:nvPicPr>
              <p:cNvPr id="43" name="Picture 42"/>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62870" y="4187170"/>
                <a:ext cx="961309" cy="961309"/>
              </a:xfrm>
              <a:prstGeom prst="rect">
                <a:avLst/>
              </a:prstGeom>
            </p:spPr>
          </p:pic>
          <p:sp>
            <p:nvSpPr>
              <p:cNvPr id="44" name="Rectangle 43"/>
              <p:cNvSpPr/>
              <p:nvPr/>
            </p:nvSpPr>
            <p:spPr bwMode="auto">
              <a:xfrm>
                <a:off x="8744295" y="3097065"/>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5" name="TextBox 44"/>
              <p:cNvSpPr txBox="1"/>
              <p:nvPr/>
            </p:nvSpPr>
            <p:spPr>
              <a:xfrm>
                <a:off x="8873824" y="3789687"/>
                <a:ext cx="1969752"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Tracking</a:t>
                </a:r>
              </a:p>
            </p:txBody>
          </p:sp>
          <p:pic>
            <p:nvPicPr>
              <p:cNvPr id="54" name="Picture 5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62870" y="3102385"/>
                <a:ext cx="961309" cy="961309"/>
              </a:xfrm>
              <a:prstGeom prst="rect">
                <a:avLst/>
              </a:prstGeom>
            </p:spPr>
          </p:pic>
        </p:gr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Shipping Service</a:t>
              </a:r>
            </a:p>
          </p:txBody>
        </p:sp>
      </p:grpSp>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3994" y="2508304"/>
            <a:ext cx="709666" cy="739236"/>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30464" y="3969952"/>
            <a:ext cx="709666" cy="739236"/>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6600" y="3817552"/>
            <a:ext cx="709666" cy="739236"/>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2493" y="2506162"/>
            <a:ext cx="709666" cy="739236"/>
          </a:xfrm>
          <a:prstGeom prst="rect">
            <a:avLst/>
          </a:prstGeom>
        </p:spPr>
      </p:pic>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8963" y="3968451"/>
            <a:ext cx="709666" cy="739236"/>
          </a:xfrm>
          <a:prstGeom prst="rect">
            <a:avLst/>
          </a:prstGeom>
        </p:spPr>
      </p:pic>
      <p:pic>
        <p:nvPicPr>
          <p:cNvPr id="53" name="Picture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5099" y="3816051"/>
            <a:ext cx="709666" cy="739236"/>
          </a:xfrm>
          <a:prstGeom prst="rect">
            <a:avLst/>
          </a:prstGeom>
        </p:spPr>
      </p:pic>
      <p:sp>
        <p:nvSpPr>
          <p:cNvPr id="28"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a:t>Loosely Coupled</a:t>
            </a:r>
          </a:p>
        </p:txBody>
      </p:sp>
    </p:spTree>
    <p:extLst>
      <p:ext uri="{BB962C8B-B14F-4D97-AF65-F5344CB8AC3E}">
        <p14:creationId xmlns:p14="http://schemas.microsoft.com/office/powerpoint/2010/main" val="2528881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50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12" presetClass="entr" presetSubtype="8" fill="hold" grpId="0" nodeType="afterEffect">
                                  <p:stCondLst>
                                    <p:cond delay="25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p:tgtEl>
                                          <p:spTgt spid="49"/>
                                        </p:tgtEl>
                                        <p:attrNameLst>
                                          <p:attrName>ppt_x</p:attrName>
                                        </p:attrNameLst>
                                      </p:cBhvr>
                                      <p:tavLst>
                                        <p:tav tm="0">
                                          <p:val>
                                            <p:strVal val="#ppt_x-#ppt_w*1.125000"/>
                                          </p:val>
                                        </p:tav>
                                        <p:tav tm="100000">
                                          <p:val>
                                            <p:strVal val="#ppt_x"/>
                                          </p:val>
                                        </p:tav>
                                      </p:tavLst>
                                    </p:anim>
                                    <p:animEffect transition="in" filter="wipe(right)">
                                      <p:cBhvr>
                                        <p:cTn id="22" dur="500"/>
                                        <p:tgtEl>
                                          <p:spTgt spid="49"/>
                                        </p:tgtEl>
                                      </p:cBhvr>
                                    </p:animEffect>
                                  </p:childTnLst>
                                </p:cTn>
                              </p:par>
                            </p:childTnLst>
                          </p:cTn>
                        </p:par>
                        <p:par>
                          <p:cTn id="23" fill="hold">
                            <p:stCondLst>
                              <p:cond delay="2250"/>
                            </p:stCondLst>
                            <p:childTnLst>
                              <p:par>
                                <p:cTn id="24" presetID="10" presetClass="entr" presetSubtype="0" fill="hold" nodeType="afterEffect">
                                  <p:stCondLst>
                                    <p:cond delay="50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par>
                          <p:cTn id="27" fill="hold">
                            <p:stCondLst>
                              <p:cond delay="3250"/>
                            </p:stCondLst>
                            <p:childTnLst>
                              <p:par>
                                <p:cTn id="28" presetID="44" presetClass="path" presetSubtype="0" accel="50000" decel="50000" fill="hold" nodeType="afterEffect">
                                  <p:stCondLst>
                                    <p:cond delay="0"/>
                                  </p:stCondLst>
                                  <p:childTnLst>
                                    <p:animMotion origin="layout" path="M -0.00013 -0.00024 L 0.08338 0.00139 C 0.10096 0.00092 0.12571 0.00856 0.15125 0.02199 C 0.18004 0.03634 0.20232 0.05301 0.21704 0.0706 L 0.28791 0.14884 " pathEditMode="relative" rAng="978064" ptsTypes="FffFF">
                                      <p:cBhvr>
                                        <p:cTn id="29" dur="2000" fill="hold"/>
                                        <p:tgtEl>
                                          <p:spTgt spid="34"/>
                                        </p:tgtEl>
                                        <p:attrNameLst>
                                          <p:attrName>ppt_x</p:attrName>
                                          <p:attrName>ppt_y</p:attrName>
                                        </p:attrNameLst>
                                      </p:cBhvr>
                                      <p:rCtr x="14838" y="4838"/>
                                    </p:animMotion>
                                  </p:childTnLst>
                                </p:cTn>
                              </p:par>
                              <p:par>
                                <p:cTn id="30" presetID="10"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37" presetClass="path" presetSubtype="0" accel="50000" decel="50000" fill="hold" nodeType="withEffect">
                                  <p:stCondLst>
                                    <p:cond delay="500"/>
                                  </p:stCondLst>
                                  <p:childTnLst>
                                    <p:animMotion origin="layout" path="M 0 0 L 0.067 0.04 C 0.081 0.049 0.102 0.054 0.124 0.054 C 0.149 0.054 0.169 0.049 0.183 0.04 L 0.25 0 E" pathEditMode="relative" ptsTypes="">
                                      <p:cBhvr>
                                        <p:cTn id="34" dur="2000" fill="hold"/>
                                        <p:tgtEl>
                                          <p:spTgt spid="41"/>
                                        </p:tgtEl>
                                        <p:attrNameLst>
                                          <p:attrName>ppt_x</p:attrName>
                                          <p:attrName>ppt_y</p:attrName>
                                        </p:attrNameLst>
                                      </p:cBhvr>
                                    </p:animMotion>
                                  </p:childTnLst>
                                </p:cTn>
                              </p:par>
                              <p:par>
                                <p:cTn id="35" presetID="10" presetClass="entr" presetSubtype="0" fill="hold" nodeType="withEffect">
                                  <p:stCondLst>
                                    <p:cond delay="150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37" presetClass="path" presetSubtype="0" accel="50000" decel="50000" fill="hold" nodeType="withEffect">
                                  <p:stCondLst>
                                    <p:cond delay="2100"/>
                                  </p:stCondLst>
                                  <p:childTnLst>
                                    <p:animMotion origin="layout" path="M -3.9604E-7 0.00209 L 0.09132 -0.04048 C 0.1106 -0.05019 0.13927 -0.05505 0.16923 -0.05505 C 0.20323 -0.05505 0.23059 -0.05019 0.24987 -0.04048 L 0.34119 0.00209 " pathEditMode="relative" rAng="0" ptsTypes="FffFF">
                                      <p:cBhvr>
                                        <p:cTn id="39" dur="2000" fill="hold"/>
                                        <p:tgtEl>
                                          <p:spTgt spid="46"/>
                                        </p:tgtEl>
                                        <p:attrNameLst>
                                          <p:attrName>ppt_x</p:attrName>
                                          <p:attrName>ppt_y</p:attrName>
                                        </p:attrNameLst>
                                      </p:cBhvr>
                                      <p:rCtr x="17053" y="-2868"/>
                                    </p:animMotion>
                                  </p:childTnLst>
                                </p:cTn>
                              </p:par>
                              <p:par>
                                <p:cTn id="40" presetID="10" presetClass="entr" presetSubtype="0" fill="hold" nodeType="withEffect">
                                  <p:stCondLst>
                                    <p:cond delay="200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44" presetClass="path" presetSubtype="0" accel="50000" decel="50000" fill="hold" nodeType="withEffect">
                                  <p:stCondLst>
                                    <p:cond delay="2500"/>
                                  </p:stCondLst>
                                  <p:childTnLst>
                                    <p:animMotion origin="layout" path="M -0.00013 -0.00046 L 0.07634 -0.00254 C 0.09236 -0.0037 0.11503 0.00278 0.13822 0.01504 C 0.16454 0.02799 0.1846 0.04372 0.19789 0.06038 L 0.26185 0.13509 " pathEditMode="relative" rAng="978064" ptsTypes="FffFF">
                                      <p:cBhvr>
                                        <p:cTn id="44" dur="2000" fill="hold"/>
                                        <p:tgtEl>
                                          <p:spTgt spid="48"/>
                                        </p:tgtEl>
                                        <p:attrNameLst>
                                          <p:attrName>ppt_x</p:attrName>
                                          <p:attrName>ppt_y</p:attrName>
                                        </p:attrNameLst>
                                      </p:cBhvr>
                                      <p:rCtr x="13523" y="4164"/>
                                    </p:animMotion>
                                  </p:childTnLst>
                                </p:cTn>
                              </p:par>
                              <p:par>
                                <p:cTn id="45" presetID="10" presetClass="entr" presetSubtype="0" fill="hold" nodeType="withEffect">
                                  <p:stCondLst>
                                    <p:cond delay="325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37" presetClass="path" presetSubtype="0" accel="50000" decel="50000" fill="hold" nodeType="withEffect">
                                  <p:stCondLst>
                                    <p:cond delay="3800"/>
                                  </p:stCondLst>
                                  <p:childTnLst>
                                    <p:animMotion origin="layout" path="M 0 0 L 0.067 0.04 C 0.081 0.049 0.102 0.054 0.124 0.054 C 0.149 0.054 0.169 0.049 0.183 0.04 L 0.25 0 E" pathEditMode="relative" ptsTypes="">
                                      <p:cBhvr>
                                        <p:cTn id="49" dur="2000" fill="hold"/>
                                        <p:tgtEl>
                                          <p:spTgt spid="52"/>
                                        </p:tgtEl>
                                        <p:attrNameLst>
                                          <p:attrName>ppt_x</p:attrName>
                                          <p:attrName>ppt_y</p:attrName>
                                        </p:attrNameLst>
                                      </p:cBhvr>
                                    </p:animMotion>
                                  </p:childTnLst>
                                </p:cTn>
                              </p:par>
                              <p:par>
                                <p:cTn id="50" presetID="10" presetClass="entr" presetSubtype="0" fill="hold" nodeType="withEffect">
                                  <p:stCondLst>
                                    <p:cond delay="450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37" presetClass="path" presetSubtype="0" accel="50000" decel="50000" fill="hold" nodeType="withEffect">
                                  <p:stCondLst>
                                    <p:cond delay="5100"/>
                                  </p:stCondLst>
                                  <p:childTnLst>
                                    <p:animMotion origin="layout" path="M -1.19854E-7 -3.257E-6 L 0.1192 -0.03955 C 0.14435 -0.04857 0.18174 -0.0532 0.22095 -0.0532 C 0.26524 -0.0532 0.30094 -0.04857 0.32608 -0.03955 L 0.44541 -3.257E-6 " pathEditMode="relative" rAng="0" ptsTypes="FffFF">
                                      <p:cBhvr>
                                        <p:cTn id="54" dur="2000" fill="hold"/>
                                        <p:tgtEl>
                                          <p:spTgt spid="53"/>
                                        </p:tgtEl>
                                        <p:attrNameLst>
                                          <p:attrName>ppt_x</p:attrName>
                                          <p:attrName>ppt_y</p:attrName>
                                        </p:attrNameLst>
                                      </p:cBhvr>
                                      <p:rCtr x="22264" y="-2660"/>
                                    </p:animMotion>
                                  </p:childTnLst>
                                </p:cTn>
                              </p:par>
                            </p:childTnLst>
                          </p:cTn>
                        </p:par>
                        <p:par>
                          <p:cTn id="55" fill="hold">
                            <p:stCondLst>
                              <p:cond delay="10350"/>
                            </p:stCondLst>
                            <p:childTnLst>
                              <p:par>
                                <p:cTn id="56" presetID="10" presetClass="exit" presetSubtype="0" fill="hold" grpId="1" nodeType="afterEffect">
                                  <p:stCondLst>
                                    <p:cond delay="0"/>
                                  </p:stCondLst>
                                  <p:childTnLst>
                                    <p:animEffect transition="out" filter="fade">
                                      <p:cBhvr>
                                        <p:cTn id="57" dur="500"/>
                                        <p:tgtEl>
                                          <p:spTgt spid="49"/>
                                        </p:tgtEl>
                                      </p:cBhvr>
                                    </p:animEffect>
                                    <p:set>
                                      <p:cBhvr>
                                        <p:cTn id="58" dur="1" fill="hold">
                                          <p:stCondLst>
                                            <p:cond delay="499"/>
                                          </p:stCondLst>
                                        </p:cTn>
                                        <p:tgtEl>
                                          <p:spTgt spid="4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p:tgtEl>
                                          <p:spTgt spid="50"/>
                                        </p:tgtEl>
                                        <p:attrNameLst>
                                          <p:attrName>ppt_x</p:attrName>
                                        </p:attrNameLst>
                                      </p:cBhvr>
                                      <p:tavLst>
                                        <p:tav tm="0">
                                          <p:val>
                                            <p:strVal val="#ppt_x-#ppt_w*1.125000"/>
                                          </p:val>
                                        </p:tav>
                                        <p:tav tm="100000">
                                          <p:val>
                                            <p:strVal val="#ppt_x"/>
                                          </p:val>
                                        </p:tav>
                                      </p:tavLst>
                                    </p:anim>
                                    <p:animEffect transition="in" filter="wipe(right)">
                                      <p:cBhvr>
                                        <p:cTn id="64" dur="500"/>
                                        <p:tgtEl>
                                          <p:spTgt spid="50"/>
                                        </p:tgtEl>
                                      </p:cBhvr>
                                    </p:animEffect>
                                  </p:childTnLst>
                                </p:cTn>
                              </p:par>
                            </p:childTnLst>
                          </p:cTn>
                        </p:par>
                        <p:par>
                          <p:cTn id="65" fill="hold">
                            <p:stCondLst>
                              <p:cond delay="500"/>
                            </p:stCondLst>
                            <p:childTnLst>
                              <p:par>
                                <p:cTn id="66" presetID="63" presetClass="path" presetSubtype="0" accel="50000" decel="50000" fill="hold" nodeType="afterEffect">
                                  <p:stCondLst>
                                    <p:cond delay="0"/>
                                  </p:stCondLst>
                                  <p:childTnLst>
                                    <p:animMotion origin="layout" path="M 0.28789 0.14884 L 0.60313 0.09467 " pathEditMode="relative" rAng="0" ptsTypes="AA">
                                      <p:cBhvr>
                                        <p:cTn id="67" dur="2000" fill="hold"/>
                                        <p:tgtEl>
                                          <p:spTgt spid="34"/>
                                        </p:tgtEl>
                                        <p:attrNameLst>
                                          <p:attrName>ppt_x</p:attrName>
                                          <p:attrName>ppt_y</p:attrName>
                                        </p:attrNameLst>
                                      </p:cBhvr>
                                      <p:rCtr x="15755" y="-2708"/>
                                    </p:animMotion>
                                  </p:childTnLst>
                                </p:cTn>
                              </p:par>
                              <p:par>
                                <p:cTn id="68" presetID="10" presetClass="exit" presetSubtype="0" fill="hold" nodeType="withEffect">
                                  <p:stCondLst>
                                    <p:cond delay="150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63" presetClass="path" presetSubtype="0" accel="50000" decel="50000" fill="hold" nodeType="withEffect">
                                  <p:stCondLst>
                                    <p:cond delay="500"/>
                                  </p:stCondLst>
                                  <p:childTnLst>
                                    <p:animMotion origin="layout" path="M 0.25013 1.11111E-6 L 0.60344 -0.09838 " pathEditMode="relative" rAng="0" ptsTypes="AA">
                                      <p:cBhvr>
                                        <p:cTn id="72" dur="2000" fill="hold"/>
                                        <p:tgtEl>
                                          <p:spTgt spid="41"/>
                                        </p:tgtEl>
                                        <p:attrNameLst>
                                          <p:attrName>ppt_x</p:attrName>
                                          <p:attrName>ppt_y</p:attrName>
                                        </p:attrNameLst>
                                      </p:cBhvr>
                                      <p:rCtr x="17665" y="-4931"/>
                                    </p:animMotion>
                                  </p:childTnLst>
                                </p:cTn>
                              </p:par>
                              <p:par>
                                <p:cTn id="73" presetID="10" presetClass="exit" presetSubtype="0" fill="hold" nodeType="withEffect">
                                  <p:stCondLst>
                                    <p:cond delay="2000"/>
                                  </p:stCondLst>
                                  <p:childTnLst>
                                    <p:animEffect transition="out" filter="fade">
                                      <p:cBhvr>
                                        <p:cTn id="74" dur="500"/>
                                        <p:tgtEl>
                                          <p:spTgt spid="41"/>
                                        </p:tgtEl>
                                      </p:cBhvr>
                                    </p:animEffect>
                                    <p:set>
                                      <p:cBhvr>
                                        <p:cTn id="75" dur="1" fill="hold">
                                          <p:stCondLst>
                                            <p:cond delay="499"/>
                                          </p:stCondLst>
                                        </p:cTn>
                                        <p:tgtEl>
                                          <p:spTgt spid="41"/>
                                        </p:tgtEl>
                                        <p:attrNameLst>
                                          <p:attrName>style.visibility</p:attrName>
                                        </p:attrNameLst>
                                      </p:cBhvr>
                                      <p:to>
                                        <p:strVal val="hidden"/>
                                      </p:to>
                                    </p:set>
                                  </p:childTnLst>
                                </p:cTn>
                              </p:par>
                              <p:par>
                                <p:cTn id="76" presetID="63" presetClass="path" presetSubtype="0" accel="50000" decel="50000" fill="hold" nodeType="withEffect">
                                  <p:stCondLst>
                                    <p:cond delay="1100"/>
                                  </p:stCondLst>
                                  <p:childTnLst>
                                    <p:animMotion origin="layout" path="M 0.34115 0.00208 L 0.69245 0.01689 " pathEditMode="relative" rAng="0" ptsTypes="AA">
                                      <p:cBhvr>
                                        <p:cTn id="77" dur="2000" fill="hold"/>
                                        <p:tgtEl>
                                          <p:spTgt spid="46"/>
                                        </p:tgtEl>
                                        <p:attrNameLst>
                                          <p:attrName>ppt_x</p:attrName>
                                          <p:attrName>ppt_y</p:attrName>
                                        </p:attrNameLst>
                                      </p:cBhvr>
                                      <p:rCtr x="17565" y="741"/>
                                    </p:animMotion>
                                  </p:childTnLst>
                                </p:cTn>
                              </p:par>
                              <p:par>
                                <p:cTn id="78" presetID="10" presetClass="exit" presetSubtype="0" fill="hold" nodeType="withEffect">
                                  <p:stCondLst>
                                    <p:cond delay="2500"/>
                                  </p:stCondLst>
                                  <p:childTnLst>
                                    <p:animEffect transition="out" filter="fade">
                                      <p:cBhvr>
                                        <p:cTn id="79" dur="500"/>
                                        <p:tgtEl>
                                          <p:spTgt spid="46"/>
                                        </p:tgtEl>
                                      </p:cBhvr>
                                    </p:animEffect>
                                    <p:set>
                                      <p:cBhvr>
                                        <p:cTn id="80" dur="1" fill="hold">
                                          <p:stCondLst>
                                            <p:cond delay="499"/>
                                          </p:stCondLst>
                                        </p:cTn>
                                        <p:tgtEl>
                                          <p:spTgt spid="46"/>
                                        </p:tgtEl>
                                        <p:attrNameLst>
                                          <p:attrName>style.visibility</p:attrName>
                                        </p:attrNameLst>
                                      </p:cBhvr>
                                      <p:to>
                                        <p:strVal val="hidden"/>
                                      </p:to>
                                    </p:set>
                                  </p:childTnLst>
                                </p:cTn>
                              </p:par>
                              <p:par>
                                <p:cTn id="81" presetID="63" presetClass="path" presetSubtype="0" accel="50000" decel="50000" fill="hold" nodeType="withEffect">
                                  <p:stCondLst>
                                    <p:cond delay="2000"/>
                                  </p:stCondLst>
                                  <p:childTnLst>
                                    <p:animMotion origin="layout" path="M 0.28817 0.14931 L 0.62663 0.15347 " pathEditMode="relative" rAng="0" ptsTypes="AA">
                                      <p:cBhvr>
                                        <p:cTn id="82" dur="2000" fill="hold"/>
                                        <p:tgtEl>
                                          <p:spTgt spid="48"/>
                                        </p:tgtEl>
                                        <p:attrNameLst>
                                          <p:attrName>ppt_x</p:attrName>
                                          <p:attrName>ppt_y</p:attrName>
                                        </p:attrNameLst>
                                      </p:cBhvr>
                                      <p:rCtr x="16923" y="208"/>
                                    </p:animMotion>
                                  </p:childTnLst>
                                </p:cTn>
                              </p:par>
                              <p:par>
                                <p:cTn id="83" presetID="10" presetClass="exit" presetSubtype="0" fill="hold" nodeType="withEffect">
                                  <p:stCondLst>
                                    <p:cond delay="3500"/>
                                  </p:stCondLst>
                                  <p:childTnLst>
                                    <p:animEffect transition="out" filter="fade">
                                      <p:cBhvr>
                                        <p:cTn id="84" dur="500"/>
                                        <p:tgtEl>
                                          <p:spTgt spid="48"/>
                                        </p:tgtEl>
                                      </p:cBhvr>
                                    </p:animEffect>
                                    <p:set>
                                      <p:cBhvr>
                                        <p:cTn id="85" dur="1" fill="hold">
                                          <p:stCondLst>
                                            <p:cond delay="499"/>
                                          </p:stCondLst>
                                        </p:cTn>
                                        <p:tgtEl>
                                          <p:spTgt spid="48"/>
                                        </p:tgtEl>
                                        <p:attrNameLst>
                                          <p:attrName>style.visibility</p:attrName>
                                        </p:attrNameLst>
                                      </p:cBhvr>
                                      <p:to>
                                        <p:strVal val="hidden"/>
                                      </p:to>
                                    </p:set>
                                  </p:childTnLst>
                                </p:cTn>
                              </p:par>
                              <p:par>
                                <p:cTn id="86" presetID="63" presetClass="path" presetSubtype="0" accel="50000" decel="50000" fill="hold" nodeType="withEffect">
                                  <p:stCondLst>
                                    <p:cond delay="2800"/>
                                  </p:stCondLst>
                                  <p:childTnLst>
                                    <p:animMotion origin="layout" path="M 0.25013 0.00023 L 0.57305 0.05578 " pathEditMode="relative" rAng="0" ptsTypes="AA">
                                      <p:cBhvr>
                                        <p:cTn id="87" dur="2000" fill="hold"/>
                                        <p:tgtEl>
                                          <p:spTgt spid="52"/>
                                        </p:tgtEl>
                                        <p:attrNameLst>
                                          <p:attrName>ppt_x</p:attrName>
                                          <p:attrName>ppt_y</p:attrName>
                                        </p:attrNameLst>
                                      </p:cBhvr>
                                      <p:rCtr x="16146" y="2778"/>
                                    </p:animMotion>
                                  </p:childTnLst>
                                </p:cTn>
                              </p:par>
                              <p:par>
                                <p:cTn id="88" presetID="10" presetClass="exit" presetSubtype="0" fill="hold" nodeType="withEffect">
                                  <p:stCondLst>
                                    <p:cond delay="4300"/>
                                  </p:stCondLst>
                                  <p:childTnLst>
                                    <p:animEffect transition="out" filter="fade">
                                      <p:cBhvr>
                                        <p:cTn id="89" dur="500"/>
                                        <p:tgtEl>
                                          <p:spTgt spid="52"/>
                                        </p:tgtEl>
                                      </p:cBhvr>
                                    </p:animEffect>
                                    <p:set>
                                      <p:cBhvr>
                                        <p:cTn id="90" dur="1" fill="hold">
                                          <p:stCondLst>
                                            <p:cond delay="499"/>
                                          </p:stCondLst>
                                        </p:cTn>
                                        <p:tgtEl>
                                          <p:spTgt spid="52"/>
                                        </p:tgtEl>
                                        <p:attrNameLst>
                                          <p:attrName>style.visibility</p:attrName>
                                        </p:attrNameLst>
                                      </p:cBhvr>
                                      <p:to>
                                        <p:strVal val="hidden"/>
                                      </p:to>
                                    </p:set>
                                  </p:childTnLst>
                                </p:cTn>
                              </p:par>
                              <p:par>
                                <p:cTn id="91" presetID="63" presetClass="path" presetSubtype="0" accel="50000" decel="50000" fill="hold" nodeType="withEffect">
                                  <p:stCondLst>
                                    <p:cond delay="3500"/>
                                  </p:stCondLst>
                                  <p:childTnLst>
                                    <p:animMotion origin="layout" path="M 0.44531 4.81481E-6 L 0.76224 0.05069 " pathEditMode="relative" rAng="0" ptsTypes="AA">
                                      <p:cBhvr>
                                        <p:cTn id="92" dur="2000" fill="hold"/>
                                        <p:tgtEl>
                                          <p:spTgt spid="53"/>
                                        </p:tgtEl>
                                        <p:attrNameLst>
                                          <p:attrName>ppt_x</p:attrName>
                                          <p:attrName>ppt_y</p:attrName>
                                        </p:attrNameLst>
                                      </p:cBhvr>
                                      <p:rCtr x="15846" y="2523"/>
                                    </p:animMotion>
                                  </p:childTnLst>
                                </p:cTn>
                              </p:par>
                              <p:par>
                                <p:cTn id="93" presetID="10" presetClass="exit" presetSubtype="0" fill="hold" nodeType="withEffect">
                                  <p:stCondLst>
                                    <p:cond delay="5000"/>
                                  </p:stCondLst>
                                  <p:childTnLst>
                                    <p:animEffect transition="out" filter="fade">
                                      <p:cBhvr>
                                        <p:cTn id="94" dur="500"/>
                                        <p:tgtEl>
                                          <p:spTgt spid="53"/>
                                        </p:tgtEl>
                                      </p:cBhvr>
                                    </p:animEffect>
                                    <p:set>
                                      <p:cBhvr>
                                        <p:cTn id="95" dur="1" fill="hold">
                                          <p:stCondLst>
                                            <p:cond delay="499"/>
                                          </p:stCondLst>
                                        </p:cTn>
                                        <p:tgtEl>
                                          <p:spTgt spid="53"/>
                                        </p:tgtEl>
                                        <p:attrNameLst>
                                          <p:attrName>style.visibility</p:attrName>
                                        </p:attrNameLst>
                                      </p:cBhvr>
                                      <p:to>
                                        <p:strVal val="hidden"/>
                                      </p:to>
                                    </p:set>
                                  </p:childTnLst>
                                </p:cTn>
                              </p:par>
                            </p:childTnLst>
                          </p:cTn>
                        </p:par>
                        <p:par>
                          <p:cTn id="96" fill="hold">
                            <p:stCondLst>
                              <p:cond delay="6000"/>
                            </p:stCondLst>
                            <p:childTnLst>
                              <p:par>
                                <p:cTn id="97" presetID="10" presetClass="exit" presetSubtype="0" fill="hold" grpId="1" nodeType="afterEffect">
                                  <p:stCondLst>
                                    <p:cond delay="0"/>
                                  </p:stCondLst>
                                  <p:childTnLst>
                                    <p:animEffect transition="out" filter="fade">
                                      <p:cBhvr>
                                        <p:cTn id="98" dur="500"/>
                                        <p:tgtEl>
                                          <p:spTgt spid="50"/>
                                        </p:tgtEl>
                                      </p:cBhvr>
                                    </p:animEffect>
                                    <p:set>
                                      <p:cBhvr>
                                        <p:cTn id="99"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49" grpId="0" animBg="1"/>
      <p:bldP spid="49"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Bent Arrow 22"/>
          <p:cNvSpPr/>
          <p:nvPr/>
        </p:nvSpPr>
        <p:spPr bwMode="auto">
          <a:xfrm rot="10800000" flipH="1">
            <a:off x="7840989" y="3278630"/>
            <a:ext cx="864861" cy="2063391"/>
          </a:xfrm>
          <a:prstGeom prst="bentArrow">
            <a:avLst>
              <a:gd name="adj1" fmla="val 26563"/>
              <a:gd name="adj2" fmla="val 29452"/>
              <a:gd name="adj3" fmla="val 30045"/>
              <a:gd name="adj4" fmla="val 43750"/>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5352" y="1028736"/>
            <a:ext cx="7589672" cy="2604961"/>
          </a:xfrm>
          <a:prstGeom prst="rect">
            <a:avLst/>
          </a:prstGeom>
        </p:spPr>
      </p:pic>
      <p:grpSp>
        <p:nvGrpSpPr>
          <p:cNvPr id="38" name="Group 37"/>
          <p:cNvGrpSpPr/>
          <p:nvPr/>
        </p:nvGrpSpPr>
        <p:grpSpPr>
          <a:xfrm>
            <a:off x="7109356" y="1645180"/>
            <a:ext cx="4281055" cy="1633450"/>
            <a:chOff x="3093834" y="4675909"/>
            <a:chExt cx="4281055" cy="1633450"/>
          </a:xfrm>
        </p:grpSpPr>
        <p:sp>
          <p:nvSpPr>
            <p:cNvPr id="39" name="Rectangle 38"/>
            <p:cNvSpPr/>
            <p:nvPr/>
          </p:nvSpPr>
          <p:spPr bwMode="auto">
            <a:xfrm>
              <a:off x="3093834" y="4675909"/>
              <a:ext cx="4281055" cy="163345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TextBox 39"/>
            <p:cNvSpPr txBox="1"/>
            <p:nvPr/>
          </p:nvSpPr>
          <p:spPr>
            <a:xfrm>
              <a:off x="4257897" y="5179626"/>
              <a:ext cx="2660388" cy="68942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Service Bus Queue</a:t>
              </a:r>
            </a:p>
          </p:txBody>
        </p:sp>
      </p:grpSp>
      <p:sp>
        <p:nvSpPr>
          <p:cNvPr id="42" name="Down Arrow 41"/>
          <p:cNvSpPr/>
          <p:nvPr/>
        </p:nvSpPr>
        <p:spPr bwMode="auto">
          <a:xfrm rot="16200000">
            <a:off x="3075803" y="1415832"/>
            <a:ext cx="480737" cy="223450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Rounded Rectangle 24"/>
          <p:cNvSpPr/>
          <p:nvPr/>
        </p:nvSpPr>
        <p:spPr bwMode="auto">
          <a:xfrm flipV="1">
            <a:off x="6354678" y="4195735"/>
            <a:ext cx="5363841" cy="90627"/>
          </a:xfrm>
          <a:prstGeom prst="roundRect">
            <a:avLst/>
          </a:prstGeom>
          <a:solidFill>
            <a:srgbClr val="00AEE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1545" y="3906393"/>
            <a:ext cx="649565" cy="649565"/>
          </a:xfrm>
          <a:prstGeom prst="rect">
            <a:avLst/>
          </a:prstGeom>
        </p:spPr>
      </p:pic>
      <p:sp>
        <p:nvSpPr>
          <p:cNvPr id="49" name="TextBox 48"/>
          <p:cNvSpPr txBox="1"/>
          <p:nvPr/>
        </p:nvSpPr>
        <p:spPr>
          <a:xfrm>
            <a:off x="4872363" y="4077657"/>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Internet</a:t>
            </a: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6985" y="4581193"/>
            <a:ext cx="2717720" cy="1570655"/>
          </a:xfrm>
          <a:prstGeom prst="rect">
            <a:avLst/>
          </a:prstGeom>
        </p:spPr>
      </p:pic>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4461" y="4591160"/>
            <a:ext cx="2715870" cy="1570656"/>
          </a:xfrm>
          <a:prstGeom prst="rect">
            <a:avLst/>
          </a:prstGeom>
        </p:spPr>
      </p:pic>
      <p:sp>
        <p:nvSpPr>
          <p:cNvPr id="3" name="Rectangle 2"/>
          <p:cNvSpPr/>
          <p:nvPr/>
        </p:nvSpPr>
        <p:spPr bwMode="auto">
          <a:xfrm>
            <a:off x="9089189" y="4742151"/>
            <a:ext cx="1781772" cy="11049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Hi! </a:t>
            </a:r>
          </a:p>
        </p:txBody>
      </p:sp>
      <p:sp>
        <p:nvSpPr>
          <p:cNvPr id="24" name="Down Arrow 23"/>
          <p:cNvSpPr/>
          <p:nvPr/>
        </p:nvSpPr>
        <p:spPr bwMode="auto">
          <a:xfrm rot="16200000">
            <a:off x="6686240" y="1717826"/>
            <a:ext cx="480736" cy="163052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44" name="Group 43"/>
          <p:cNvGrpSpPr/>
          <p:nvPr/>
        </p:nvGrpSpPr>
        <p:grpSpPr>
          <a:xfrm>
            <a:off x="4474988" y="1645180"/>
            <a:ext cx="1879690" cy="1633451"/>
            <a:chOff x="4660050" y="2162512"/>
            <a:chExt cx="1640433" cy="1640433"/>
          </a:xfrm>
        </p:grpSpPr>
        <p:sp>
          <p:nvSpPr>
            <p:cNvPr id="45" name="Rounded Rectangle 44"/>
            <p:cNvSpPr/>
            <p:nvPr/>
          </p:nvSpPr>
          <p:spPr bwMode="auto">
            <a:xfrm>
              <a:off x="4660050" y="2162512"/>
              <a:ext cx="1640433" cy="1640433"/>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800" dirty="0">
                  <a:gradFill>
                    <a:gsLst>
                      <a:gs pos="0">
                        <a:srgbClr val="FFFFFF"/>
                      </a:gs>
                      <a:gs pos="100000">
                        <a:srgbClr val="FFFFFF"/>
                      </a:gs>
                    </a:gsLst>
                    <a:lin ang="5400000" scaled="0"/>
                  </a:gradFill>
                </a:rPr>
                <a:t>ASP.NET MVC 4 Mobile App</a:t>
              </a:r>
            </a:p>
          </p:txBody>
        </p:sp>
        <p:pic>
          <p:nvPicPr>
            <p:cNvPr id="46" name="Picture 45"/>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485723" y="2280611"/>
              <a:ext cx="710256" cy="792753"/>
            </a:xfrm>
            <a:prstGeom prst="rect">
              <a:avLst/>
            </a:prstGeom>
          </p:spPr>
        </p:pic>
      </p:grpSp>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0903" y="1880386"/>
            <a:ext cx="1116513" cy="1163037"/>
          </a:xfrm>
          <a:prstGeom prst="rect">
            <a:avLst/>
          </a:prstGeom>
          <a:effectLst>
            <a:outerShdw blurRad="254000" sx="102000" sy="102000" algn="ctr" rotWithShape="0">
              <a:prstClr val="black">
                <a:alpha val="40000"/>
              </a:prstClr>
            </a:outerShdw>
          </a:effectLst>
        </p:spPr>
      </p:pic>
      <p:pic>
        <p:nvPicPr>
          <p:cNvPr id="1027"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40734" y="1096976"/>
            <a:ext cx="1480314" cy="286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87957" y="259752"/>
            <a:ext cx="3204699" cy="768814"/>
          </a:xfrm>
          <a:prstGeom prst="rect">
            <a:avLst/>
          </a:prstGeom>
        </p:spPr>
      </p:pic>
    </p:spTree>
    <p:extLst>
      <p:ext uri="{BB962C8B-B14F-4D97-AF65-F5344CB8AC3E}">
        <p14:creationId xmlns:p14="http://schemas.microsoft.com/office/powerpoint/2010/main" val="2543567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par>
                          <p:cTn id="14" fill="hold">
                            <p:stCondLst>
                              <p:cond delay="500"/>
                            </p:stCondLst>
                            <p:childTnLst>
                              <p:par>
                                <p:cTn id="15" presetID="10" presetClass="exit" presetSubtype="0" fill="hold" grpId="1" nodeType="afterEffect">
                                  <p:stCondLst>
                                    <p:cond delay="75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p:tgtEl>
                                          <p:spTgt spid="24"/>
                                        </p:tgtEl>
                                        <p:attrNameLst>
                                          <p:attrName>ppt_x</p:attrName>
                                        </p:attrNameLst>
                                      </p:cBhvr>
                                      <p:tavLst>
                                        <p:tav tm="0">
                                          <p:val>
                                            <p:strVal val="#ppt_x-#ppt_w*1.125000"/>
                                          </p:val>
                                        </p:tav>
                                        <p:tav tm="100000">
                                          <p:val>
                                            <p:strVal val="#ppt_x"/>
                                          </p:val>
                                        </p:tav>
                                      </p:tavLst>
                                    </p:anim>
                                    <p:animEffect transition="in" filter="wipe(right)">
                                      <p:cBhvr>
                                        <p:cTn id="23" dur="500"/>
                                        <p:tgtEl>
                                          <p:spTgt spid="24"/>
                                        </p:tgtEl>
                                      </p:cBhvr>
                                    </p:animEffect>
                                  </p:childTnLst>
                                </p:cTn>
                              </p:par>
                              <p:par>
                                <p:cTn id="24" presetID="63" presetClass="path" presetSubtype="0" accel="50000" decel="50000" fill="hold" nodeType="withEffect">
                                  <p:stCondLst>
                                    <p:cond delay="0"/>
                                  </p:stCondLst>
                                  <p:childTnLst>
                                    <p:animMotion origin="layout" path="M 0.00638 -0.00232 L 0.21177 -0.00024 " pathEditMode="relative" rAng="0" ptsTypes="AA">
                                      <p:cBhvr>
                                        <p:cTn id="25" dur="2000" fill="hold"/>
                                        <p:tgtEl>
                                          <p:spTgt spid="43"/>
                                        </p:tgtEl>
                                        <p:attrNameLst>
                                          <p:attrName>ppt_x</p:attrName>
                                          <p:attrName>ppt_y</p:attrName>
                                        </p:attrNameLst>
                                      </p:cBhvr>
                                      <p:rCtr x="10263" y="93"/>
                                    </p:animMotion>
                                  </p:childTnLst>
                                </p:cTn>
                              </p:par>
                            </p:childTnLst>
                          </p:cTn>
                        </p:par>
                        <p:par>
                          <p:cTn id="26" fill="hold">
                            <p:stCondLst>
                              <p:cond delay="2000"/>
                            </p:stCondLst>
                            <p:childTnLst>
                              <p:par>
                                <p:cTn id="27" presetID="10" presetClass="exit" presetSubtype="0" fill="hold" grpId="1" nodeType="after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750"/>
                                        <p:tgtEl>
                                          <p:spTgt spid="23"/>
                                        </p:tgtEl>
                                      </p:cBhvr>
                                    </p:animEffect>
                                  </p:childTnLst>
                                </p:cTn>
                              </p:par>
                            </p:childTnLst>
                          </p:cTn>
                        </p:par>
                        <p:par>
                          <p:cTn id="35" fill="hold">
                            <p:stCondLst>
                              <p:cond delay="750"/>
                            </p:stCondLst>
                            <p:childTnLst>
                              <p:par>
                                <p:cTn id="36" presetID="36" presetClass="path" presetSubtype="0" accel="50000" decel="50000" fill="hold" nodeType="afterEffect">
                                  <p:stCondLst>
                                    <p:cond delay="500"/>
                                  </p:stCondLst>
                                  <p:childTnLst>
                                    <p:animMotion origin="layout" path="M 0.21203 -0.00209 L 0.21112 0.35185 C 0.21112 0.45115 0.23144 0.44004 0.24746 0.44004 L 0.28301 0.44004 " pathEditMode="relative" rAng="0" ptsTypes="AAAA">
                                      <p:cBhvr>
                                        <p:cTn id="37" dur="2000" fill="hold"/>
                                        <p:tgtEl>
                                          <p:spTgt spid="43"/>
                                        </p:tgtEl>
                                        <p:attrNameLst>
                                          <p:attrName>ppt_x</p:attrName>
                                          <p:attrName>ppt_y</p:attrName>
                                        </p:attrNameLst>
                                      </p:cBhvr>
                                      <p:rCtr x="3504" y="22106"/>
                                    </p:animMotion>
                                  </p:childTnLst>
                                </p:cTn>
                              </p:par>
                              <p:par>
                                <p:cTn id="38" presetID="10" presetClass="exit" presetSubtype="0" fill="hold" nodeType="withEffect">
                                  <p:stCondLst>
                                    <p:cond delay="1750"/>
                                  </p:stCondLst>
                                  <p:childTnLst>
                                    <p:animEffect transition="out" filter="fade">
                                      <p:cBhvr>
                                        <p:cTn id="39" dur="500"/>
                                        <p:tgtEl>
                                          <p:spTgt spid="43"/>
                                        </p:tgtEl>
                                      </p:cBhvr>
                                    </p:animEffect>
                                    <p:set>
                                      <p:cBhvr>
                                        <p:cTn id="40" dur="1" fill="hold">
                                          <p:stCondLst>
                                            <p:cond delay="499"/>
                                          </p:stCondLst>
                                        </p:cTn>
                                        <p:tgtEl>
                                          <p:spTgt spid="43"/>
                                        </p:tgtEl>
                                        <p:attrNameLst>
                                          <p:attrName>style.visibility</p:attrName>
                                        </p:attrNameLst>
                                      </p:cBhvr>
                                      <p:to>
                                        <p:strVal val="hidden"/>
                                      </p:to>
                                    </p:set>
                                  </p:childTnLst>
                                </p:cTn>
                              </p:par>
                            </p:childTnLst>
                          </p:cTn>
                        </p:par>
                        <p:par>
                          <p:cTn id="41" fill="hold">
                            <p:stCondLst>
                              <p:cond delay="3250"/>
                            </p:stCondLst>
                            <p:childTnLst>
                              <p:par>
                                <p:cTn id="42" presetID="10" presetClass="exit" presetSubtype="0" fill="hold" nodeType="afterEffect">
                                  <p:stCondLst>
                                    <p:cond delay="0"/>
                                  </p:stCondLst>
                                  <p:childTnLst>
                                    <p:animEffect transition="out" filter="fade">
                                      <p:cBhvr>
                                        <p:cTn id="43" dur="500"/>
                                        <p:tgtEl>
                                          <p:spTgt spid="51"/>
                                        </p:tgtEl>
                                      </p:cBhvr>
                                    </p:animEffect>
                                    <p:set>
                                      <p:cBhvr>
                                        <p:cTn id="44" dur="1" fill="hold">
                                          <p:stCondLst>
                                            <p:cond delay="499"/>
                                          </p:stCondLst>
                                        </p:cTn>
                                        <p:tgtEl>
                                          <p:spTgt spid="51"/>
                                        </p:tgtEl>
                                        <p:attrNameLst>
                                          <p:attrName>style.visibility</p:attrName>
                                        </p:attrNameLst>
                                      </p:cBhvr>
                                      <p:to>
                                        <p:strVal val="hidden"/>
                                      </p:to>
                                    </p:set>
                                  </p:childTnLst>
                                </p:cTn>
                              </p:par>
                            </p:childTnLst>
                          </p:cTn>
                        </p:par>
                        <p:par>
                          <p:cTn id="45" fill="hold">
                            <p:stCondLst>
                              <p:cond delay="3750"/>
                            </p:stCondLst>
                            <p:childTnLst>
                              <p:par>
                                <p:cTn id="46" presetID="10"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2" grpId="0" animBg="1"/>
      <p:bldP spid="42" grpId="1" animBg="1"/>
      <p:bldP spid="3" grpId="0" animBg="1"/>
      <p:bldP spid="24" grpId="0" animBg="1"/>
      <p:bldP spid="24"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7488332"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Services Bus Queues</a:t>
            </a: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wn Arrow 28"/>
          <p:cNvSpPr/>
          <p:nvPr/>
        </p:nvSpPr>
        <p:spPr bwMode="auto">
          <a:xfrm rot="10800000">
            <a:off x="9985951" y="2800348"/>
            <a:ext cx="480736" cy="2238376"/>
          </a:xfrm>
          <a:prstGeom prst="downArrow">
            <a:avLst>
              <a:gd name="adj1" fmla="val 42122"/>
              <a:gd name="adj2" fmla="val 6208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 name="Group 2"/>
          <p:cNvGrpSpPr/>
          <p:nvPr/>
        </p:nvGrpSpPr>
        <p:grpSpPr>
          <a:xfrm>
            <a:off x="3933825" y="609600"/>
            <a:ext cx="7791199" cy="2307016"/>
            <a:chOff x="3933825" y="609600"/>
            <a:chExt cx="7791199" cy="2307016"/>
          </a:xfrm>
        </p:grpSpPr>
        <p:sp>
          <p:nvSpPr>
            <p:cNvPr id="4" name="Rounded Rectangle 3"/>
            <p:cNvSpPr/>
            <p:nvPr/>
          </p:nvSpPr>
          <p:spPr bwMode="auto">
            <a:xfrm>
              <a:off x="3933825" y="609600"/>
              <a:ext cx="7791199" cy="2307016"/>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8" name="Group 37"/>
            <p:cNvGrpSpPr/>
            <p:nvPr/>
          </p:nvGrpSpPr>
          <p:grpSpPr>
            <a:xfrm>
              <a:off x="7247248" y="1440301"/>
              <a:ext cx="4281055" cy="1251732"/>
              <a:chOff x="3093834" y="4675909"/>
              <a:chExt cx="4281055" cy="1251732"/>
            </a:xfrm>
          </p:grpSpPr>
          <p:sp>
            <p:nvSpPr>
              <p:cNvPr id="39" name="Rectangle 38"/>
              <p:cNvSpPr/>
              <p:nvPr/>
            </p:nvSpPr>
            <p:spPr bwMode="auto">
              <a:xfrm>
                <a:off x="3093834" y="4675909"/>
                <a:ext cx="4281055" cy="12517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TextBox 39"/>
              <p:cNvSpPr txBox="1"/>
              <p:nvPr/>
            </p:nvSpPr>
            <p:spPr>
              <a:xfrm>
                <a:off x="4199540" y="5173345"/>
                <a:ext cx="2840863" cy="295466"/>
              </a:xfrm>
              <a:prstGeom prst="rect">
                <a:avLst/>
              </a:prstGeom>
              <a:noFill/>
            </p:spPr>
            <p:txBody>
              <a:bodyPr wrap="square" lIns="0" tIns="0" rIns="0" bIns="0" rtlCol="0">
                <a:spAutoFit/>
              </a:bodyPr>
              <a:lstStyle/>
              <a:p>
                <a:pPr>
                  <a:lnSpc>
                    <a:spcPct val="80000"/>
                  </a:lnSpc>
                  <a:buSzPct val="80000"/>
                </a:pPr>
                <a:r>
                  <a:rPr lang="en-US" dirty="0">
                    <a:gradFill>
                      <a:gsLst>
                        <a:gs pos="0">
                          <a:srgbClr val="FFFFFF"/>
                        </a:gs>
                        <a:gs pos="100000">
                          <a:srgbClr val="FFFFFF"/>
                        </a:gs>
                      </a:gsLst>
                      <a:lin ang="5400000" scaled="0"/>
                    </a:gradFill>
                  </a:rPr>
                  <a:t>service bus relay</a:t>
                </a:r>
              </a:p>
            </p:txBody>
          </p:sp>
          <p:pic>
            <p:nvPicPr>
              <p:cNvPr id="41" name="Picture 40"/>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142102" y="4797948"/>
                <a:ext cx="1025838" cy="1025838"/>
              </a:xfrm>
              <a:prstGeom prst="rect">
                <a:avLst/>
              </a:prstGeom>
            </p:spPr>
          </p:pic>
        </p:grpSp>
        <p:sp>
          <p:nvSpPr>
            <p:cNvPr id="31" name="Rounded Rectangle 30"/>
            <p:cNvSpPr/>
            <p:nvPr/>
          </p:nvSpPr>
          <p:spPr bwMode="auto">
            <a:xfrm>
              <a:off x="4480345" y="1440301"/>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a:gradFill>
                    <a:gsLst>
                      <a:gs pos="0">
                        <a:srgbClr val="FFFFFF"/>
                      </a:gs>
                      <a:gs pos="100000">
                        <a:srgbClr val="FFFFFF"/>
                      </a:gs>
                    </a:gsLst>
                    <a:lin ang="5400000" scaled="0"/>
                  </a:gradFill>
                </a:rPr>
                <a:t>	cloud application</a:t>
              </a:r>
            </a:p>
          </p:txBody>
        </p:sp>
      </p:grpSp>
      <p:sp>
        <p:nvSpPr>
          <p:cNvPr id="42" name="Down Arrow 41"/>
          <p:cNvSpPr/>
          <p:nvPr/>
        </p:nvSpPr>
        <p:spPr bwMode="auto">
          <a:xfrm rot="16200000">
            <a:off x="3377797" y="1217047"/>
            <a:ext cx="480736" cy="163052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 name="Group 4"/>
          <p:cNvGrpSpPr/>
          <p:nvPr/>
        </p:nvGrpSpPr>
        <p:grpSpPr>
          <a:xfrm>
            <a:off x="4512429" y="3416280"/>
            <a:ext cx="2379117" cy="589912"/>
            <a:chOff x="4512429" y="3416280"/>
            <a:chExt cx="2379117" cy="589912"/>
          </a:xfrm>
        </p:grpSpPr>
        <p:pic>
          <p:nvPicPr>
            <p:cNvPr id="25" name="Picture 2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512429" y="3416280"/>
              <a:ext cx="589912" cy="589912"/>
            </a:xfrm>
            <a:prstGeom prst="rect">
              <a:avLst/>
            </a:prstGeom>
          </p:spPr>
        </p:pic>
        <p:sp>
          <p:nvSpPr>
            <p:cNvPr id="32" name="TextBox 31"/>
            <p:cNvSpPr txBox="1"/>
            <p:nvPr/>
          </p:nvSpPr>
          <p:spPr>
            <a:xfrm>
              <a:off x="5248252" y="3587764"/>
              <a:ext cx="1643294"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Internet</a:t>
              </a:r>
            </a:p>
          </p:txBody>
        </p:sp>
      </p:grpSp>
      <p:grpSp>
        <p:nvGrpSpPr>
          <p:cNvPr id="2" name="Group 1"/>
          <p:cNvGrpSpPr/>
          <p:nvPr/>
        </p:nvGrpSpPr>
        <p:grpSpPr>
          <a:xfrm>
            <a:off x="3933825" y="4524375"/>
            <a:ext cx="7791199" cy="1771650"/>
            <a:chOff x="3933825" y="4524375"/>
            <a:chExt cx="7791199" cy="1771650"/>
          </a:xfrm>
        </p:grpSpPr>
        <p:sp>
          <p:nvSpPr>
            <p:cNvPr id="36" name="Rounded Rectangle 35"/>
            <p:cNvSpPr/>
            <p:nvPr/>
          </p:nvSpPr>
          <p:spPr bwMode="auto">
            <a:xfrm>
              <a:off x="3933825" y="4524375"/>
              <a:ext cx="7791199" cy="1771650"/>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TextBox 25"/>
            <p:cNvSpPr txBox="1"/>
            <p:nvPr/>
          </p:nvSpPr>
          <p:spPr>
            <a:xfrm>
              <a:off x="4098581" y="4659683"/>
              <a:ext cx="2615878" cy="221599"/>
            </a:xfrm>
            <a:prstGeom prst="rect">
              <a:avLst/>
            </a:prstGeom>
            <a:noFill/>
          </p:spPr>
          <p:txBody>
            <a:bodyPr wrap="square" lIns="0" tIns="0" rIns="0" bIns="0" rtlCol="0">
              <a:spAutoFit/>
            </a:bodyPr>
            <a:lstStyle/>
            <a:p>
              <a:pPr>
                <a:lnSpc>
                  <a:spcPct val="80000"/>
                </a:lnSpc>
                <a:buSzPct val="80000"/>
              </a:pPr>
              <a:r>
                <a:rPr lang="en-US" sz="1800" dirty="0">
                  <a:gradFill>
                    <a:gsLst>
                      <a:gs pos="0">
                        <a:srgbClr val="FFFFFF"/>
                      </a:gs>
                      <a:gs pos="100000">
                        <a:srgbClr val="FFFFFF"/>
                      </a:gs>
                    </a:gsLst>
                    <a:lin ang="5400000" scaled="0"/>
                  </a:gradFill>
                </a:rPr>
                <a:t>Enterprise</a:t>
              </a:r>
            </a:p>
          </p:txBody>
        </p:sp>
        <p:grpSp>
          <p:nvGrpSpPr>
            <p:cNvPr id="58" name="Group 57"/>
            <p:cNvGrpSpPr/>
            <p:nvPr/>
          </p:nvGrpSpPr>
          <p:grpSpPr>
            <a:xfrm>
              <a:off x="7129727" y="4947960"/>
              <a:ext cx="4272237" cy="1111032"/>
              <a:chOff x="3093834" y="4675909"/>
              <a:chExt cx="4281056" cy="1633450"/>
            </a:xfrm>
          </p:grpSpPr>
          <p:sp>
            <p:nvSpPr>
              <p:cNvPr id="59" name="Rectangle 58"/>
              <p:cNvSpPr/>
              <p:nvPr/>
            </p:nvSpPr>
            <p:spPr bwMode="auto">
              <a:xfrm>
                <a:off x="3093834" y="4675909"/>
                <a:ext cx="4281056" cy="16334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0" name="TextBox 59"/>
              <p:cNvSpPr txBox="1"/>
              <p:nvPr/>
            </p:nvSpPr>
            <p:spPr>
              <a:xfrm>
                <a:off x="4478182" y="4913780"/>
                <a:ext cx="2638462" cy="1085991"/>
              </a:xfrm>
              <a:prstGeom prst="rect">
                <a:avLst/>
              </a:prstGeom>
              <a:noFill/>
            </p:spPr>
            <p:txBody>
              <a:bodyPr wrap="square" lIns="0" tIns="0" rIns="0" bIns="0" rtlCol="0">
                <a:spAutoFit/>
              </a:bodyPr>
              <a:lstStyle/>
              <a:p>
                <a:pPr>
                  <a:buSzPct val="80000"/>
                </a:pPr>
                <a:r>
                  <a:rPr lang="en-US" dirty="0">
                    <a:gradFill>
                      <a:gsLst>
                        <a:gs pos="0">
                          <a:srgbClr val="FFFFFF"/>
                        </a:gs>
                        <a:gs pos="100000">
                          <a:srgbClr val="FFFFFF"/>
                        </a:gs>
                      </a:gsLst>
                      <a:lin ang="5400000" scaled="0"/>
                    </a:gradFill>
                  </a:rPr>
                  <a:t>app behind</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firewall</a:t>
                </a:r>
              </a:p>
            </p:txBody>
          </p:sp>
        </p:grpSp>
        <p:pic>
          <p:nvPicPr>
            <p:cNvPr id="2050" name="Picture 2" descr="C:\Users\Jonahs\Dropbox\Critical Resources\Helveticons Basic\Png\512x512\Terminal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1831" y="4897011"/>
              <a:ext cx="1188573" cy="11885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6618" y="5109754"/>
              <a:ext cx="737955" cy="1075711"/>
            </a:xfrm>
            <a:prstGeom prst="rect">
              <a:avLst/>
            </a:prstGeom>
          </p:spPr>
        </p:pic>
        <p:pic>
          <p:nvPicPr>
            <p:cNvPr id="24" name="Picture 23"/>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40652" y="4881282"/>
              <a:ext cx="1385554" cy="1385554"/>
            </a:xfrm>
            <a:prstGeom prst="rect">
              <a:avLst/>
            </a:prstGeom>
          </p:spPr>
        </p:pic>
      </p:grpSp>
      <p:sp>
        <p:nvSpPr>
          <p:cNvPr id="27" name="Down Arrow 26"/>
          <p:cNvSpPr/>
          <p:nvPr/>
        </p:nvSpPr>
        <p:spPr bwMode="auto">
          <a:xfrm rot="16200000">
            <a:off x="6722111" y="1745110"/>
            <a:ext cx="480736" cy="569540"/>
          </a:xfrm>
          <a:prstGeom prst="downArrow">
            <a:avLst>
              <a:gd name="adj1" fmla="val 42122"/>
              <a:gd name="adj2" fmla="val 6208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9613" y="579477"/>
            <a:ext cx="1853289" cy="3495980"/>
          </a:xfrm>
          <a:prstGeom prst="rect">
            <a:avLst/>
          </a:prstGeom>
        </p:spPr>
      </p:pic>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96675" y="748068"/>
            <a:ext cx="2281032" cy="547224"/>
          </a:xfrm>
          <a:prstGeom prst="rect">
            <a:avLst/>
          </a:prstGeom>
        </p:spPr>
      </p:pic>
    </p:spTree>
    <p:extLst>
      <p:ext uri="{BB962C8B-B14F-4D97-AF65-F5344CB8AC3E}">
        <p14:creationId xmlns:p14="http://schemas.microsoft.com/office/powerpoint/2010/main" val="2775711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10" presetClass="entr" presetSubtype="0" fill="hold" nodeType="withEffect">
                                  <p:stCondLst>
                                    <p:cond delay="10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bwMode="auto">
          <a:xfrm>
            <a:off x="5901129"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3885013"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4406384"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3522611"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6567364"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6" name="Group 5"/>
          <p:cNvGrpSpPr/>
          <p:nvPr/>
        </p:nvGrpSpPr>
        <p:grpSpPr>
          <a:xfrm>
            <a:off x="6542505" y="5164325"/>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5299307"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4642804"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a:gradFill>
                  <a:gsLst>
                    <a:gs pos="0">
                      <a:srgbClr val="FFFFFF"/>
                    </a:gs>
                    <a:gs pos="100000">
                      <a:srgbClr val="FFFFFF"/>
                    </a:gs>
                  </a:gsLst>
                  <a:lin ang="5400000" scaled="0"/>
                </a:gradFill>
              </a:rPr>
              <a:t>Your Data 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5" name="Group 34"/>
          <p:cNvGrpSpPr/>
          <p:nvPr/>
        </p:nvGrpSpPr>
        <p:grpSpPr>
          <a:xfrm>
            <a:off x="6224112"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5538312"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grpSp>
        <p:nvGrpSpPr>
          <p:cNvPr id="32" name="Group 31"/>
          <p:cNvGrpSpPr/>
          <p:nvPr/>
        </p:nvGrpSpPr>
        <p:grpSpPr>
          <a:xfrm>
            <a:off x="5875869"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5191583" y="1144330"/>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4847372" y="1720686"/>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Tree>
    <p:extLst>
      <p:ext uri="{BB962C8B-B14F-4D97-AF65-F5344CB8AC3E}">
        <p14:creationId xmlns:p14="http://schemas.microsoft.com/office/powerpoint/2010/main" val="276249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500"/>
                                        <p:tgtEl>
                                          <p:spTgt spid="11"/>
                                        </p:tgtEl>
                                      </p:cBhvr>
                                    </p:animEffect>
                                    <p:anim calcmode="lin" valueType="num">
                                      <p:cBhvr>
                                        <p:cTn id="13" dur="1500" fill="hold"/>
                                        <p:tgtEl>
                                          <p:spTgt spid="11"/>
                                        </p:tgtEl>
                                        <p:attrNameLst>
                                          <p:attrName>ppt_x</p:attrName>
                                        </p:attrNameLst>
                                      </p:cBhvr>
                                      <p:tavLst>
                                        <p:tav tm="0">
                                          <p:val>
                                            <p:strVal val="#ppt_x"/>
                                          </p:val>
                                        </p:tav>
                                        <p:tav tm="100000">
                                          <p:val>
                                            <p:strVal val="#ppt_x"/>
                                          </p:val>
                                        </p:tav>
                                      </p:tavLst>
                                    </p:anim>
                                    <p:anim calcmode="lin" valueType="num">
                                      <p:cBhvr>
                                        <p:cTn id="14" dur="1500" fill="hold"/>
                                        <p:tgtEl>
                                          <p:spTgt spid="11"/>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500"/>
                                        <p:tgtEl>
                                          <p:spTgt spid="9"/>
                                        </p:tgtEl>
                                      </p:cBhvr>
                                    </p:animEffect>
                                    <p:anim calcmode="lin" valueType="num">
                                      <p:cBhvr>
                                        <p:cTn id="21" dur="1500" fill="hold"/>
                                        <p:tgtEl>
                                          <p:spTgt spid="9"/>
                                        </p:tgtEl>
                                        <p:attrNameLst>
                                          <p:attrName>ppt_x</p:attrName>
                                        </p:attrNameLst>
                                      </p:cBhvr>
                                      <p:tavLst>
                                        <p:tav tm="0">
                                          <p:val>
                                            <p:strVal val="#ppt_x"/>
                                          </p:val>
                                        </p:tav>
                                        <p:tav tm="100000">
                                          <p:val>
                                            <p:strVal val="#ppt_x"/>
                                          </p:val>
                                        </p:tav>
                                      </p:tavLst>
                                    </p:anim>
                                    <p:anim calcmode="lin" valueType="num">
                                      <p:cBhvr>
                                        <p:cTn id="22" dur="15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1000"/>
                                        <p:tgtEl>
                                          <p:spTgt spid="71"/>
                                        </p:tgtEl>
                                      </p:cBhvr>
                                    </p:animEffect>
                                    <p:anim calcmode="lin" valueType="num">
                                      <p:cBhvr>
                                        <p:cTn id="26" dur="1000" fill="hold"/>
                                        <p:tgtEl>
                                          <p:spTgt spid="71"/>
                                        </p:tgtEl>
                                        <p:attrNameLst>
                                          <p:attrName>ppt_x</p:attrName>
                                        </p:attrNameLst>
                                      </p:cBhvr>
                                      <p:tavLst>
                                        <p:tav tm="0">
                                          <p:val>
                                            <p:strVal val="#ppt_x"/>
                                          </p:val>
                                        </p:tav>
                                        <p:tav tm="100000">
                                          <p:val>
                                            <p:strVal val="#ppt_x"/>
                                          </p:val>
                                        </p:tav>
                                      </p:tavLst>
                                    </p:anim>
                                    <p:anim calcmode="lin" valueType="num">
                                      <p:cBhvr>
                                        <p:cTn id="27" dur="1000" fill="hold"/>
                                        <p:tgtEl>
                                          <p:spTgt spid="71"/>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3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par>
                                <p:cTn id="31" presetID="22" presetClass="entr" presetSubtype="1" fill="hold" grpId="0" nodeType="withEffect">
                                  <p:stCondLst>
                                    <p:cond delay="30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2100"/>
                            </p:stCondLst>
                            <p:childTnLst>
                              <p:par>
                                <p:cTn id="44" presetID="10" presetClass="entr" presetSubtype="0" fill="hold"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10" presetClass="entr" presetSubtype="0" fill="hold" nodeType="withEffect">
                                  <p:stCondLst>
                                    <p:cond delay="10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nodeType="withEffect">
                                  <p:stCondLst>
                                    <p:cond delay="20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nodeType="withEffect">
                                  <p:stCondLst>
                                    <p:cond delay="30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nodeType="withEffect">
                                  <p:stCondLst>
                                    <p:cond delay="4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par>
                          <p:cTn id="59" fill="hold">
                            <p:stCondLst>
                              <p:cond delay="3000"/>
                            </p:stCondLst>
                            <p:childTnLst>
                              <p:par>
                                <p:cTn id="60" presetID="10" presetClass="entr" presetSubtype="0"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nodeType="withEffect">
                                  <p:stCondLst>
                                    <p:cond delay="10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par>
                                <p:cTn id="66" presetID="10" presetClass="entr" presetSubtype="0" fill="hold" nodeType="withEffect">
                                  <p:stCondLst>
                                    <p:cond delay="20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64" presetClass="path" presetSubtype="0" accel="50000" decel="50000" fill="hold" nodeType="clickEffect">
                                  <p:stCondLst>
                                    <p:cond delay="0"/>
                                  </p:stCondLst>
                                  <p:childTnLst>
                                    <p:animMotion origin="layout" path="M 2.14872E-7 -4.8623E-6 L 0.00091 -0.5869 " pathEditMode="relative" rAng="0" ptsTypes="AA">
                                      <p:cBhvr>
                                        <p:cTn id="72" dur="2000" fill="hold"/>
                                        <p:tgtEl>
                                          <p:spTgt spid="6"/>
                                        </p:tgtEl>
                                        <p:attrNameLst>
                                          <p:attrName>ppt_x</p:attrName>
                                          <p:attrName>ppt_y</p:attrName>
                                        </p:attrNameLst>
                                      </p:cBhvr>
                                      <p:rCtr x="39" y="-29345"/>
                                    </p:animMotion>
                                  </p:childTnLst>
                                </p:cTn>
                              </p:par>
                            </p:childTnLst>
                          </p:cTn>
                        </p:par>
                      </p:childTnLst>
                    </p:cTn>
                  </p:par>
                  <p:par>
                    <p:cTn id="73" fill="hold">
                      <p:stCondLst>
                        <p:cond delay="indefinite"/>
                      </p:stCondLst>
                      <p:childTnLst>
                        <p:par>
                          <p:cTn id="74" fill="hold">
                            <p:stCondLst>
                              <p:cond delay="0"/>
                            </p:stCondLst>
                            <p:childTnLst>
                              <p:par>
                                <p:cTn id="75" presetID="64" presetClass="path" presetSubtype="0" accel="50000" decel="50000" fill="hold" nodeType="clickEffect">
                                  <p:stCondLst>
                                    <p:cond delay="0"/>
                                  </p:stCondLst>
                                  <p:childTnLst>
                                    <p:animMotion origin="layout" path="M 8.24326E-7 2.27494E-6 L -0.0267 0.50196 " pathEditMode="relative" rAng="0" ptsTypes="AA">
                                      <p:cBhvr>
                                        <p:cTn id="76" dur="2000" fill="hold"/>
                                        <p:tgtEl>
                                          <p:spTgt spid="68"/>
                                        </p:tgtEl>
                                        <p:attrNameLst>
                                          <p:attrName>ppt_x</p:attrName>
                                          <p:attrName>ppt_y</p:attrName>
                                        </p:attrNameLst>
                                      </p:cBhvr>
                                      <p:rCtr x="-1341" y="250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4" grpId="0" animBg="1"/>
      <p:bldP spid="8" grpId="0" animBg="1"/>
      <p:bldP spid="9" grpId="0" animBg="1"/>
      <p:bldP spid="11" grpId="0" animBg="1"/>
      <p:bldP spid="23" grpId="0" animBg="1"/>
      <p:bldP spid="14" grpId="0" animBg="1"/>
      <p:bldP spid="16"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302110"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Service Bus Relay</a:t>
            </a: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Media Services</a:t>
            </a:r>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a:t>Create, manage and distribute content</a:t>
            </a:r>
          </a:p>
          <a:p>
            <a:pPr marL="460375" indent="-457200">
              <a:lnSpc>
                <a:spcPct val="100000"/>
              </a:lnSpc>
              <a:buFont typeface="Wingdings" pitchFamily="2" charset="2"/>
              <a:buChar char="ß"/>
            </a:pPr>
            <a:r>
              <a:rPr lang="en-US" sz="2800" dirty="0"/>
              <a:t>Target any device or media format</a:t>
            </a:r>
          </a:p>
          <a:p>
            <a:pPr marL="460375" indent="-457200">
              <a:lnSpc>
                <a:spcPct val="100000"/>
              </a:lnSpc>
              <a:buFont typeface="Wingdings" pitchFamily="2" charset="2"/>
              <a:buChar char="ß"/>
            </a:pPr>
            <a:r>
              <a:rPr lang="en-US" sz="2800" dirty="0"/>
              <a:t>Ingest, Encode, Protect, Stream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233105"/>
            <a:ext cx="2781081" cy="2781081"/>
          </a:xfrm>
          <a:prstGeom prst="rect">
            <a:avLst/>
          </a:prstGeom>
        </p:spPr>
      </p:pic>
    </p:spTree>
    <p:extLst>
      <p:ext uri="{BB962C8B-B14F-4D97-AF65-F5344CB8AC3E}">
        <p14:creationId xmlns:p14="http://schemas.microsoft.com/office/powerpoint/2010/main" val="1519602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482976"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Media Services</a:t>
            </a:r>
          </a:p>
        </p:txBody>
      </p:sp>
    </p:spTree>
    <p:extLst>
      <p:ext uri="{BB962C8B-B14F-4D97-AF65-F5344CB8AC3E}">
        <p14:creationId xmlns:p14="http://schemas.microsoft.com/office/powerpoint/2010/main" val="331146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9757" y="2608263"/>
            <a:ext cx="4764088" cy="1497012"/>
          </a:xfrm>
        </p:spPr>
        <p:txBody>
          <a:bodyPr/>
          <a:lstStyle/>
          <a:p>
            <a:pPr algn="r"/>
            <a:r>
              <a:rPr lang="en-US" dirty="0">
                <a:solidFill>
                  <a:schemeClr val="bg1"/>
                </a:solidFill>
              </a:rPr>
              <a:t>application</a:t>
            </a:r>
            <a:br>
              <a:rPr lang="en-US" dirty="0">
                <a:solidFill>
                  <a:schemeClr val="bg1"/>
                </a:solidFill>
              </a:rPr>
            </a:br>
            <a:r>
              <a:rPr lang="en-US" dirty="0">
                <a:solidFill>
                  <a:schemeClr val="bg1"/>
                </a:solidFill>
              </a:rPr>
              <a:t>building</a:t>
            </a:r>
            <a:r>
              <a:rPr lang="en-US" dirty="0"/>
              <a:t> </a:t>
            </a:r>
            <a:r>
              <a:rPr lang="en-US" dirty="0">
                <a:solidFill>
                  <a:schemeClr val="bg1"/>
                </a:solidFill>
              </a:rPr>
              <a:t>blocks</a:t>
            </a:r>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a:solidFill>
            <a:srgbClr val="92D050"/>
          </a:solidFill>
        </p:grpSpPr>
        <p:sp>
          <p:nvSpPr>
            <p:cNvPr id="23" name="Rectangle 22"/>
            <p:cNvSpPr/>
            <p:nvPr/>
          </p:nvSpPr>
          <p:spPr bwMode="auto">
            <a:xfrm>
              <a:off x="9645631" y="2476591"/>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extLst/>
          </p:spPr>
        </p:pic>
      </p:grpSp>
      <p:grpSp>
        <p:nvGrpSpPr>
          <p:cNvPr id="5" name="Group 4"/>
          <p:cNvGrpSpPr/>
          <p:nvPr/>
        </p:nvGrpSpPr>
        <p:grpSpPr>
          <a:xfrm>
            <a:off x="3705827" y="4315831"/>
            <a:ext cx="1896557" cy="1772642"/>
            <a:chOff x="5665775" y="596839"/>
            <a:chExt cx="1896557" cy="1772642"/>
          </a:xfrm>
          <a:solidFill>
            <a:srgbClr val="92D050"/>
          </a:solidFill>
        </p:grpSpPr>
        <p:sp>
          <p:nvSpPr>
            <p:cNvPr id="14" name="Rectangle 13"/>
            <p:cNvSpPr/>
            <p:nvPr/>
          </p:nvSpPr>
          <p:spPr bwMode="auto">
            <a:xfrm>
              <a:off x="5665775"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9640703" y="622717"/>
            <a:ext cx="1896557" cy="1772642"/>
            <a:chOff x="9640703" y="622717"/>
            <a:chExt cx="1896557" cy="1772642"/>
          </a:xfrm>
        </p:grpSpPr>
        <p:sp>
          <p:nvSpPr>
            <p:cNvPr id="40" name="Rectangle 39"/>
            <p:cNvSpPr/>
            <p:nvPr/>
          </p:nvSpPr>
          <p:spPr bwMode="auto">
            <a:xfrm>
              <a:off x="9640703" y="62271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a:tabLst>
                  <a:tab pos="1089025" algn="l"/>
                </a:tabLst>
              </a:pPr>
              <a:r>
                <a:rPr lang="en-US" altLang="ja-JP" sz="2000" dirty="0">
                  <a:latin typeface="+mj-lt"/>
                  <a:ea typeface="メイリオ" pitchFamily="50" charset="-128"/>
                  <a:cs typeface="Segoe UI Light" panose="020B0502040204020203" pitchFamily="34" charset="0"/>
                </a:rPr>
                <a:t>cloud services</a:t>
              </a:r>
              <a:endParaRPr lang="en-US" sz="2000" dirty="0">
                <a:latin typeface="+mj-lt"/>
                <a:ea typeface="メイリオ" pitchFamily="50" charset="-128"/>
                <a:cs typeface="Segoe UI Light" panose="020B0502040204020203" pitchFamily="34" charset="0"/>
              </a:endParaRPr>
            </a:p>
          </p:txBody>
        </p:sp>
        <p:pic>
          <p:nvPicPr>
            <p:cNvPr id="41" name="Picture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36762" y="772604"/>
              <a:ext cx="1101304" cy="1101304"/>
            </a:xfrm>
            <a:prstGeom prst="rect">
              <a:avLst/>
            </a:prstGeom>
            <a:noFill/>
          </p:spPr>
        </p:pic>
      </p:grpSp>
    </p:spTree>
    <p:extLst>
      <p:ext uri="{BB962C8B-B14F-4D97-AF65-F5344CB8AC3E}">
        <p14:creationId xmlns:p14="http://schemas.microsoft.com/office/powerpoint/2010/main" val="247662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Windows Azure Store</a:t>
            </a:r>
          </a:p>
        </p:txBody>
      </p:sp>
      <p:sp>
        <p:nvSpPr>
          <p:cNvPr id="13" name="Content Placeholder 2"/>
          <p:cNvSpPr>
            <a:spLocks noGrp="1"/>
          </p:cNvSpPr>
          <p:nvPr>
            <p:ph type="body" sz="quarter" idx="10"/>
          </p:nvPr>
        </p:nvSpPr>
        <p:spPr>
          <a:xfrm>
            <a:off x="5131596" y="3271520"/>
            <a:ext cx="6789894" cy="1523494"/>
          </a:xfrm>
        </p:spPr>
        <p:txBody>
          <a:bodyPr/>
          <a:lstStyle/>
          <a:p>
            <a:pPr marL="460375" indent="-457200">
              <a:lnSpc>
                <a:spcPct val="100000"/>
              </a:lnSpc>
              <a:buFont typeface="Wingdings" pitchFamily="2" charset="2"/>
              <a:buChar char="ß"/>
            </a:pPr>
            <a:r>
              <a:rPr lang="en-US" sz="2800" dirty="0">
                <a:solidFill>
                  <a:schemeClr val="bg1">
                    <a:alpha val="99000"/>
                  </a:schemeClr>
                </a:solidFill>
              </a:rPr>
              <a:t>Consume services from ecosystem of partners</a:t>
            </a:r>
          </a:p>
          <a:p>
            <a:pPr marL="460375" indent="-457200">
              <a:lnSpc>
                <a:spcPct val="100000"/>
              </a:lnSpc>
              <a:buFont typeface="Wingdings" pitchFamily="2" charset="2"/>
              <a:buChar char="ß"/>
            </a:pPr>
            <a:r>
              <a:rPr lang="en-US" sz="2800" dirty="0">
                <a:solidFill>
                  <a:schemeClr val="bg1">
                    <a:alpha val="99000"/>
                  </a:schemeClr>
                </a:solidFill>
              </a:rPr>
              <a:t>Easily try and purchase</a:t>
            </a:r>
          </a:p>
          <a:p>
            <a:pPr marL="460375" indent="-457200">
              <a:lnSpc>
                <a:spcPct val="100000"/>
              </a:lnSpc>
              <a:buFont typeface="Wingdings" pitchFamily="2" charset="2"/>
              <a:buChar char="ß"/>
            </a:pPr>
            <a:r>
              <a:rPr lang="en-US" sz="2800" dirty="0">
                <a:solidFill>
                  <a:schemeClr val="bg1">
                    <a:alpha val="99000"/>
                  </a:schemeClr>
                </a:solidFill>
              </a:rPr>
              <a:t>Billing integrated within your Azure bill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1" y="2334640"/>
            <a:ext cx="3055556" cy="3055556"/>
          </a:xfrm>
          <a:prstGeom prst="rect">
            <a:avLst/>
          </a:prstGeom>
        </p:spPr>
      </p:pic>
    </p:spTree>
    <p:extLst>
      <p:ext uri="{BB962C8B-B14F-4D97-AF65-F5344CB8AC3E}">
        <p14:creationId xmlns:p14="http://schemas.microsoft.com/office/powerpoint/2010/main" val="3973292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75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3866" y="1365383"/>
            <a:ext cx="11345600" cy="4098312"/>
            <a:chOff x="149240" y="2493818"/>
            <a:chExt cx="11966560" cy="4322618"/>
          </a:xfrm>
        </p:grpSpPr>
        <p:sp>
          <p:nvSpPr>
            <p:cNvPr id="4" name="Rectangle 3"/>
            <p:cNvSpPr/>
            <p:nvPr/>
          </p:nvSpPr>
          <p:spPr bwMode="auto">
            <a:xfrm>
              <a:off x="149240" y="2493818"/>
              <a:ext cx="11966560" cy="43226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26501" y="2579361"/>
              <a:ext cx="11767366" cy="4140079"/>
              <a:chOff x="0" y="-9113"/>
              <a:chExt cx="10068321" cy="3542309"/>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77" y="-9113"/>
                <a:ext cx="5012444" cy="267138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20775"/>
              <a:stretch/>
            </p:blipFill>
            <p:spPr>
              <a:xfrm>
                <a:off x="0" y="-9112"/>
                <a:ext cx="5002869" cy="351975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80695"/>
              <a:stretch/>
            </p:blipFill>
            <p:spPr>
              <a:xfrm>
                <a:off x="5039684" y="2675527"/>
                <a:ext cx="5002869" cy="857669"/>
              </a:xfrm>
              <a:prstGeom prst="rect">
                <a:avLst/>
              </a:prstGeom>
            </p:spPr>
          </p:pic>
        </p:grpSp>
      </p:grpSp>
    </p:spTree>
    <p:extLst>
      <p:ext uri="{BB962C8B-B14F-4D97-AF65-F5344CB8AC3E}">
        <p14:creationId xmlns:p14="http://schemas.microsoft.com/office/powerpoint/2010/main" val="2356760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7789120"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 Store</a:t>
            </a:r>
          </a:p>
        </p:txBody>
      </p:sp>
    </p:spTree>
    <p:extLst>
      <p:ext uri="{BB962C8B-B14F-4D97-AF65-F5344CB8AC3E}">
        <p14:creationId xmlns:p14="http://schemas.microsoft.com/office/powerpoint/2010/main" val="319941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191205" y="3573280"/>
            <a:ext cx="3933825" cy="2031325"/>
          </a:xfrm>
        </p:spPr>
        <p:txBody>
          <a:bodyPr/>
          <a:lstStyle/>
          <a:p>
            <a:pPr>
              <a:lnSpc>
                <a:spcPct val="100000"/>
              </a:lnSpc>
            </a:pPr>
            <a:r>
              <a:rPr lang="en-US" sz="6600" dirty="0"/>
              <a:t>multiple languages</a:t>
            </a:r>
          </a:p>
        </p:txBody>
      </p:sp>
      <p:pic>
        <p:nvPicPr>
          <p:cNvPr id="5" name="Picture 4"/>
          <p:cNvPicPr>
            <a:picLocks noChangeAspect="1"/>
          </p:cNvPicPr>
          <p:nvPr/>
        </p:nvPicPr>
        <p:blipFill rotWithShape="1">
          <a:blip r:embed="rId3"/>
          <a:srcRect b="15511"/>
          <a:stretch/>
        </p:blipFill>
        <p:spPr>
          <a:xfrm>
            <a:off x="723901" y="1086831"/>
            <a:ext cx="6981824" cy="4336503"/>
          </a:xfrm>
          <a:prstGeom prst="rect">
            <a:avLst/>
          </a:prstGeom>
        </p:spPr>
      </p:pic>
      <p:sp>
        <p:nvSpPr>
          <p:cNvPr id="7" name="Rectangle 6"/>
          <p:cNvSpPr/>
          <p:nvPr/>
        </p:nvSpPr>
        <p:spPr>
          <a:xfrm>
            <a:off x="629660" y="5559720"/>
            <a:ext cx="6244082" cy="369332"/>
          </a:xfrm>
          <a:prstGeom prst="rect">
            <a:avLst/>
          </a:prstGeom>
        </p:spPr>
        <p:txBody>
          <a:bodyPr wrap="none">
            <a:spAutoFit/>
          </a:bodyPr>
          <a:lstStyle/>
          <a:p>
            <a:pPr marL="3175">
              <a:lnSpc>
                <a:spcPct val="100000"/>
              </a:lnSpc>
              <a:spcAft>
                <a:spcPts val="1200"/>
              </a:spcAft>
            </a:pPr>
            <a:r>
              <a:rPr lang="en-US" sz="1800" dirty="0">
                <a:solidFill>
                  <a:srgbClr val="00AEEF"/>
                </a:solidFill>
                <a:sym typeface="Wingdings" pitchFamily="2" charset="2"/>
              </a:rPr>
              <a:t> </a:t>
            </a:r>
            <a:r>
              <a:rPr lang="en-US" sz="1800" dirty="0">
                <a:solidFill>
                  <a:schemeClr val="bg1"/>
                </a:solidFill>
              </a:rPr>
              <a:t>http://www.windowsazure.com/en-us/develop/overview/</a:t>
            </a:r>
          </a:p>
        </p:txBody>
      </p:sp>
    </p:spTree>
    <p:extLst>
      <p:ext uri="{BB962C8B-B14F-4D97-AF65-F5344CB8AC3E}">
        <p14:creationId xmlns:p14="http://schemas.microsoft.com/office/powerpoint/2010/main" val="324923613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29748" y="3700130"/>
            <a:ext cx="3742512" cy="2105358"/>
          </a:xfrm>
        </p:spPr>
        <p:txBody>
          <a:bodyPr/>
          <a:lstStyle/>
          <a:p>
            <a:r>
              <a:rPr lang="en-US" sz="7200" dirty="0"/>
              <a:t>open source</a:t>
            </a:r>
          </a:p>
        </p:txBody>
      </p:sp>
      <p:sp>
        <p:nvSpPr>
          <p:cNvPr id="9" name="Rectangle 8"/>
          <p:cNvSpPr/>
          <p:nvPr/>
        </p:nvSpPr>
        <p:spPr>
          <a:xfrm>
            <a:off x="629660" y="5559393"/>
            <a:ext cx="3812454" cy="369332"/>
          </a:xfrm>
          <a:prstGeom prst="rect">
            <a:avLst/>
          </a:prstGeom>
        </p:spPr>
        <p:txBody>
          <a:bodyPr wrap="none">
            <a:spAutoFit/>
          </a:bodyPr>
          <a:lstStyle/>
          <a:p>
            <a:pPr marL="3175">
              <a:lnSpc>
                <a:spcPct val="100000"/>
              </a:lnSpc>
              <a:spcAft>
                <a:spcPts val="1200"/>
              </a:spcAft>
            </a:pPr>
            <a:r>
              <a:rPr lang="en-US" sz="1800" dirty="0">
                <a:solidFill>
                  <a:srgbClr val="00AEEF"/>
                </a:solidFill>
                <a:sym typeface="Wingdings" pitchFamily="2" charset="2"/>
              </a:rPr>
              <a:t> </a:t>
            </a:r>
            <a:r>
              <a:rPr lang="en-US" sz="1800" dirty="0">
                <a:solidFill>
                  <a:schemeClr val="bg1"/>
                </a:solidFill>
              </a:rPr>
              <a:t>http://github.com/windowsazure</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45"/>
          <a:stretch/>
        </p:blipFill>
        <p:spPr bwMode="auto">
          <a:xfrm>
            <a:off x="737334" y="1080696"/>
            <a:ext cx="6968391" cy="434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522930"/>
      </p:ext>
    </p:extLst>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862179" y="265148"/>
            <a:ext cx="2237868" cy="212365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nSpc>
                <a:spcPct val="100000"/>
              </a:lnSpc>
            </a:pPr>
            <a:r>
              <a:rPr sz="13800" dirty="0">
                <a:solidFill>
                  <a:srgbClr val="FFFFFF"/>
                </a:solidFill>
              </a:rPr>
              <a:t>89</a:t>
            </a:r>
          </a:p>
        </p:txBody>
      </p:sp>
      <p:sp>
        <p:nvSpPr>
          <p:cNvPr id="5" name="TextBox 4"/>
          <p:cNvSpPr txBox="1"/>
          <p:nvPr/>
        </p:nvSpPr>
        <p:spPr>
          <a:xfrm>
            <a:off x="301044" y="177802"/>
            <a:ext cx="1933575" cy="6724918"/>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Australia</a:t>
            </a:r>
          </a:p>
          <a:p>
            <a:pPr algn="r" defTabSz="1625032"/>
            <a:r>
              <a:rPr lang="en-US" sz="1900" dirty="0">
                <a:solidFill>
                  <a:schemeClr val="accent6">
                    <a:lumMod val="40000"/>
                    <a:lumOff val="60000"/>
                  </a:schemeClr>
                </a:solidFill>
              </a:rPr>
              <a:t>Austria</a:t>
            </a:r>
          </a:p>
          <a:p>
            <a:pPr algn="r" defTabSz="1625032"/>
            <a:r>
              <a:rPr lang="en-US" sz="1900" dirty="0">
                <a:solidFill>
                  <a:schemeClr val="accent6">
                    <a:lumMod val="40000"/>
                    <a:lumOff val="60000"/>
                  </a:schemeClr>
                </a:solidFill>
              </a:rPr>
              <a:t>Belgium</a:t>
            </a:r>
          </a:p>
          <a:p>
            <a:pPr algn="r" defTabSz="1625032"/>
            <a:r>
              <a:rPr lang="en-US" sz="1900" dirty="0">
                <a:solidFill>
                  <a:schemeClr val="accent6">
                    <a:lumMod val="40000"/>
                    <a:lumOff val="60000"/>
                  </a:schemeClr>
                </a:solidFill>
              </a:rPr>
              <a:t>Brazil</a:t>
            </a:r>
          </a:p>
          <a:p>
            <a:pPr algn="r" defTabSz="1625032"/>
            <a:r>
              <a:rPr lang="en-US" sz="1900" dirty="0">
                <a:solidFill>
                  <a:schemeClr val="accent6">
                    <a:lumMod val="40000"/>
                    <a:lumOff val="60000"/>
                  </a:schemeClr>
                </a:solidFill>
              </a:rPr>
              <a:t>Canada</a:t>
            </a:r>
          </a:p>
          <a:p>
            <a:pPr algn="r" defTabSz="1625032"/>
            <a:r>
              <a:rPr lang="en-US" sz="1900" dirty="0">
                <a:solidFill>
                  <a:schemeClr val="accent6">
                    <a:lumMod val="40000"/>
                    <a:lumOff val="60000"/>
                  </a:schemeClr>
                </a:solidFill>
              </a:rPr>
              <a:t>Chile</a:t>
            </a:r>
          </a:p>
          <a:p>
            <a:pPr algn="r" defTabSz="1625032"/>
            <a:r>
              <a:rPr lang="en-US" sz="1900" dirty="0">
                <a:solidFill>
                  <a:schemeClr val="accent6">
                    <a:lumMod val="40000"/>
                    <a:lumOff val="60000"/>
                  </a:schemeClr>
                </a:solidFill>
              </a:rPr>
              <a:t>Colombia</a:t>
            </a:r>
          </a:p>
          <a:p>
            <a:pPr algn="r" defTabSz="1625032"/>
            <a:r>
              <a:rPr lang="en-US" sz="1900" dirty="0">
                <a:solidFill>
                  <a:schemeClr val="accent6">
                    <a:lumMod val="40000"/>
                    <a:lumOff val="60000"/>
                  </a:schemeClr>
                </a:solidFill>
              </a:rPr>
              <a:t>Costa Rica</a:t>
            </a:r>
          </a:p>
          <a:p>
            <a:pPr algn="r" defTabSz="1625032"/>
            <a:r>
              <a:rPr lang="en-US" sz="1900" dirty="0">
                <a:solidFill>
                  <a:schemeClr val="accent6">
                    <a:lumMod val="40000"/>
                    <a:lumOff val="60000"/>
                  </a:schemeClr>
                </a:solidFill>
              </a:rPr>
              <a:t>Cyprus</a:t>
            </a:r>
          </a:p>
          <a:p>
            <a:pPr algn="r" defTabSz="1625032"/>
            <a:r>
              <a:rPr lang="en-US" sz="1900" dirty="0">
                <a:solidFill>
                  <a:schemeClr val="accent6">
                    <a:lumMod val="40000"/>
                    <a:lumOff val="60000"/>
                  </a:schemeClr>
                </a:solidFill>
              </a:rPr>
              <a:t>Czech Republic</a:t>
            </a:r>
          </a:p>
          <a:p>
            <a:pPr algn="r" defTabSz="1625032"/>
            <a:r>
              <a:rPr lang="en-US" sz="1900" dirty="0">
                <a:solidFill>
                  <a:schemeClr val="accent6">
                    <a:lumMod val="40000"/>
                    <a:lumOff val="60000"/>
                  </a:schemeClr>
                </a:solidFill>
              </a:rPr>
              <a:t>Denmark</a:t>
            </a:r>
          </a:p>
          <a:p>
            <a:pPr algn="r" defTabSz="1625032"/>
            <a:r>
              <a:rPr lang="en-US" sz="1900" dirty="0">
                <a:solidFill>
                  <a:schemeClr val="accent6">
                    <a:lumMod val="40000"/>
                    <a:lumOff val="60000"/>
                  </a:schemeClr>
                </a:solidFill>
              </a:rPr>
              <a:t>Finland</a:t>
            </a:r>
          </a:p>
          <a:p>
            <a:pPr algn="r" defTabSz="1625032"/>
            <a:r>
              <a:rPr lang="en-US" sz="1900" dirty="0">
                <a:solidFill>
                  <a:schemeClr val="accent6">
                    <a:lumMod val="40000"/>
                    <a:lumOff val="60000"/>
                  </a:schemeClr>
                </a:solidFill>
              </a:rPr>
              <a:t>France</a:t>
            </a:r>
          </a:p>
          <a:p>
            <a:pPr algn="r" defTabSz="1625032"/>
            <a:r>
              <a:rPr lang="en-US" sz="1900" dirty="0">
                <a:solidFill>
                  <a:schemeClr val="accent6">
                    <a:lumMod val="40000"/>
                    <a:lumOff val="60000"/>
                  </a:schemeClr>
                </a:solidFill>
              </a:rPr>
              <a:t>Germany</a:t>
            </a:r>
          </a:p>
          <a:p>
            <a:pPr algn="r" defTabSz="1625032"/>
            <a:r>
              <a:rPr lang="en-US" sz="1900" dirty="0">
                <a:solidFill>
                  <a:schemeClr val="accent6">
                    <a:lumMod val="40000"/>
                    <a:lumOff val="60000"/>
                  </a:schemeClr>
                </a:solidFill>
              </a:rPr>
              <a:t>Greece</a:t>
            </a:r>
          </a:p>
          <a:p>
            <a:pPr algn="r" defTabSz="1625032"/>
            <a:r>
              <a:rPr lang="en-US" sz="1900" dirty="0">
                <a:solidFill>
                  <a:schemeClr val="accent6">
                    <a:lumMod val="40000"/>
                    <a:lumOff val="60000"/>
                  </a:schemeClr>
                </a:solidFill>
              </a:rPr>
              <a:t>Hong Kong</a:t>
            </a:r>
          </a:p>
          <a:p>
            <a:pPr algn="r" defTabSz="1625032"/>
            <a:r>
              <a:rPr lang="en-US" sz="1900" dirty="0">
                <a:solidFill>
                  <a:schemeClr val="accent6">
                    <a:lumMod val="40000"/>
                    <a:lumOff val="60000"/>
                  </a:schemeClr>
                </a:solidFill>
              </a:rPr>
              <a:t>Hungary</a:t>
            </a:r>
          </a:p>
          <a:p>
            <a:pPr algn="r" defTabSz="1625032"/>
            <a:r>
              <a:rPr lang="en-US" sz="1900" dirty="0">
                <a:solidFill>
                  <a:schemeClr val="accent6">
                    <a:lumMod val="40000"/>
                    <a:lumOff val="60000"/>
                  </a:schemeClr>
                </a:solidFill>
              </a:rPr>
              <a:t>India</a:t>
            </a:r>
          </a:p>
          <a:p>
            <a:pPr algn="r" defTabSz="1625032"/>
            <a:r>
              <a:rPr lang="en-US" sz="1900" dirty="0">
                <a:solidFill>
                  <a:schemeClr val="accent6">
                    <a:lumMod val="40000"/>
                    <a:lumOff val="60000"/>
                  </a:schemeClr>
                </a:solidFill>
              </a:rPr>
              <a:t>Ireland</a:t>
            </a:r>
          </a:p>
          <a:p>
            <a:pPr algn="r" defTabSz="1625032"/>
            <a:r>
              <a:rPr lang="en-US" sz="1900" dirty="0">
                <a:solidFill>
                  <a:schemeClr val="accent6">
                    <a:lumMod val="40000"/>
                    <a:lumOff val="60000"/>
                  </a:schemeClr>
                </a:solidFill>
              </a:rPr>
              <a:t>Israel</a:t>
            </a:r>
          </a:p>
          <a:p>
            <a:pPr algn="r" defTabSz="1625032"/>
            <a:r>
              <a:rPr lang="en-US" sz="1900" dirty="0">
                <a:solidFill>
                  <a:schemeClr val="accent6">
                    <a:lumMod val="40000"/>
                    <a:lumOff val="60000"/>
                  </a:schemeClr>
                </a:solidFill>
              </a:rPr>
              <a:t>Italy</a:t>
            </a:r>
          </a:p>
          <a:p>
            <a:pPr algn="r" defTabSz="1625032"/>
            <a:r>
              <a:rPr lang="en-US" sz="1900" dirty="0">
                <a:solidFill>
                  <a:schemeClr val="accent6">
                    <a:lumMod val="40000"/>
                    <a:lumOff val="60000"/>
                  </a:schemeClr>
                </a:solidFill>
              </a:rPr>
              <a:t>Japan</a:t>
            </a:r>
          </a:p>
          <a:p>
            <a:pPr algn="r" defTabSz="1625032"/>
            <a:r>
              <a:rPr lang="en-US" sz="1900" dirty="0">
                <a:solidFill>
                  <a:schemeClr val="accent6">
                    <a:lumMod val="40000"/>
                    <a:lumOff val="60000"/>
                  </a:schemeClr>
                </a:solidFill>
              </a:rPr>
              <a:t>Korea</a:t>
            </a:r>
          </a:p>
        </p:txBody>
      </p:sp>
      <p:sp>
        <p:nvSpPr>
          <p:cNvPr id="6" name="TextBox 5"/>
          <p:cNvSpPr txBox="1"/>
          <p:nvPr/>
        </p:nvSpPr>
        <p:spPr>
          <a:xfrm>
            <a:off x="2403586" y="177804"/>
            <a:ext cx="1849152" cy="6724918"/>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Luxembourg</a:t>
            </a:r>
          </a:p>
          <a:p>
            <a:pPr algn="r" defTabSz="1625032"/>
            <a:r>
              <a:rPr lang="en-US" sz="1900" dirty="0">
                <a:solidFill>
                  <a:schemeClr val="accent6">
                    <a:lumMod val="40000"/>
                    <a:lumOff val="60000"/>
                  </a:schemeClr>
                </a:solidFill>
              </a:rPr>
              <a:t>Malaysia</a:t>
            </a:r>
            <a:endParaRPr lang="en-US" sz="1400" dirty="0">
              <a:solidFill>
                <a:schemeClr val="accent6">
                  <a:lumMod val="40000"/>
                  <a:lumOff val="60000"/>
                </a:schemeClr>
              </a:solidFill>
            </a:endParaRPr>
          </a:p>
          <a:p>
            <a:pPr algn="r" defTabSz="1625032"/>
            <a:r>
              <a:rPr lang="en-US" sz="1900" dirty="0">
                <a:solidFill>
                  <a:schemeClr val="accent6">
                    <a:lumMod val="40000"/>
                    <a:lumOff val="60000"/>
                  </a:schemeClr>
                </a:solidFill>
              </a:rPr>
              <a:t>Mexico</a:t>
            </a:r>
          </a:p>
          <a:p>
            <a:pPr algn="r" defTabSz="1625032"/>
            <a:r>
              <a:rPr lang="en-US" sz="1900" dirty="0">
                <a:solidFill>
                  <a:schemeClr val="accent6">
                    <a:lumMod val="40000"/>
                    <a:lumOff val="60000"/>
                  </a:schemeClr>
                </a:solidFill>
              </a:rPr>
              <a:t>Netherlands</a:t>
            </a:r>
          </a:p>
          <a:p>
            <a:pPr algn="r" defTabSz="1625032"/>
            <a:r>
              <a:rPr lang="en-US" sz="1900" dirty="0">
                <a:solidFill>
                  <a:schemeClr val="accent6">
                    <a:lumMod val="40000"/>
                    <a:lumOff val="60000"/>
                  </a:schemeClr>
                </a:solidFill>
              </a:rPr>
              <a:t>New Zealand</a:t>
            </a:r>
          </a:p>
          <a:p>
            <a:pPr algn="r" defTabSz="1625032"/>
            <a:r>
              <a:rPr lang="en-US" sz="1900" dirty="0">
                <a:solidFill>
                  <a:schemeClr val="accent6">
                    <a:lumMod val="40000"/>
                    <a:lumOff val="60000"/>
                  </a:schemeClr>
                </a:solidFill>
              </a:rPr>
              <a:t>Norway</a:t>
            </a:r>
          </a:p>
          <a:p>
            <a:pPr algn="r" defTabSz="1625032"/>
            <a:r>
              <a:rPr lang="en-US" sz="1900" dirty="0">
                <a:solidFill>
                  <a:schemeClr val="accent6">
                    <a:lumMod val="40000"/>
                    <a:lumOff val="60000"/>
                  </a:schemeClr>
                </a:solidFill>
              </a:rPr>
              <a:t>Peru</a:t>
            </a:r>
          </a:p>
          <a:p>
            <a:pPr algn="r" defTabSz="1625032"/>
            <a:r>
              <a:rPr lang="en-US" sz="1900" dirty="0">
                <a:solidFill>
                  <a:schemeClr val="accent6">
                    <a:lumMod val="40000"/>
                    <a:lumOff val="60000"/>
                  </a:schemeClr>
                </a:solidFill>
              </a:rPr>
              <a:t>Philippines</a:t>
            </a:r>
          </a:p>
          <a:p>
            <a:pPr algn="r" defTabSz="1625032"/>
            <a:r>
              <a:rPr lang="en-US" sz="1900" dirty="0">
                <a:solidFill>
                  <a:schemeClr val="accent6">
                    <a:lumMod val="40000"/>
                    <a:lumOff val="60000"/>
                  </a:schemeClr>
                </a:solidFill>
              </a:rPr>
              <a:t>Poland</a:t>
            </a:r>
          </a:p>
          <a:p>
            <a:pPr algn="r" defTabSz="1625032"/>
            <a:r>
              <a:rPr lang="en-US" sz="1900" dirty="0">
                <a:solidFill>
                  <a:schemeClr val="accent6">
                    <a:lumMod val="40000"/>
                    <a:lumOff val="60000"/>
                  </a:schemeClr>
                </a:solidFill>
              </a:rPr>
              <a:t>Portugal</a:t>
            </a:r>
          </a:p>
          <a:p>
            <a:pPr algn="r" defTabSz="1625032"/>
            <a:r>
              <a:rPr lang="en-US" sz="1900" dirty="0">
                <a:solidFill>
                  <a:schemeClr val="accent6">
                    <a:lumMod val="40000"/>
                    <a:lumOff val="60000"/>
                  </a:schemeClr>
                </a:solidFill>
              </a:rPr>
              <a:t>Puerto Rico</a:t>
            </a:r>
          </a:p>
          <a:p>
            <a:pPr algn="r" defTabSz="1625032"/>
            <a:r>
              <a:rPr lang="en-US" sz="1900" dirty="0">
                <a:solidFill>
                  <a:schemeClr val="accent6">
                    <a:lumMod val="40000"/>
                    <a:lumOff val="60000"/>
                  </a:schemeClr>
                </a:solidFill>
              </a:rPr>
              <a:t>Romania</a:t>
            </a:r>
          </a:p>
          <a:p>
            <a:pPr algn="r" defTabSz="1625032"/>
            <a:r>
              <a:rPr lang="en-US" sz="1900" dirty="0">
                <a:solidFill>
                  <a:schemeClr val="accent6">
                    <a:lumMod val="40000"/>
                    <a:lumOff val="60000"/>
                  </a:schemeClr>
                </a:solidFill>
              </a:rPr>
              <a:t>Russia</a:t>
            </a:r>
          </a:p>
          <a:p>
            <a:pPr algn="r" defTabSz="1625032"/>
            <a:r>
              <a:rPr lang="en-US" sz="1900" dirty="0">
                <a:solidFill>
                  <a:schemeClr val="accent6">
                    <a:lumMod val="40000"/>
                    <a:lumOff val="60000"/>
                  </a:schemeClr>
                </a:solidFill>
              </a:rPr>
              <a:t>Singapore</a:t>
            </a:r>
          </a:p>
          <a:p>
            <a:pPr algn="r" defTabSz="1625032"/>
            <a:r>
              <a:rPr lang="en-US" sz="1900" dirty="0">
                <a:solidFill>
                  <a:schemeClr val="accent6">
                    <a:lumMod val="40000"/>
                    <a:lumOff val="60000"/>
                  </a:schemeClr>
                </a:solidFill>
              </a:rPr>
              <a:t>Spain</a:t>
            </a:r>
          </a:p>
          <a:p>
            <a:pPr algn="r" defTabSz="1625032"/>
            <a:r>
              <a:rPr lang="en-US" sz="1900" dirty="0">
                <a:solidFill>
                  <a:schemeClr val="accent6">
                    <a:lumMod val="40000"/>
                    <a:lumOff val="60000"/>
                  </a:schemeClr>
                </a:solidFill>
              </a:rPr>
              <a:t>Sweden</a:t>
            </a:r>
          </a:p>
          <a:p>
            <a:pPr algn="r" defTabSz="1625032"/>
            <a:r>
              <a:rPr lang="en-US" sz="1900" dirty="0">
                <a:solidFill>
                  <a:schemeClr val="accent6">
                    <a:lumMod val="40000"/>
                    <a:lumOff val="60000"/>
                  </a:schemeClr>
                </a:solidFill>
              </a:rPr>
              <a:t>Switzerland</a:t>
            </a:r>
          </a:p>
          <a:p>
            <a:pPr algn="r" defTabSz="1625032"/>
            <a:r>
              <a:rPr lang="en-US" sz="1900" dirty="0">
                <a:solidFill>
                  <a:schemeClr val="accent6">
                    <a:lumMod val="40000"/>
                    <a:lumOff val="60000"/>
                  </a:schemeClr>
                </a:solidFill>
              </a:rPr>
              <a:t>Trinidad &amp; Tobago</a:t>
            </a:r>
          </a:p>
          <a:p>
            <a:pPr algn="r" defTabSz="1625032"/>
            <a:r>
              <a:rPr lang="en-US" sz="1900" dirty="0">
                <a:solidFill>
                  <a:schemeClr val="accent6">
                    <a:lumMod val="40000"/>
                    <a:lumOff val="60000"/>
                  </a:schemeClr>
                </a:solidFill>
              </a:rPr>
              <a:t>UK</a:t>
            </a:r>
          </a:p>
          <a:p>
            <a:pPr algn="r" defTabSz="1625032"/>
            <a:r>
              <a:rPr lang="en-US" sz="1900" dirty="0">
                <a:solidFill>
                  <a:schemeClr val="accent6">
                    <a:lumMod val="40000"/>
                    <a:lumOff val="60000"/>
                  </a:schemeClr>
                </a:solidFill>
              </a:rPr>
              <a:t>United States</a:t>
            </a:r>
          </a:p>
          <a:p>
            <a:pPr algn="r" defTabSz="1625032"/>
            <a:r>
              <a:rPr lang="en-US" sz="1900" dirty="0">
                <a:solidFill>
                  <a:schemeClr val="accent6">
                    <a:lumMod val="40000"/>
                    <a:lumOff val="60000"/>
                  </a:schemeClr>
                </a:solidFill>
              </a:rPr>
              <a:t>New Countries:</a:t>
            </a:r>
          </a:p>
          <a:p>
            <a:pPr algn="r" defTabSz="1625032"/>
            <a:r>
              <a:rPr lang="en-US" sz="1900" dirty="0">
                <a:solidFill>
                  <a:schemeClr val="accent6">
                    <a:lumMod val="40000"/>
                    <a:lumOff val="60000"/>
                  </a:schemeClr>
                </a:solidFill>
              </a:rPr>
              <a:t>Algeria</a:t>
            </a:r>
          </a:p>
        </p:txBody>
      </p:sp>
      <p:sp>
        <p:nvSpPr>
          <p:cNvPr id="7" name="TextBox 6"/>
          <p:cNvSpPr txBox="1"/>
          <p:nvPr/>
        </p:nvSpPr>
        <p:spPr>
          <a:xfrm>
            <a:off x="4252738" y="2442029"/>
            <a:ext cx="1824185" cy="4385816"/>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Argentina</a:t>
            </a:r>
          </a:p>
          <a:p>
            <a:pPr algn="r" defTabSz="1625032"/>
            <a:r>
              <a:rPr lang="en-US" sz="1900" dirty="0">
                <a:solidFill>
                  <a:schemeClr val="accent6">
                    <a:lumMod val="40000"/>
                    <a:lumOff val="60000"/>
                  </a:schemeClr>
                </a:solidFill>
              </a:rPr>
              <a:t>Belarus</a:t>
            </a:r>
          </a:p>
          <a:p>
            <a:pPr algn="r" defTabSz="1625032"/>
            <a:r>
              <a:rPr lang="en-US" sz="1900" dirty="0">
                <a:solidFill>
                  <a:schemeClr val="accent6">
                    <a:lumMod val="40000"/>
                    <a:lumOff val="60000"/>
                  </a:schemeClr>
                </a:solidFill>
              </a:rPr>
              <a:t>Bulgaria</a:t>
            </a:r>
          </a:p>
          <a:p>
            <a:pPr algn="r" defTabSz="1625032"/>
            <a:r>
              <a:rPr lang="en-US" sz="1900" dirty="0">
                <a:solidFill>
                  <a:schemeClr val="accent6">
                    <a:lumMod val="40000"/>
                    <a:lumOff val="60000"/>
                  </a:schemeClr>
                </a:solidFill>
              </a:rPr>
              <a:t>Croatia</a:t>
            </a:r>
          </a:p>
          <a:p>
            <a:pPr algn="r" defTabSz="1625032"/>
            <a:r>
              <a:rPr lang="en-US" sz="1900" dirty="0">
                <a:solidFill>
                  <a:schemeClr val="accent6">
                    <a:lumMod val="40000"/>
                    <a:lumOff val="60000"/>
                  </a:schemeClr>
                </a:solidFill>
              </a:rPr>
              <a:t>Dominican Rep</a:t>
            </a:r>
          </a:p>
          <a:p>
            <a:pPr algn="r" defTabSz="1625032"/>
            <a:r>
              <a:rPr lang="en-US" sz="1900" dirty="0">
                <a:solidFill>
                  <a:schemeClr val="accent6">
                    <a:lumMod val="40000"/>
                    <a:lumOff val="60000"/>
                  </a:schemeClr>
                </a:solidFill>
              </a:rPr>
              <a:t>Ecuador</a:t>
            </a:r>
          </a:p>
          <a:p>
            <a:pPr algn="r" defTabSz="1625032"/>
            <a:r>
              <a:rPr lang="en-US" sz="1900" dirty="0">
                <a:solidFill>
                  <a:schemeClr val="accent6">
                    <a:lumMod val="40000"/>
                    <a:lumOff val="60000"/>
                  </a:schemeClr>
                </a:solidFill>
              </a:rPr>
              <a:t>Egypt</a:t>
            </a:r>
          </a:p>
          <a:p>
            <a:pPr algn="r" defTabSz="1625032"/>
            <a:r>
              <a:rPr lang="en-US" sz="1900" dirty="0">
                <a:solidFill>
                  <a:schemeClr val="accent6">
                    <a:lumMod val="40000"/>
                    <a:lumOff val="60000"/>
                  </a:schemeClr>
                </a:solidFill>
              </a:rPr>
              <a:t>El Salvador</a:t>
            </a:r>
          </a:p>
          <a:p>
            <a:pPr algn="r" defTabSz="1625032"/>
            <a:r>
              <a:rPr lang="en-US" sz="1900" dirty="0">
                <a:solidFill>
                  <a:schemeClr val="accent6">
                    <a:lumMod val="40000"/>
                    <a:lumOff val="60000"/>
                  </a:schemeClr>
                </a:solidFill>
              </a:rPr>
              <a:t>Estonia</a:t>
            </a:r>
          </a:p>
          <a:p>
            <a:pPr algn="r" defTabSz="1625032"/>
            <a:r>
              <a:rPr lang="en-US" sz="1900" dirty="0">
                <a:solidFill>
                  <a:schemeClr val="accent6">
                    <a:lumMod val="40000"/>
                    <a:lumOff val="60000"/>
                  </a:schemeClr>
                </a:solidFill>
              </a:rPr>
              <a:t>Guatemala</a:t>
            </a:r>
          </a:p>
          <a:p>
            <a:pPr algn="r" defTabSz="1625032"/>
            <a:r>
              <a:rPr lang="en-US" sz="1900" dirty="0">
                <a:solidFill>
                  <a:schemeClr val="accent6">
                    <a:lumMod val="40000"/>
                    <a:lumOff val="60000"/>
                  </a:schemeClr>
                </a:solidFill>
              </a:rPr>
              <a:t>Iceland</a:t>
            </a:r>
          </a:p>
          <a:p>
            <a:pPr algn="r" defTabSz="1625032"/>
            <a:r>
              <a:rPr lang="en-US" sz="1900" dirty="0">
                <a:solidFill>
                  <a:schemeClr val="accent6">
                    <a:lumMod val="40000"/>
                    <a:lumOff val="60000"/>
                  </a:schemeClr>
                </a:solidFill>
              </a:rPr>
              <a:t>Indonesia</a:t>
            </a:r>
          </a:p>
          <a:p>
            <a:pPr algn="r" defTabSz="1625032"/>
            <a:r>
              <a:rPr lang="en-US" sz="1900" dirty="0">
                <a:solidFill>
                  <a:schemeClr val="accent6">
                    <a:lumMod val="40000"/>
                    <a:lumOff val="60000"/>
                  </a:schemeClr>
                </a:solidFill>
              </a:rPr>
              <a:t>Jordan</a:t>
            </a:r>
          </a:p>
          <a:p>
            <a:pPr algn="r" defTabSz="1625032"/>
            <a:r>
              <a:rPr lang="en-US" sz="1900" dirty="0">
                <a:solidFill>
                  <a:schemeClr val="accent6">
                    <a:lumMod val="40000"/>
                    <a:lumOff val="60000"/>
                  </a:schemeClr>
                </a:solidFill>
              </a:rPr>
              <a:t>Kazakhstan</a:t>
            </a:r>
          </a:p>
          <a:p>
            <a:pPr algn="r" defTabSz="1625032"/>
            <a:r>
              <a:rPr lang="en-US" sz="1900" dirty="0">
                <a:solidFill>
                  <a:schemeClr val="accent6">
                    <a:lumMod val="40000"/>
                    <a:lumOff val="60000"/>
                  </a:schemeClr>
                </a:solidFill>
              </a:rPr>
              <a:t>Kenya</a:t>
            </a:r>
          </a:p>
        </p:txBody>
      </p:sp>
      <p:sp>
        <p:nvSpPr>
          <p:cNvPr id="8" name="TextBox 7"/>
          <p:cNvSpPr txBox="1"/>
          <p:nvPr/>
        </p:nvSpPr>
        <p:spPr>
          <a:xfrm>
            <a:off x="6076923" y="2442028"/>
            <a:ext cx="1824185" cy="4385816"/>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Kuwait</a:t>
            </a:r>
          </a:p>
          <a:p>
            <a:pPr algn="r" defTabSz="1625032"/>
            <a:r>
              <a:rPr lang="en-US" sz="1900" dirty="0">
                <a:solidFill>
                  <a:schemeClr val="accent6">
                    <a:lumMod val="40000"/>
                    <a:lumOff val="60000"/>
                  </a:schemeClr>
                </a:solidFill>
              </a:rPr>
              <a:t>Latvia</a:t>
            </a:r>
          </a:p>
          <a:p>
            <a:pPr algn="r" defTabSz="1625032"/>
            <a:r>
              <a:rPr lang="en-US" sz="1900" dirty="0">
                <a:solidFill>
                  <a:schemeClr val="accent6">
                    <a:lumMod val="40000"/>
                    <a:lumOff val="60000"/>
                  </a:schemeClr>
                </a:solidFill>
              </a:rPr>
              <a:t>Liechtenstein</a:t>
            </a:r>
          </a:p>
          <a:p>
            <a:pPr algn="r" defTabSz="1625032"/>
            <a:r>
              <a:rPr lang="en-US" sz="1900" dirty="0">
                <a:solidFill>
                  <a:schemeClr val="accent6">
                    <a:lumMod val="40000"/>
                    <a:lumOff val="60000"/>
                  </a:schemeClr>
                </a:solidFill>
              </a:rPr>
              <a:t>Lithuania</a:t>
            </a:r>
          </a:p>
          <a:p>
            <a:pPr algn="r" defTabSz="1625032"/>
            <a:r>
              <a:rPr lang="en-US" sz="1900" dirty="0">
                <a:solidFill>
                  <a:schemeClr val="accent6">
                    <a:lumMod val="40000"/>
                    <a:lumOff val="60000"/>
                  </a:schemeClr>
                </a:solidFill>
              </a:rPr>
              <a:t>Macedonia</a:t>
            </a:r>
          </a:p>
          <a:p>
            <a:pPr algn="r" defTabSz="1625032"/>
            <a:r>
              <a:rPr lang="en-US" sz="1900" dirty="0">
                <a:solidFill>
                  <a:schemeClr val="accent6">
                    <a:lumMod val="40000"/>
                    <a:lumOff val="60000"/>
                  </a:schemeClr>
                </a:solidFill>
              </a:rPr>
              <a:t>Malta</a:t>
            </a:r>
          </a:p>
          <a:p>
            <a:pPr algn="r" defTabSz="1625032"/>
            <a:r>
              <a:rPr lang="en-US" sz="1900" dirty="0">
                <a:solidFill>
                  <a:schemeClr val="accent6">
                    <a:lumMod val="40000"/>
                    <a:lumOff val="60000"/>
                  </a:schemeClr>
                </a:solidFill>
              </a:rPr>
              <a:t>Montenegro</a:t>
            </a:r>
          </a:p>
          <a:p>
            <a:pPr algn="r" defTabSz="1625032"/>
            <a:r>
              <a:rPr lang="en-US" sz="1900" dirty="0">
                <a:solidFill>
                  <a:schemeClr val="accent6">
                    <a:lumMod val="40000"/>
                    <a:lumOff val="60000"/>
                  </a:schemeClr>
                </a:solidFill>
              </a:rPr>
              <a:t>Morocco</a:t>
            </a:r>
          </a:p>
          <a:p>
            <a:pPr algn="r" defTabSz="1625032"/>
            <a:r>
              <a:rPr lang="en-US" sz="1900" dirty="0">
                <a:solidFill>
                  <a:schemeClr val="accent6">
                    <a:lumMod val="40000"/>
                    <a:lumOff val="60000"/>
                  </a:schemeClr>
                </a:solidFill>
              </a:rPr>
              <a:t>Azerbaijan</a:t>
            </a:r>
          </a:p>
          <a:p>
            <a:pPr algn="r" defTabSz="1625032"/>
            <a:r>
              <a:rPr lang="en-US" sz="1900" dirty="0">
                <a:solidFill>
                  <a:schemeClr val="accent6">
                    <a:lumMod val="40000"/>
                    <a:lumOff val="60000"/>
                  </a:schemeClr>
                </a:solidFill>
              </a:rPr>
              <a:t>Nigeria</a:t>
            </a:r>
          </a:p>
          <a:p>
            <a:pPr algn="r" defTabSz="1625032"/>
            <a:r>
              <a:rPr lang="en-US" sz="1900" dirty="0">
                <a:solidFill>
                  <a:schemeClr val="accent6">
                    <a:lumMod val="40000"/>
                    <a:lumOff val="60000"/>
                  </a:schemeClr>
                </a:solidFill>
              </a:rPr>
              <a:t>Oman</a:t>
            </a:r>
          </a:p>
          <a:p>
            <a:pPr algn="r" defTabSz="1625032"/>
            <a:r>
              <a:rPr lang="en-US" sz="1900" dirty="0">
                <a:solidFill>
                  <a:schemeClr val="accent6">
                    <a:lumMod val="40000"/>
                    <a:lumOff val="60000"/>
                  </a:schemeClr>
                </a:solidFill>
              </a:rPr>
              <a:t>Pakistan</a:t>
            </a:r>
          </a:p>
          <a:p>
            <a:pPr algn="r" defTabSz="1625032"/>
            <a:r>
              <a:rPr lang="en-US" sz="1900" dirty="0">
                <a:solidFill>
                  <a:schemeClr val="accent6">
                    <a:lumMod val="40000"/>
                    <a:lumOff val="60000"/>
                  </a:schemeClr>
                </a:solidFill>
              </a:rPr>
              <a:t>Panama</a:t>
            </a:r>
          </a:p>
          <a:p>
            <a:pPr algn="r" defTabSz="1625032"/>
            <a:r>
              <a:rPr lang="en-US" sz="1900" dirty="0">
                <a:solidFill>
                  <a:schemeClr val="accent6">
                    <a:lumMod val="40000"/>
                    <a:lumOff val="60000"/>
                  </a:schemeClr>
                </a:solidFill>
              </a:rPr>
              <a:t>Paraguay</a:t>
            </a:r>
          </a:p>
          <a:p>
            <a:pPr algn="r" defTabSz="1625032"/>
            <a:r>
              <a:rPr lang="en-US" sz="1900" dirty="0">
                <a:solidFill>
                  <a:schemeClr val="accent6">
                    <a:lumMod val="40000"/>
                    <a:lumOff val="60000"/>
                  </a:schemeClr>
                </a:solidFill>
              </a:rPr>
              <a:t>Qatar</a:t>
            </a:r>
          </a:p>
        </p:txBody>
      </p:sp>
      <p:sp>
        <p:nvSpPr>
          <p:cNvPr id="9" name="TextBox 8"/>
          <p:cNvSpPr txBox="1"/>
          <p:nvPr/>
        </p:nvSpPr>
        <p:spPr>
          <a:xfrm>
            <a:off x="7922736" y="2442028"/>
            <a:ext cx="1878879" cy="4385816"/>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Saudi Arabia</a:t>
            </a:r>
          </a:p>
          <a:p>
            <a:pPr algn="r" defTabSz="1625032"/>
            <a:r>
              <a:rPr lang="en-US" sz="1900" dirty="0">
                <a:solidFill>
                  <a:schemeClr val="accent6">
                    <a:lumMod val="40000"/>
                    <a:lumOff val="60000"/>
                  </a:schemeClr>
                </a:solidFill>
              </a:rPr>
              <a:t>Serbia</a:t>
            </a:r>
          </a:p>
          <a:p>
            <a:pPr algn="r" defTabSz="1625032"/>
            <a:r>
              <a:rPr lang="en-US" sz="1900" dirty="0">
                <a:solidFill>
                  <a:schemeClr val="accent6">
                    <a:lumMod val="40000"/>
                    <a:lumOff val="60000"/>
                  </a:schemeClr>
                </a:solidFill>
              </a:rPr>
              <a:t>Slovakia</a:t>
            </a:r>
          </a:p>
          <a:p>
            <a:pPr algn="r" defTabSz="1625032"/>
            <a:r>
              <a:rPr lang="en-US" sz="1900" dirty="0">
                <a:solidFill>
                  <a:schemeClr val="accent6">
                    <a:lumMod val="40000"/>
                    <a:lumOff val="60000"/>
                  </a:schemeClr>
                </a:solidFill>
              </a:rPr>
              <a:t>Slovenia</a:t>
            </a:r>
          </a:p>
          <a:p>
            <a:pPr algn="r" defTabSz="1625032"/>
            <a:r>
              <a:rPr lang="en-US" sz="1900" dirty="0">
                <a:solidFill>
                  <a:schemeClr val="accent6">
                    <a:lumMod val="40000"/>
                    <a:lumOff val="60000"/>
                  </a:schemeClr>
                </a:solidFill>
              </a:rPr>
              <a:t>South Africa</a:t>
            </a:r>
          </a:p>
          <a:p>
            <a:pPr algn="r" defTabSz="1625032"/>
            <a:r>
              <a:rPr lang="en-US" sz="1900" dirty="0">
                <a:solidFill>
                  <a:schemeClr val="accent6">
                    <a:lumMod val="40000"/>
                    <a:lumOff val="60000"/>
                  </a:schemeClr>
                </a:solidFill>
              </a:rPr>
              <a:t>Sri Lanka</a:t>
            </a:r>
          </a:p>
          <a:p>
            <a:pPr algn="r" defTabSz="1625032"/>
            <a:r>
              <a:rPr lang="en-US" sz="1900" dirty="0">
                <a:solidFill>
                  <a:schemeClr val="accent6">
                    <a:lumMod val="40000"/>
                    <a:lumOff val="60000"/>
                  </a:schemeClr>
                </a:solidFill>
              </a:rPr>
              <a:t>Taiwan</a:t>
            </a:r>
          </a:p>
          <a:p>
            <a:pPr algn="r" defTabSz="1625032"/>
            <a:r>
              <a:rPr lang="en-US" sz="1900" dirty="0">
                <a:solidFill>
                  <a:schemeClr val="accent6">
                    <a:lumMod val="40000"/>
                    <a:lumOff val="60000"/>
                  </a:schemeClr>
                </a:solidFill>
              </a:rPr>
              <a:t>Thailand</a:t>
            </a:r>
          </a:p>
          <a:p>
            <a:pPr algn="r" defTabSz="1625032"/>
            <a:r>
              <a:rPr lang="en-US" sz="1900" dirty="0">
                <a:solidFill>
                  <a:schemeClr val="accent6">
                    <a:lumMod val="40000"/>
                    <a:lumOff val="60000"/>
                  </a:schemeClr>
                </a:solidFill>
              </a:rPr>
              <a:t>Tunisia</a:t>
            </a:r>
          </a:p>
          <a:p>
            <a:pPr algn="r" defTabSz="1625032"/>
            <a:r>
              <a:rPr lang="en-US" sz="1900" dirty="0">
                <a:solidFill>
                  <a:schemeClr val="accent6">
                    <a:lumMod val="40000"/>
                    <a:lumOff val="60000"/>
                  </a:schemeClr>
                </a:solidFill>
              </a:rPr>
              <a:t>Turkey</a:t>
            </a:r>
          </a:p>
          <a:p>
            <a:pPr algn="r" defTabSz="1625032"/>
            <a:r>
              <a:rPr lang="en-US" sz="1900" dirty="0">
                <a:solidFill>
                  <a:schemeClr val="accent6">
                    <a:lumMod val="40000"/>
                    <a:lumOff val="60000"/>
                  </a:schemeClr>
                </a:solidFill>
              </a:rPr>
              <a:t>UAE</a:t>
            </a:r>
          </a:p>
          <a:p>
            <a:pPr algn="r" defTabSz="1625032"/>
            <a:r>
              <a:rPr lang="en-US" sz="1900" dirty="0">
                <a:solidFill>
                  <a:schemeClr val="accent6">
                    <a:lumMod val="40000"/>
                    <a:lumOff val="60000"/>
                  </a:schemeClr>
                </a:solidFill>
              </a:rPr>
              <a:t>Ukraine</a:t>
            </a:r>
          </a:p>
          <a:p>
            <a:pPr algn="r" defTabSz="1625032"/>
            <a:r>
              <a:rPr lang="en-US" sz="1900" dirty="0">
                <a:solidFill>
                  <a:schemeClr val="accent6">
                    <a:lumMod val="40000"/>
                    <a:lumOff val="60000"/>
                  </a:schemeClr>
                </a:solidFill>
              </a:rPr>
              <a:t>Uruguay</a:t>
            </a:r>
          </a:p>
          <a:p>
            <a:pPr algn="r" defTabSz="1625032"/>
            <a:r>
              <a:rPr lang="en-US" sz="1900" dirty="0">
                <a:solidFill>
                  <a:schemeClr val="accent6">
                    <a:lumMod val="40000"/>
                    <a:lumOff val="60000"/>
                  </a:schemeClr>
                </a:solidFill>
              </a:rPr>
              <a:t>Venezuela</a:t>
            </a:r>
          </a:p>
          <a:p>
            <a:pPr algn="r" defTabSz="1625032"/>
            <a:r>
              <a:rPr lang="en-US" sz="1900" dirty="0">
                <a:solidFill>
                  <a:schemeClr val="accent6">
                    <a:lumMod val="40000"/>
                    <a:lumOff val="60000"/>
                  </a:schemeClr>
                </a:solidFill>
              </a:rPr>
              <a:t>Bahrain</a:t>
            </a:r>
            <a:endParaRPr lang="en-US" sz="1400" dirty="0">
              <a:solidFill>
                <a:schemeClr val="accent6">
                  <a:lumMod val="40000"/>
                  <a:lumOff val="60000"/>
                </a:schemeClr>
              </a:solidFill>
            </a:endParaRPr>
          </a:p>
        </p:txBody>
      </p:sp>
      <p:sp>
        <p:nvSpPr>
          <p:cNvPr id="2" name="Rectangle 1"/>
          <p:cNvSpPr/>
          <p:nvPr/>
        </p:nvSpPr>
        <p:spPr>
          <a:xfrm>
            <a:off x="6811187" y="603702"/>
            <a:ext cx="3717860" cy="1446550"/>
          </a:xfrm>
          <a:prstGeom prst="rect">
            <a:avLst/>
          </a:prstGeom>
        </p:spPr>
        <p:txBody>
          <a:bodyPr wrap="square">
            <a:spAutoFit/>
          </a:bodyPr>
          <a:lstStyle/>
          <a:p>
            <a:r>
              <a:rPr lang="en-US" sz="4400" dirty="0">
                <a:solidFill>
                  <a:srgbClr val="FFFFFF"/>
                </a:solidFill>
              </a:rPr>
              <a:t>countries and territories</a:t>
            </a:r>
            <a:endParaRPr lang="en-US" sz="4400" dirty="0"/>
          </a:p>
        </p:txBody>
      </p:sp>
    </p:spTree>
    <p:extLst>
      <p:ext uri="{BB962C8B-B14F-4D97-AF65-F5344CB8AC3E}">
        <p14:creationId xmlns:p14="http://schemas.microsoft.com/office/powerpoint/2010/main" val="2276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bwMode="auto">
          <a:xfrm>
            <a:off x="5901129"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3885013"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4406384"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3522611"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6567364"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6" name="Group 5"/>
          <p:cNvGrpSpPr/>
          <p:nvPr/>
        </p:nvGrpSpPr>
        <p:grpSpPr>
          <a:xfrm>
            <a:off x="4532292" y="5164325"/>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5299307"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4642804"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a:gradFill>
                  <a:gsLst>
                    <a:gs pos="0">
                      <a:srgbClr val="FFFFFF"/>
                    </a:gs>
                    <a:gs pos="100000">
                      <a:srgbClr val="FFFFFF"/>
                    </a:gs>
                  </a:gsLst>
                  <a:lin ang="5400000" scaled="0"/>
                </a:gradFill>
              </a:rPr>
              <a:t>Your Data 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5" name="Group 34"/>
          <p:cNvGrpSpPr/>
          <p:nvPr/>
        </p:nvGrpSpPr>
        <p:grpSpPr>
          <a:xfrm>
            <a:off x="6224112"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5538312"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grpSp>
        <p:nvGrpSpPr>
          <p:cNvPr id="32" name="Group 31"/>
          <p:cNvGrpSpPr/>
          <p:nvPr/>
        </p:nvGrpSpPr>
        <p:grpSpPr>
          <a:xfrm>
            <a:off x="5875869"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5191583" y="1144330"/>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6560346" y="1129416"/>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Tree>
    <p:extLst>
      <p:ext uri="{BB962C8B-B14F-4D97-AF65-F5344CB8AC3E}">
        <p14:creationId xmlns:p14="http://schemas.microsoft.com/office/powerpoint/2010/main" val="63427683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0 L -0.25 0 E" pathEditMode="relative" ptsTypes="">
                                      <p:cBhvr>
                                        <p:cTn id="6" dur="2000" fill="hold"/>
                                        <p:tgtEl>
                                          <p:spTgt spid="71"/>
                                        </p:tgtEl>
                                        <p:attrNameLst>
                                          <p:attrName>ppt_x</p:attrName>
                                          <p:attrName>ppt_y</p:attrName>
                                        </p:attrNameLst>
                                      </p:cBhvr>
                                    </p:animMotion>
                                  </p:childTnLst>
                                </p:cTn>
                              </p:par>
                              <p:par>
                                <p:cTn id="7" presetID="35" presetClass="path" presetSubtype="0" accel="50000" decel="50000" fill="hold" grpId="0" nodeType="withEffect">
                                  <p:stCondLst>
                                    <p:cond delay="200"/>
                                  </p:stCondLst>
                                  <p:childTnLst>
                                    <p:animMotion origin="layout" path="M 0 0 L -0.25 0 E" pathEditMode="relative" ptsTypes="">
                                      <p:cBhvr>
                                        <p:cTn id="8" dur="2000" fill="hold"/>
                                        <p:tgtEl>
                                          <p:spTgt spid="4"/>
                                        </p:tgtEl>
                                        <p:attrNameLst>
                                          <p:attrName>ppt_x</p:attrName>
                                          <p:attrName>ppt_y</p:attrName>
                                        </p:attrNameLst>
                                      </p:cBhvr>
                                    </p:animMotion>
                                  </p:childTnLst>
                                </p:cTn>
                              </p:par>
                              <p:par>
                                <p:cTn id="9" presetID="35" presetClass="path" presetSubtype="0" accel="50000" decel="50000" fill="hold" grpId="0" nodeType="withEffect">
                                  <p:stCondLst>
                                    <p:cond delay="100"/>
                                  </p:stCondLst>
                                  <p:childTnLst>
                                    <p:animMotion origin="layout" path="M 0 0 L -0.25 0 E" pathEditMode="relative" ptsTypes="">
                                      <p:cBhvr>
                                        <p:cTn id="10" dur="2000" fill="hold"/>
                                        <p:tgtEl>
                                          <p:spTgt spid="8"/>
                                        </p:tgtEl>
                                        <p:attrNameLst>
                                          <p:attrName>ppt_x</p:attrName>
                                          <p:attrName>ppt_y</p:attrName>
                                        </p:attrNameLst>
                                      </p:cBhvr>
                                    </p:animMotion>
                                  </p:childTnLst>
                                </p:cTn>
                              </p:par>
                              <p:par>
                                <p:cTn id="11" presetID="35" presetClass="path" presetSubtype="0" accel="50000" decel="50000" fill="hold" grpId="0" nodeType="withEffect">
                                  <p:stCondLst>
                                    <p:cond delay="250"/>
                                  </p:stCondLst>
                                  <p:childTnLst>
                                    <p:animMotion origin="layout" path="M 0 0 L -0.25 0 E" pathEditMode="relative" ptsTypes="">
                                      <p:cBhvr>
                                        <p:cTn id="12" dur="2000" fill="hold"/>
                                        <p:tgtEl>
                                          <p:spTgt spid="9"/>
                                        </p:tgtEl>
                                        <p:attrNameLst>
                                          <p:attrName>ppt_x</p:attrName>
                                          <p:attrName>ppt_y</p:attrName>
                                        </p:attrNameLst>
                                      </p:cBhvr>
                                    </p:animMotion>
                                  </p:childTnLst>
                                </p:cTn>
                              </p:par>
                              <p:par>
                                <p:cTn id="13" presetID="35" presetClass="path" presetSubtype="0" accel="50000" decel="50000" fill="hold" grpId="0" nodeType="withEffect">
                                  <p:stCondLst>
                                    <p:cond delay="0"/>
                                  </p:stCondLst>
                                  <p:childTnLst>
                                    <p:animMotion origin="layout" path="M 0 0 L -0.25 0 E" pathEditMode="relative" ptsTypes="">
                                      <p:cBhvr>
                                        <p:cTn id="14" dur="2000" fill="hold"/>
                                        <p:tgtEl>
                                          <p:spTgt spid="11"/>
                                        </p:tgtEl>
                                        <p:attrNameLst>
                                          <p:attrName>ppt_x</p:attrName>
                                          <p:attrName>ppt_y</p:attrName>
                                        </p:attrNameLst>
                                      </p:cBhvr>
                                    </p:animMotion>
                                  </p:childTnLst>
                                </p:cTn>
                              </p:par>
                              <p:par>
                                <p:cTn id="15" presetID="35" presetClass="path" presetSubtype="0" accel="50000" decel="50000" fill="hold" grpId="0" nodeType="withEffect">
                                  <p:stCondLst>
                                    <p:cond delay="0"/>
                                  </p:stCondLst>
                                  <p:childTnLst>
                                    <p:animMotion origin="layout" path="M 0 0 L -0.25 0 E" pathEditMode="relative" ptsTypes="">
                                      <p:cBhvr>
                                        <p:cTn id="16" dur="2000" fill="hold"/>
                                        <p:tgtEl>
                                          <p:spTgt spid="14"/>
                                        </p:tgtEl>
                                        <p:attrNameLst>
                                          <p:attrName>ppt_x</p:attrName>
                                          <p:attrName>ppt_y</p:attrName>
                                        </p:attrNameLst>
                                      </p:cBhvr>
                                    </p:animMotion>
                                  </p:childTnLst>
                                </p:cTn>
                              </p:par>
                              <p:par>
                                <p:cTn id="17" presetID="35" presetClass="path" presetSubtype="0" accel="50000" decel="50000" fill="hold" grpId="0" nodeType="withEffect">
                                  <p:stCondLst>
                                    <p:cond delay="0"/>
                                  </p:stCondLst>
                                  <p:childTnLst>
                                    <p:animMotion origin="layout" path="M 0 0 L -0.25 0 E" pathEditMode="relative" ptsTypes="">
                                      <p:cBhvr>
                                        <p:cTn id="18" dur="2000" fill="hold"/>
                                        <p:tgtEl>
                                          <p:spTgt spid="16"/>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3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38"/>
                                        </p:tgtEl>
                                        <p:attrNameLst>
                                          <p:attrName>ppt_x</p:attrName>
                                          <p:attrName>ppt_y</p:attrName>
                                        </p:attrNameLst>
                                      </p:cBhvr>
                                    </p:animMotion>
                                  </p:childTnLst>
                                </p:cTn>
                              </p:par>
                              <p:par>
                                <p:cTn id="23" presetID="35" presetClass="path" presetSubtype="0" accel="50000" decel="50000" fill="hold" nodeType="withEffect">
                                  <p:stCondLst>
                                    <p:cond delay="0"/>
                                  </p:stCondLst>
                                  <p:childTnLst>
                                    <p:animMotion origin="layout" path="M 0 0 L -0.25 0 E" pathEditMode="relative" ptsTypes="">
                                      <p:cBhvr>
                                        <p:cTn id="24" dur="2000" fill="hold"/>
                                        <p:tgtEl>
                                          <p:spTgt spid="32"/>
                                        </p:tgtEl>
                                        <p:attrNameLst>
                                          <p:attrName>ppt_x</p:attrName>
                                          <p:attrName>ppt_y</p:attrName>
                                        </p:attrNameLst>
                                      </p:cBhvr>
                                    </p:animMotion>
                                  </p:childTnLst>
                                </p:cTn>
                              </p:par>
                              <p:par>
                                <p:cTn id="25" presetID="35" presetClass="path" presetSubtype="0" accel="50000" decel="50000" fill="hold" nodeType="withEffect">
                                  <p:stCondLst>
                                    <p:cond delay="0"/>
                                  </p:stCondLst>
                                  <p:childTnLst>
                                    <p:animMotion origin="layout" path="M 0 0 L -0.25 0 E" pathEditMode="relative" ptsTypes="">
                                      <p:cBhvr>
                                        <p:cTn id="26" dur="2000" fill="hold"/>
                                        <p:tgtEl>
                                          <p:spTgt spid="65"/>
                                        </p:tgtEl>
                                        <p:attrNameLst>
                                          <p:attrName>ppt_x</p:attrName>
                                          <p:attrName>ppt_y</p:attrName>
                                        </p:attrNameLst>
                                      </p:cBhvr>
                                    </p:animMotion>
                                  </p:childTnLst>
                                </p:cTn>
                              </p:par>
                              <p:par>
                                <p:cTn id="27" presetID="35" presetClass="path" presetSubtype="0" accel="50000" decel="50000" fill="hold" nodeType="withEffect">
                                  <p:stCondLst>
                                    <p:cond delay="0"/>
                                  </p:stCondLst>
                                  <p:childTnLst>
                                    <p:animMotion origin="layout" path="M 0 0 L -0.25 0 E" pathEditMode="relative" ptsTypes="">
                                      <p:cBhvr>
                                        <p:cTn id="28" dur="2000" fill="hold"/>
                                        <p:tgtEl>
                                          <p:spTgt spid="6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4" grpId="0" animBg="1"/>
      <p:bldP spid="8" grpId="0" animBg="1"/>
      <p:bldP spid="9" grpId="0" animBg="1"/>
      <p:bldP spid="11" grpId="0" animBg="1"/>
      <p:bldP spid="14" grpId="0" animBg="1"/>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Windows Azure</a:t>
            </a:r>
          </a:p>
        </p:txBody>
      </p:sp>
      <p:grpSp>
        <p:nvGrpSpPr>
          <p:cNvPr id="15" name="Group 14"/>
          <p:cNvGrpSpPr/>
          <p:nvPr/>
        </p:nvGrpSpPr>
        <p:grpSpPr>
          <a:xfrm>
            <a:off x="717325" y="1996753"/>
            <a:ext cx="3470346" cy="3243606"/>
            <a:chOff x="627895" y="2692245"/>
            <a:chExt cx="2185744" cy="2042935"/>
          </a:xfrm>
        </p:grpSpPr>
        <p:sp>
          <p:nvSpPr>
            <p:cNvPr id="12" name="Rectangle 11"/>
            <p:cNvSpPr/>
            <p:nvPr/>
          </p:nvSpPr>
          <p:spPr bwMode="auto">
            <a:xfrm>
              <a:off x="627895" y="2692245"/>
              <a:ext cx="2185744" cy="20429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4370691" y="1996753"/>
            <a:ext cx="3470346" cy="3243606"/>
            <a:chOff x="2992889" y="2692245"/>
            <a:chExt cx="2185744" cy="2042935"/>
          </a:xfrm>
        </p:grpSpPr>
        <p:sp>
          <p:nvSpPr>
            <p:cNvPr id="13" name="Rectangle 12"/>
            <p:cNvSpPr/>
            <p:nvPr/>
          </p:nvSpPr>
          <p:spPr bwMode="auto">
            <a:xfrm>
              <a:off x="2992889" y="2692245"/>
              <a:ext cx="2185744" cy="204293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open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8024056" y="1996753"/>
            <a:ext cx="3470346" cy="3243606"/>
            <a:chOff x="5368948" y="2692245"/>
            <a:chExt cx="2185744" cy="2042935"/>
          </a:xfrm>
        </p:grpSpPr>
        <p:sp>
          <p:nvSpPr>
            <p:cNvPr id="14" name="Rectangle 13"/>
            <p:cNvSpPr/>
            <p:nvPr/>
          </p:nvSpPr>
          <p:spPr bwMode="auto">
            <a:xfrm>
              <a:off x="5368948" y="2692245"/>
              <a:ext cx="2185744" cy="2042935"/>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solid</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Tree>
    <p:extLst>
      <p:ext uri="{BB962C8B-B14F-4D97-AF65-F5344CB8AC3E}">
        <p14:creationId xmlns:p14="http://schemas.microsoft.com/office/powerpoint/2010/main" val="77026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start now.</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7" name="Picture 6"/>
          <p:cNvPicPr>
            <a:picLocks noChangeAspect="1"/>
          </p:cNvPicPr>
          <p:nvPr/>
        </p:nvPicPr>
        <p:blipFill rotWithShape="1">
          <a:blip r:embed="rId4"/>
          <a:srcRect b="13309"/>
          <a:stretch/>
        </p:blipFill>
        <p:spPr>
          <a:xfrm>
            <a:off x="1155634" y="1317267"/>
            <a:ext cx="4347441" cy="2778483"/>
          </a:xfrm>
          <a:prstGeom prst="rect">
            <a:avLst/>
          </a:prstGeom>
        </p:spPr>
      </p:pic>
    </p:spTree>
    <p:extLst>
      <p:ext uri="{BB962C8B-B14F-4D97-AF65-F5344CB8AC3E}">
        <p14:creationId xmlns:p14="http://schemas.microsoft.com/office/powerpoint/2010/main" val="20015684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6" name="Group 5"/>
          <p:cNvGrpSpPr/>
          <p:nvPr/>
        </p:nvGrpSpPr>
        <p:grpSpPr>
          <a:xfrm>
            <a:off x="4532756" y="5164967"/>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a:gradFill>
                  <a:gsLst>
                    <a:gs pos="0">
                      <a:srgbClr val="FFFFFF"/>
                    </a:gs>
                    <a:gs pos="100000">
                      <a:srgbClr val="FFFFFF"/>
                    </a:gs>
                  </a:gsLst>
                  <a:lin ang="5400000" scaled="0"/>
                </a:gradFill>
              </a:rPr>
              <a:t>Your Data 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sp>
        <p:nvSpPr>
          <p:cNvPr id="71" name="Rounded Rectangle 70"/>
          <p:cNvSpPr/>
          <p:nvPr/>
        </p:nvSpPr>
        <p:spPr bwMode="auto">
          <a:xfrm>
            <a:off x="2843201"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827085"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1348456"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464683"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3509436"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1584876"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52" name="Rounded Rectangle 51"/>
          <p:cNvSpPr/>
          <p:nvPr/>
        </p:nvSpPr>
        <p:spPr bwMode="auto">
          <a:xfrm>
            <a:off x="8803036"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5" name="Rounded Rectangle 54"/>
          <p:cNvSpPr/>
          <p:nvPr/>
        </p:nvSpPr>
        <p:spPr bwMode="auto">
          <a:xfrm>
            <a:off x="6827392" y="1034176"/>
            <a:ext cx="3036794" cy="1671716"/>
          </a:xfrm>
          <a:prstGeom prst="roundRect">
            <a:avLst>
              <a:gd name="adj" fmla="val 19324"/>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6" name="Rounded Rectangle 55"/>
          <p:cNvSpPr/>
          <p:nvPr/>
        </p:nvSpPr>
        <p:spPr bwMode="auto">
          <a:xfrm>
            <a:off x="7348763" y="768541"/>
            <a:ext cx="3412342" cy="2102771"/>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7" name="Rounded Rectangle 56"/>
          <p:cNvSpPr/>
          <p:nvPr/>
        </p:nvSpPr>
        <p:spPr bwMode="auto">
          <a:xfrm>
            <a:off x="7094038" y="1959278"/>
            <a:ext cx="2714910" cy="1211885"/>
          </a:xfrm>
          <a:prstGeom prst="roundRect">
            <a:avLst/>
          </a:prstGeom>
          <a:solidFill>
            <a:srgbClr val="FFFFFF">
              <a:alpha val="4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8" name="Rounded Rectangle 57"/>
          <p:cNvSpPr/>
          <p:nvPr/>
        </p:nvSpPr>
        <p:spPr bwMode="auto">
          <a:xfrm>
            <a:off x="9548565"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62" name="TextBox 61"/>
          <p:cNvSpPr txBox="1"/>
          <p:nvPr/>
        </p:nvSpPr>
        <p:spPr>
          <a:xfrm>
            <a:off x="7585183"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Other Service Providers</a:t>
            </a:r>
          </a:p>
        </p:txBody>
      </p:sp>
      <p:grpSp>
        <p:nvGrpSpPr>
          <p:cNvPr id="63" name="Group 62"/>
          <p:cNvGrpSpPr/>
          <p:nvPr/>
        </p:nvGrpSpPr>
        <p:grpSpPr>
          <a:xfrm>
            <a:off x="9166491" y="1731310"/>
            <a:ext cx="722921" cy="623207"/>
            <a:chOff x="328301" y="3881331"/>
            <a:chExt cx="722921" cy="623207"/>
          </a:xfrm>
        </p:grpSpPr>
        <p:sp>
          <p:nvSpPr>
            <p:cNvPr id="72" name="Hexagon 71"/>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74" name="Group 73"/>
          <p:cNvGrpSpPr/>
          <p:nvPr/>
        </p:nvGrpSpPr>
        <p:grpSpPr>
          <a:xfrm>
            <a:off x="8480691" y="1731310"/>
            <a:ext cx="722921" cy="623207"/>
            <a:chOff x="328301" y="3881331"/>
            <a:chExt cx="722921" cy="623207"/>
          </a:xfrm>
        </p:grpSpPr>
        <p:sp>
          <p:nvSpPr>
            <p:cNvPr id="75" name="Hexagon 74"/>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80" name="Group 79"/>
          <p:cNvGrpSpPr/>
          <p:nvPr/>
        </p:nvGrpSpPr>
        <p:grpSpPr>
          <a:xfrm>
            <a:off x="8825644" y="1130883"/>
            <a:ext cx="722921" cy="623207"/>
            <a:chOff x="328301" y="3881331"/>
            <a:chExt cx="722921" cy="623207"/>
          </a:xfrm>
        </p:grpSpPr>
        <p:sp>
          <p:nvSpPr>
            <p:cNvPr id="81" name="Hexagon 80"/>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2241379"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35" name="Group 34"/>
          <p:cNvGrpSpPr/>
          <p:nvPr/>
        </p:nvGrpSpPr>
        <p:grpSpPr>
          <a:xfrm>
            <a:off x="3166184"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2480384"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2" name="Group 31"/>
          <p:cNvGrpSpPr/>
          <p:nvPr/>
        </p:nvGrpSpPr>
        <p:grpSpPr>
          <a:xfrm>
            <a:off x="2817941"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2133655" y="1130883"/>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3502418" y="1134790"/>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Tree>
    <p:extLst>
      <p:ext uri="{BB962C8B-B14F-4D97-AF65-F5344CB8AC3E}">
        <p14:creationId xmlns:p14="http://schemas.microsoft.com/office/powerpoint/2010/main" val="282004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500"/>
                                        <p:tgtEl>
                                          <p:spTgt spid="58"/>
                                        </p:tgtEl>
                                      </p:cBhvr>
                                    </p:animEffect>
                                    <p:anim calcmode="lin" valueType="num">
                                      <p:cBhvr>
                                        <p:cTn id="13" dur="1500" fill="hold"/>
                                        <p:tgtEl>
                                          <p:spTgt spid="58"/>
                                        </p:tgtEl>
                                        <p:attrNameLst>
                                          <p:attrName>ppt_x</p:attrName>
                                        </p:attrNameLst>
                                      </p:cBhvr>
                                      <p:tavLst>
                                        <p:tav tm="0">
                                          <p:val>
                                            <p:strVal val="#ppt_x"/>
                                          </p:val>
                                        </p:tav>
                                        <p:tav tm="100000">
                                          <p:val>
                                            <p:strVal val="#ppt_x"/>
                                          </p:val>
                                        </p:tav>
                                      </p:tavLst>
                                    </p:anim>
                                    <p:anim calcmode="lin" valueType="num">
                                      <p:cBhvr>
                                        <p:cTn id="14" dur="1500" fill="hold"/>
                                        <p:tgtEl>
                                          <p:spTgt spid="58"/>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750"/>
                                        <p:tgtEl>
                                          <p:spTgt spid="56"/>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750"/>
                                        <p:tgtEl>
                                          <p:spTgt spid="52"/>
                                        </p:tgtEl>
                                      </p:cBhvr>
                                    </p:animEffect>
                                    <p:anim calcmode="lin" valueType="num">
                                      <p:cBhvr>
                                        <p:cTn id="26" dur="750" fill="hold"/>
                                        <p:tgtEl>
                                          <p:spTgt spid="52"/>
                                        </p:tgtEl>
                                        <p:attrNameLst>
                                          <p:attrName>ppt_x</p:attrName>
                                        </p:attrNameLst>
                                      </p:cBhvr>
                                      <p:tavLst>
                                        <p:tav tm="0">
                                          <p:val>
                                            <p:strVal val="#ppt_x"/>
                                          </p:val>
                                        </p:tav>
                                        <p:tav tm="100000">
                                          <p:val>
                                            <p:strVal val="#ppt_x"/>
                                          </p:val>
                                        </p:tav>
                                      </p:tavLst>
                                    </p:anim>
                                    <p:anim calcmode="lin" valueType="num">
                                      <p:cBhvr>
                                        <p:cTn id="27" dur="750" fill="hold"/>
                                        <p:tgtEl>
                                          <p:spTgt spid="52"/>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1000"/>
                                        <p:tgtEl>
                                          <p:spTgt spid="62"/>
                                        </p:tgtEl>
                                      </p:cBhvr>
                                    </p:animEffect>
                                  </p:childTnLst>
                                </p:cTn>
                              </p:par>
                            </p:childTnLst>
                          </p:cTn>
                        </p:par>
                        <p:par>
                          <p:cTn id="31" fill="hold">
                            <p:stCondLst>
                              <p:cond delay="1850"/>
                            </p:stCondLst>
                            <p:childTnLst>
                              <p:par>
                                <p:cTn id="32" presetID="10" presetClass="entr" presetSubtype="0"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nodeType="withEffect">
                                  <p:stCondLst>
                                    <p:cond delay="10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nodeType="withEffect">
                                  <p:stCondLst>
                                    <p:cond delay="20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2.91667E-6 -3.28707E-6 L 0.37981 -3.28707E-6 " pathEditMode="relative" rAng="0" ptsTypes="AA">
                                      <p:cBhvr>
                                        <p:cTn id="44" dur="2000" fill="hold"/>
                                        <p:tgtEl>
                                          <p:spTgt spid="68"/>
                                        </p:tgtEl>
                                        <p:attrNameLst>
                                          <p:attrName>ppt_x</p:attrName>
                                          <p:attrName>ppt_y</p:attrName>
                                        </p:attrNameLst>
                                      </p:cBhvr>
                                      <p:rCtr x="1898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P spid="56" grpId="0" animBg="1"/>
      <p:bldP spid="57" grpId="0" animBg="1"/>
      <p:bldP spid="58" grpId="0" animBg="1"/>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6" name="Group 5"/>
          <p:cNvGrpSpPr/>
          <p:nvPr/>
        </p:nvGrpSpPr>
        <p:grpSpPr>
          <a:xfrm>
            <a:off x="4529490" y="5168233"/>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a:gradFill>
                  <a:gsLst>
                    <a:gs pos="0">
                      <a:srgbClr val="FFFFFF"/>
                    </a:gs>
                    <a:gs pos="100000">
                      <a:srgbClr val="FFFFFF"/>
                    </a:gs>
                  </a:gsLst>
                  <a:lin ang="5400000" scaled="0"/>
                </a:gradFill>
              </a:rPr>
              <a:t>Your Data 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sp>
        <p:nvSpPr>
          <p:cNvPr id="71" name="Rounded Rectangle 70"/>
          <p:cNvSpPr/>
          <p:nvPr/>
        </p:nvSpPr>
        <p:spPr bwMode="auto">
          <a:xfrm>
            <a:off x="2843201"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827085"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1348456"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464683"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3509436"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1584876"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52" name="Rounded Rectangle 51"/>
          <p:cNvSpPr/>
          <p:nvPr/>
        </p:nvSpPr>
        <p:spPr bwMode="auto">
          <a:xfrm>
            <a:off x="8803036"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5" name="Rounded Rectangle 54"/>
          <p:cNvSpPr/>
          <p:nvPr/>
        </p:nvSpPr>
        <p:spPr bwMode="auto">
          <a:xfrm>
            <a:off x="6827392" y="1034176"/>
            <a:ext cx="3036794" cy="1671716"/>
          </a:xfrm>
          <a:prstGeom prst="roundRect">
            <a:avLst>
              <a:gd name="adj" fmla="val 19324"/>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6" name="Rounded Rectangle 55"/>
          <p:cNvSpPr/>
          <p:nvPr/>
        </p:nvSpPr>
        <p:spPr bwMode="auto">
          <a:xfrm>
            <a:off x="7348763" y="768541"/>
            <a:ext cx="3412342" cy="2102771"/>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7" name="Rounded Rectangle 56"/>
          <p:cNvSpPr/>
          <p:nvPr/>
        </p:nvSpPr>
        <p:spPr bwMode="auto">
          <a:xfrm>
            <a:off x="7094038" y="1959278"/>
            <a:ext cx="2714910" cy="1211885"/>
          </a:xfrm>
          <a:prstGeom prst="roundRect">
            <a:avLst/>
          </a:prstGeom>
          <a:solidFill>
            <a:srgbClr val="FFFFFF">
              <a:alpha val="4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8" name="Rounded Rectangle 57"/>
          <p:cNvSpPr/>
          <p:nvPr/>
        </p:nvSpPr>
        <p:spPr bwMode="auto">
          <a:xfrm>
            <a:off x="9548565"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62" name="TextBox 61"/>
          <p:cNvSpPr txBox="1"/>
          <p:nvPr/>
        </p:nvSpPr>
        <p:spPr>
          <a:xfrm>
            <a:off x="7585183"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Other Service Providers</a:t>
            </a:r>
          </a:p>
        </p:txBody>
      </p:sp>
      <p:grpSp>
        <p:nvGrpSpPr>
          <p:cNvPr id="63" name="Group 62"/>
          <p:cNvGrpSpPr/>
          <p:nvPr/>
        </p:nvGrpSpPr>
        <p:grpSpPr>
          <a:xfrm>
            <a:off x="9166491" y="1731310"/>
            <a:ext cx="722921" cy="623207"/>
            <a:chOff x="328301" y="3881331"/>
            <a:chExt cx="722921" cy="623207"/>
          </a:xfrm>
        </p:grpSpPr>
        <p:sp>
          <p:nvSpPr>
            <p:cNvPr id="72" name="Hexagon 71"/>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74" name="Group 73"/>
          <p:cNvGrpSpPr/>
          <p:nvPr/>
        </p:nvGrpSpPr>
        <p:grpSpPr>
          <a:xfrm>
            <a:off x="8480691" y="1731310"/>
            <a:ext cx="722921" cy="623207"/>
            <a:chOff x="328301" y="3881331"/>
            <a:chExt cx="722921" cy="623207"/>
          </a:xfrm>
        </p:grpSpPr>
        <p:sp>
          <p:nvSpPr>
            <p:cNvPr id="75" name="Hexagon 74"/>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80" name="Group 79"/>
          <p:cNvGrpSpPr/>
          <p:nvPr/>
        </p:nvGrpSpPr>
        <p:grpSpPr>
          <a:xfrm>
            <a:off x="8825644" y="1130883"/>
            <a:ext cx="722921" cy="623207"/>
            <a:chOff x="328301" y="3881331"/>
            <a:chExt cx="722921" cy="623207"/>
          </a:xfrm>
        </p:grpSpPr>
        <p:sp>
          <p:nvSpPr>
            <p:cNvPr id="81" name="Hexagon 80"/>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2241379"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35" name="Group 34"/>
          <p:cNvGrpSpPr/>
          <p:nvPr/>
        </p:nvGrpSpPr>
        <p:grpSpPr>
          <a:xfrm>
            <a:off x="3166184"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2480384"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2" name="Group 31"/>
          <p:cNvGrpSpPr/>
          <p:nvPr/>
        </p:nvGrpSpPr>
        <p:grpSpPr>
          <a:xfrm>
            <a:off x="2817941"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2133655" y="1130883"/>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8138627" y="1134790"/>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77" name="Rectangle 76"/>
          <p:cNvSpPr/>
          <p:nvPr/>
        </p:nvSpPr>
        <p:spPr bwMode="auto">
          <a:xfrm>
            <a:off x="0" y="0"/>
            <a:ext cx="12188825" cy="6858000"/>
          </a:xfrm>
          <a:prstGeom prst="rect">
            <a:avLst/>
          </a:prstGeom>
          <a:solidFill>
            <a:srgbClr val="0000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 name="Title 3"/>
          <p:cNvSpPr txBox="1">
            <a:spLocks/>
          </p:cNvSpPr>
          <p:nvPr/>
        </p:nvSpPr>
        <p:spPr>
          <a:xfrm>
            <a:off x="2372515" y="2703885"/>
            <a:ext cx="7491671" cy="191129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13800" dirty="0"/>
              <a:t>no lock-in</a:t>
            </a:r>
          </a:p>
        </p:txBody>
      </p:sp>
    </p:spTree>
    <p:extLst>
      <p:ext uri="{BB962C8B-B14F-4D97-AF65-F5344CB8AC3E}">
        <p14:creationId xmlns:p14="http://schemas.microsoft.com/office/powerpoint/2010/main" val="1646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26" name="Group 25"/>
          <p:cNvGrpSpPr/>
          <p:nvPr/>
        </p:nvGrpSpPr>
        <p:grpSpPr>
          <a:xfrm>
            <a:off x="1014873" y="2323450"/>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8" name="TextBox 97"/>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a:solidFill>
                  <a:schemeClr val="bg1"/>
                </a:solidFill>
              </a:rPr>
              <a:t>Windows Azure Storage</a:t>
            </a:r>
          </a:p>
        </p:txBody>
      </p:sp>
      <p:grpSp>
        <p:nvGrpSpPr>
          <p:cNvPr id="16" name="Group 15"/>
          <p:cNvGrpSpPr/>
          <p:nvPr/>
        </p:nvGrpSpPr>
        <p:grpSpPr>
          <a:xfrm>
            <a:off x="6257557" y="2252065"/>
            <a:ext cx="1671976" cy="2950074"/>
            <a:chOff x="3857138" y="-151910"/>
            <a:chExt cx="1671976" cy="2950074"/>
          </a:xfrm>
        </p:grpSpPr>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4" name="Rectangle 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8" name="Picture 47"/>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7" name="Group 16"/>
          <p:cNvGrpSpPr/>
          <p:nvPr/>
        </p:nvGrpSpPr>
        <p:grpSpPr>
          <a:xfrm>
            <a:off x="6371150" y="2709450"/>
            <a:ext cx="1427560" cy="2385378"/>
            <a:chOff x="6371150" y="2709450"/>
            <a:chExt cx="1427560" cy="2385378"/>
          </a:xfrm>
        </p:grpSpPr>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66" name="Picture 65"/>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67" name="Picture 66"/>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78" name="Group 77"/>
          <p:cNvGrpSpPr/>
          <p:nvPr/>
        </p:nvGrpSpPr>
        <p:grpSpPr>
          <a:xfrm>
            <a:off x="8045922" y="2252065"/>
            <a:ext cx="1671976" cy="2950074"/>
            <a:chOff x="3857138" y="-151910"/>
            <a:chExt cx="1671976" cy="2950074"/>
          </a:xfrm>
        </p:grpSpPr>
        <p:pic>
          <p:nvPicPr>
            <p:cNvPr id="79" name="Picture 78"/>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80" name="Rectangle 79"/>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82" name="Group 81"/>
          <p:cNvGrpSpPr/>
          <p:nvPr/>
        </p:nvGrpSpPr>
        <p:grpSpPr>
          <a:xfrm>
            <a:off x="8159515" y="2709450"/>
            <a:ext cx="1427560" cy="2385378"/>
            <a:chOff x="6371150" y="2709450"/>
            <a:chExt cx="1427560" cy="2385378"/>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6" name="Picture 85"/>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87" name="Picture 86"/>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88" name="Picture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9" name="Group 88"/>
          <p:cNvGrpSpPr/>
          <p:nvPr/>
        </p:nvGrpSpPr>
        <p:grpSpPr>
          <a:xfrm>
            <a:off x="9834150" y="2252065"/>
            <a:ext cx="1671976" cy="2950074"/>
            <a:chOff x="3857138" y="-151910"/>
            <a:chExt cx="1671976" cy="2950074"/>
          </a:xfrm>
        </p:grpSpPr>
        <p:pic>
          <p:nvPicPr>
            <p:cNvPr id="90" name="Picture 89"/>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91" name="Rectangle 9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92" name="Picture 91"/>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93" name="Group 92"/>
          <p:cNvGrpSpPr/>
          <p:nvPr/>
        </p:nvGrpSpPr>
        <p:grpSpPr>
          <a:xfrm>
            <a:off x="9947743" y="2709450"/>
            <a:ext cx="1427560" cy="2385378"/>
            <a:chOff x="6371150" y="2709450"/>
            <a:chExt cx="1427560" cy="2385378"/>
          </a:xfrm>
        </p:grpSpPr>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7" name="Picture 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3" name="Picture 112"/>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14" name="Picture 113"/>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15" name="Picture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a:solidFill>
                  <a:schemeClr val="bg1"/>
                </a:solidFill>
              </a:rPr>
              <a:t>VM with persistent drive</a:t>
            </a:r>
          </a:p>
        </p:txBody>
      </p:sp>
    </p:spTree>
    <p:extLst>
      <p:ext uri="{BB962C8B-B14F-4D97-AF65-F5344CB8AC3E}">
        <p14:creationId xmlns:p14="http://schemas.microsoft.com/office/powerpoint/2010/main" val="24136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fade">
                                      <p:cBhvr>
                                        <p:cTn id="11" dur="500"/>
                                        <p:tgtEl>
                                          <p:spTgt spid="9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4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purl.org/dc/elements/1.1/"/>
    <ds:schemaRef ds:uri="230e9df3-be65-4c73-a93b-d1236ebd677e"/>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17714</TotalTime>
  <Words>1145</Words>
  <Application>Microsoft Office PowerPoint</Application>
  <PresentationFormat>Custom</PresentationFormat>
  <Paragraphs>548</Paragraphs>
  <Slides>62</Slides>
  <Notes>56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62</vt:i4>
      </vt:variant>
    </vt:vector>
  </HeadingPairs>
  <TitlesOfParts>
    <vt:vector size="74" baseType="lpstr">
      <vt:lpstr>メイリオ</vt:lpstr>
      <vt:lpstr>Segoe</vt:lpstr>
      <vt:lpstr>Segoe Light</vt:lpstr>
      <vt:lpstr>Segoe Pro Semibold</vt:lpstr>
      <vt:lpstr>Arial</vt:lpstr>
      <vt:lpstr>Consolas</vt:lpstr>
      <vt:lpstr>Segoe UI</vt:lpstr>
      <vt:lpstr>Segoe UI Light</vt:lpstr>
      <vt:lpstr>Segoe UI Semibold</vt:lpstr>
      <vt:lpstr>Wingdings</vt:lpstr>
      <vt:lpstr>MS1444_Windows Azure Template 16x9_r08a</vt:lpstr>
      <vt:lpstr>White with Consolas font for code slides</vt:lpstr>
      <vt:lpstr>Windows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Notification Hubs</vt:lpstr>
      <vt:lpstr>Notification Hubs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focus on apps,  not infrastructure</vt:lpstr>
      <vt:lpstr>application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Tightly Coupled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building blocks</vt:lpstr>
      <vt:lpstr>PowerPoint Presentation</vt:lpstr>
      <vt:lpstr>PowerPoint Presentation</vt:lpstr>
      <vt:lpstr>PowerPoint Presentation</vt:lpstr>
      <vt:lpstr>multiple languages</vt:lpstr>
      <vt:lpstr>open source</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Keke Chen</cp:lastModifiedBy>
  <cp:revision>543</cp:revision>
  <cp:lastPrinted>2011-12-06T05:57:58Z</cp:lastPrinted>
  <dcterms:created xsi:type="dcterms:W3CDTF">2011-03-29T16:07:22Z</dcterms:created>
  <dcterms:modified xsi:type="dcterms:W3CDTF">2017-11-06T14:05:25Z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