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85" r:id="rId9"/>
    <p:sldId id="264" r:id="rId10"/>
    <p:sldId id="265" r:id="rId11"/>
    <p:sldId id="266" r:id="rId12"/>
    <p:sldId id="267" r:id="rId13"/>
    <p:sldId id="268" r:id="rId14"/>
    <p:sldId id="269" r:id="rId15"/>
    <p:sldId id="262" r:id="rId16"/>
    <p:sldId id="270" r:id="rId17"/>
    <p:sldId id="281" r:id="rId18"/>
    <p:sldId id="271" r:id="rId19"/>
    <p:sldId id="272" r:id="rId20"/>
    <p:sldId id="273" r:id="rId21"/>
    <p:sldId id="279" r:id="rId22"/>
    <p:sldId id="275" r:id="rId23"/>
    <p:sldId id="276" r:id="rId24"/>
    <p:sldId id="277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2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76200"/>
            <a:ext cx="2669116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76200"/>
            <a:ext cx="7806267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295400"/>
            <a:ext cx="523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295400"/>
            <a:ext cx="523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1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76200"/>
            <a:ext cx="10668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95400"/>
            <a:ext cx="10668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1028"/>
          <p:cNvSpPr>
            <a:spLocks noChangeArrowheads="1"/>
          </p:cNvSpPr>
          <p:nvPr/>
        </p:nvSpPr>
        <p:spPr bwMode="auto">
          <a:xfrm>
            <a:off x="812800" y="1185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51205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fld id="{614984AC-A6A0-41AC-842A-C3958DFF68A2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1206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207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fld id="{3D8E694B-AF2A-4212-966C-8E552FA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 Containers and 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err="1"/>
              <a:t>cgroup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track pages used by each group:</a:t>
            </a:r>
          </a:p>
          <a:p>
            <a:pPr lvl="1"/>
            <a:r>
              <a:rPr lang="en-US" dirty="0"/>
              <a:t>file (read/write/</a:t>
            </a:r>
            <a:r>
              <a:rPr lang="en-US" dirty="0" err="1"/>
              <a:t>mmap</a:t>
            </a:r>
            <a:r>
              <a:rPr lang="en-US" dirty="0"/>
              <a:t> from block devices; swap)</a:t>
            </a:r>
          </a:p>
          <a:p>
            <a:pPr lvl="1"/>
            <a:r>
              <a:rPr lang="en-US" dirty="0"/>
              <a:t>anonymous (stack, heap, anonymous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active (recently accessed)</a:t>
            </a:r>
          </a:p>
          <a:p>
            <a:pPr lvl="1"/>
            <a:r>
              <a:rPr lang="en-US" dirty="0"/>
              <a:t>inactive (candidate for eviction)</a:t>
            </a:r>
          </a:p>
          <a:p>
            <a:r>
              <a:rPr lang="en-US" dirty="0"/>
              <a:t>each page is charged to a group</a:t>
            </a:r>
          </a:p>
          <a:p>
            <a:r>
              <a:rPr lang="en-US" dirty="0"/>
              <a:t>pages can be shared</a:t>
            </a:r>
          </a:p>
          <a:p>
            <a:r>
              <a:rPr lang="en-US" dirty="0"/>
              <a:t>Individual (per-</a:t>
            </a:r>
            <a:r>
              <a:rPr lang="en-US" dirty="0" err="1"/>
              <a:t>cgroup</a:t>
            </a:r>
            <a:r>
              <a:rPr lang="en-US" dirty="0"/>
              <a:t>) limits and out-of-memory killer</a:t>
            </a:r>
          </a:p>
        </p:txBody>
      </p:sp>
    </p:spTree>
    <p:extLst>
      <p:ext uri="{BB962C8B-B14F-4D97-AF65-F5344CB8AC3E}">
        <p14:creationId xmlns:p14="http://schemas.microsoft.com/office/powerpoint/2010/main" val="106410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</a:t>
            </a:r>
            <a:r>
              <a:rPr lang="en-US" altLang="zh-CN" dirty="0" err="1"/>
              <a:t>cgroup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user/system CPU time</a:t>
            </a:r>
          </a:p>
          <a:p>
            <a:r>
              <a:rPr lang="en-US" dirty="0"/>
              <a:t>set relative weight per group</a:t>
            </a:r>
          </a:p>
          <a:p>
            <a:r>
              <a:rPr lang="en-US" dirty="0"/>
              <a:t>pin groups to specific CPU(s)</a:t>
            </a:r>
          </a:p>
          <a:p>
            <a:pPr lvl="1"/>
            <a:r>
              <a:rPr lang="en-US" dirty="0"/>
              <a:t>Can be used to reserve CPUs for some apps</a:t>
            </a:r>
          </a:p>
        </p:txBody>
      </p:sp>
    </p:spTree>
    <p:extLst>
      <p:ext uri="{BB962C8B-B14F-4D97-AF65-F5344CB8AC3E}">
        <p14:creationId xmlns:p14="http://schemas.microsoft.com/office/powerpoint/2010/main" val="412735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Blkio</a:t>
            </a:r>
            <a:r>
              <a:rPr lang="en-US" dirty="0"/>
              <a:t> </a:t>
            </a:r>
            <a:r>
              <a:rPr lang="en-US" dirty="0" err="1"/>
              <a:t>cgroup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IOs for each block device</a:t>
            </a:r>
          </a:p>
          <a:p>
            <a:pPr lvl="1"/>
            <a:r>
              <a:rPr lang="en-US" dirty="0"/>
              <a:t>read vs write; sync vs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set relative weights</a:t>
            </a:r>
          </a:p>
          <a:p>
            <a:r>
              <a:rPr lang="en-US" dirty="0"/>
              <a:t>set throttle (limits) for each block device</a:t>
            </a:r>
          </a:p>
          <a:p>
            <a:pPr lvl="1"/>
            <a:r>
              <a:rPr lang="en-US" dirty="0"/>
              <a:t>read vs write; bytes/sec vs operations/sec</a:t>
            </a:r>
          </a:p>
        </p:txBody>
      </p:sp>
    </p:spTree>
    <p:extLst>
      <p:ext uri="{BB962C8B-B14F-4D97-AF65-F5344CB8AC3E}">
        <p14:creationId xmlns:p14="http://schemas.microsoft.com/office/powerpoint/2010/main" val="85265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</a:t>
            </a:r>
            <a:r>
              <a:rPr lang="en-US" dirty="0" err="1"/>
              <a:t>cgroup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read/write/</a:t>
            </a:r>
            <a:r>
              <a:rPr lang="en-US" dirty="0" err="1"/>
              <a:t>mknod</a:t>
            </a:r>
            <a:r>
              <a:rPr lang="en-US" dirty="0"/>
              <a:t> permissions</a:t>
            </a:r>
          </a:p>
          <a:p>
            <a:r>
              <a:rPr lang="en-US" dirty="0"/>
              <a:t>typically:</a:t>
            </a:r>
          </a:p>
          <a:p>
            <a:pPr lvl="1"/>
            <a:r>
              <a:rPr lang="en-US" dirty="0"/>
              <a:t>allow: /dev/{</a:t>
            </a:r>
            <a:r>
              <a:rPr lang="en-US" dirty="0" err="1"/>
              <a:t>tty,zero,random,null</a:t>
            </a:r>
            <a:r>
              <a:rPr lang="en-US" dirty="0"/>
              <a:t>}...</a:t>
            </a:r>
          </a:p>
          <a:p>
            <a:pPr lvl="1"/>
            <a:r>
              <a:rPr lang="en-US" dirty="0"/>
              <a:t>deny: everything else</a:t>
            </a:r>
          </a:p>
          <a:p>
            <a:pPr lvl="1"/>
            <a:r>
              <a:rPr lang="en-US" dirty="0"/>
              <a:t>maybe: /dev/net/</a:t>
            </a:r>
            <a:r>
              <a:rPr lang="en-US" dirty="0" err="1"/>
              <a:t>tun</a:t>
            </a:r>
            <a:r>
              <a:rPr lang="en-US" dirty="0"/>
              <a:t>, /dev/fuse, /dev/</a:t>
            </a:r>
            <a:r>
              <a:rPr lang="en-US" dirty="0" err="1"/>
              <a:t>kvm</a:t>
            </a:r>
            <a:r>
              <a:rPr lang="en-US" dirty="0"/>
              <a:t>, /dev/</a:t>
            </a:r>
            <a:r>
              <a:rPr lang="en-US" dirty="0" err="1"/>
              <a:t>dri</a:t>
            </a:r>
            <a:r>
              <a:rPr lang="en-US" dirty="0"/>
              <a:t>...</a:t>
            </a:r>
          </a:p>
          <a:p>
            <a:r>
              <a:rPr lang="en-US" dirty="0"/>
              <a:t>fine-grained control for GPU, virtualization,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no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are isolated, but run straight on the host</a:t>
            </a:r>
          </a:p>
          <a:p>
            <a:r>
              <a:rPr lang="en-US" dirty="0"/>
              <a:t>CPU performance = native performance</a:t>
            </a:r>
          </a:p>
          <a:p>
            <a:r>
              <a:rPr lang="en-US" dirty="0"/>
              <a:t>memory performance = a few % shaved off for (optional) accounting</a:t>
            </a:r>
          </a:p>
          <a:p>
            <a:r>
              <a:rPr lang="en-US" dirty="0"/>
              <a:t>network performance = small overhead; can be reduced to zero</a:t>
            </a:r>
          </a:p>
        </p:txBody>
      </p:sp>
    </p:spTree>
    <p:extLst>
      <p:ext uri="{BB962C8B-B14F-4D97-AF65-F5344CB8AC3E}">
        <p14:creationId xmlns:p14="http://schemas.microsoft.com/office/powerpoint/2010/main" val="244074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59" y="1545781"/>
            <a:ext cx="6995466" cy="2226119"/>
          </a:xfrm>
          <a:prstGeom prst="rect">
            <a:avLst/>
          </a:prstGeom>
        </p:spPr>
      </p:pic>
      <p:pic>
        <p:nvPicPr>
          <p:cNvPr id="1026" name="Picture 2" descr="linpack-perf-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67" y="4505324"/>
            <a:ext cx="27622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5192" y="531531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algebra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7492" y="22476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301604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engine to commoditize LXC</a:t>
            </a:r>
          </a:p>
          <a:p>
            <a:r>
              <a:rPr lang="en-US" dirty="0"/>
              <a:t>using copy-on-write for quick provisioning</a:t>
            </a:r>
          </a:p>
          <a:p>
            <a:r>
              <a:rPr lang="en-US" dirty="0"/>
              <a:t>allowing to </a:t>
            </a:r>
            <a:r>
              <a:rPr lang="en-US" b="1" dirty="0"/>
              <a:t>create and share </a:t>
            </a:r>
            <a:r>
              <a:rPr lang="en-US" i="1" dirty="0"/>
              <a:t>images</a:t>
            </a:r>
          </a:p>
          <a:p>
            <a:r>
              <a:rPr lang="en-US" b="1" dirty="0"/>
              <a:t>standard format </a:t>
            </a:r>
            <a:r>
              <a:rPr lang="en-US" dirty="0"/>
              <a:t>for containers</a:t>
            </a:r>
          </a:p>
          <a:p>
            <a:r>
              <a:rPr lang="en-US" dirty="0"/>
              <a:t>standard, </a:t>
            </a:r>
            <a:r>
              <a:rPr lang="en-US" i="1" dirty="0"/>
              <a:t>reproducible </a:t>
            </a:r>
            <a:r>
              <a:rPr lang="en-US" dirty="0"/>
              <a:t>way to </a:t>
            </a:r>
            <a:r>
              <a:rPr lang="en-US" i="1" dirty="0"/>
              <a:t>easily </a:t>
            </a:r>
            <a:r>
              <a:rPr lang="en-US" dirty="0"/>
              <a:t>build </a:t>
            </a:r>
            <a:r>
              <a:rPr lang="en-US" i="1" dirty="0"/>
              <a:t>trusted </a:t>
            </a:r>
            <a:r>
              <a:rPr lang="en-US" dirty="0"/>
              <a:t>images (</a:t>
            </a:r>
            <a:r>
              <a:rPr lang="en-US" dirty="0" err="1"/>
              <a:t>Dockerfile</a:t>
            </a:r>
            <a:r>
              <a:rPr lang="en-US" dirty="0"/>
              <a:t>, </a:t>
            </a:r>
            <a:r>
              <a:rPr lang="en-US" dirty="0" err="1"/>
              <a:t>Stackbrew</a:t>
            </a:r>
            <a:r>
              <a:rPr lang="en-US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159227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2013-03: Releases as Open Source</a:t>
            </a:r>
          </a:p>
          <a:p>
            <a:r>
              <a:rPr lang="de-CH" dirty="0"/>
              <a:t>2013-09: Red Hat collaboration (Fedora, RHEL, OpenShift)</a:t>
            </a:r>
          </a:p>
          <a:p>
            <a:r>
              <a:rPr lang="de-CH" dirty="0"/>
              <a:t>2014-03: 34th most starred GitHub project</a:t>
            </a:r>
          </a:p>
          <a:p>
            <a:r>
              <a:rPr lang="de-CH" dirty="0"/>
              <a:t>2014-05: JAX Innovation Award (most innovative open technology)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5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Docker engine runs in the background</a:t>
            </a:r>
          </a:p>
          <a:p>
            <a:pPr lvl="1"/>
            <a:r>
              <a:rPr lang="en-US" dirty="0"/>
              <a:t>manages containers, images, and builds</a:t>
            </a:r>
          </a:p>
          <a:p>
            <a:pPr lvl="1"/>
            <a:r>
              <a:rPr lang="en-US" dirty="0"/>
              <a:t>HTTP API (over UNIX or TCP socket)</a:t>
            </a:r>
          </a:p>
          <a:p>
            <a:pPr lvl="1"/>
            <a:r>
              <a:rPr lang="en-US" dirty="0"/>
              <a:t>embedded CLI talking to the API</a:t>
            </a:r>
          </a:p>
        </p:txBody>
      </p:sp>
    </p:spTree>
    <p:extLst>
      <p:ext uri="{BB962C8B-B14F-4D97-AF65-F5344CB8AC3E}">
        <p14:creationId xmlns:p14="http://schemas.microsoft.com/office/powerpoint/2010/main" val="405164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website for Linux, windows, OSX</a:t>
            </a:r>
          </a:p>
          <a:p>
            <a:pPr lvl="1"/>
            <a:r>
              <a:rPr lang="en-US" dirty="0"/>
              <a:t>The “getting start” tutorial</a:t>
            </a:r>
          </a:p>
          <a:p>
            <a:r>
              <a:rPr lang="en-US" dirty="0"/>
              <a:t>Samples of commands</a:t>
            </a:r>
          </a:p>
          <a:p>
            <a:pPr marL="471487" lvl="1" indent="0">
              <a:buNone/>
            </a:pPr>
            <a:r>
              <a:rPr lang="en-US" dirty="0"/>
              <a:t>&gt; </a:t>
            </a:r>
            <a:r>
              <a:rPr lang="en-US" dirty="0" err="1"/>
              <a:t>docker</a:t>
            </a:r>
            <a:r>
              <a:rPr lang="en-US" dirty="0"/>
              <a:t> run hello-world</a:t>
            </a:r>
          </a:p>
          <a:p>
            <a:pPr marL="471487" lvl="1" indent="0">
              <a:buNone/>
            </a:pPr>
            <a:r>
              <a:rPr lang="en-US" dirty="0"/>
              <a:t>&gt; </a:t>
            </a:r>
            <a:r>
              <a:rPr lang="sv-SE" dirty="0"/>
              <a:t>docker run -t -i ubuntu bash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3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containers (LXC) are “lightweight” VMs</a:t>
            </a:r>
          </a:p>
          <a:p>
            <a:r>
              <a:rPr lang="en-US" dirty="0"/>
              <a:t>Docker is a commoditized LXC technique that dramatically simplifies the use of LXC </a:t>
            </a:r>
          </a:p>
        </p:txBody>
      </p:sp>
    </p:spTree>
    <p:extLst>
      <p:ext uri="{BB962C8B-B14F-4D97-AF65-F5344CB8AC3E}">
        <p14:creationId xmlns:p14="http://schemas.microsoft.com/office/powerpoint/2010/main" val="55403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docker</a:t>
            </a:r>
            <a:r>
              <a:rPr lang="en-US" dirty="0"/>
              <a:t>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run/commit commands</a:t>
            </a:r>
          </a:p>
          <a:p>
            <a:pPr marL="471487" lvl="1" indent="0">
              <a:buNone/>
            </a:pPr>
            <a:r>
              <a:rPr lang="en-US" dirty="0"/>
              <a:t>1) </a:t>
            </a:r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err="1"/>
              <a:t>ubuntu</a:t>
            </a:r>
            <a:r>
              <a:rPr lang="en-US" dirty="0"/>
              <a:t> bash</a:t>
            </a:r>
          </a:p>
          <a:p>
            <a:pPr marL="471487" lvl="1" indent="0">
              <a:buNone/>
            </a:pPr>
            <a:r>
              <a:rPr lang="en-US" dirty="0"/>
              <a:t>2) apt-get install this and that</a:t>
            </a:r>
          </a:p>
          <a:p>
            <a:pPr marL="471487" lvl="1" indent="0">
              <a:buNone/>
            </a:pPr>
            <a:r>
              <a:rPr lang="en-US" dirty="0"/>
              <a:t>3) </a:t>
            </a:r>
            <a:r>
              <a:rPr lang="en-US" dirty="0" err="1"/>
              <a:t>docker</a:t>
            </a:r>
            <a:r>
              <a:rPr lang="en-US" dirty="0"/>
              <a:t> commit &lt;</a:t>
            </a:r>
            <a:r>
              <a:rPr lang="en-US" dirty="0" err="1"/>
              <a:t>containerid</a:t>
            </a:r>
            <a:r>
              <a:rPr lang="en-US" dirty="0"/>
              <a:t>&gt; &lt;</a:t>
            </a:r>
            <a:r>
              <a:rPr lang="en-US" dirty="0" err="1"/>
              <a:t>imagename</a:t>
            </a:r>
            <a:r>
              <a:rPr lang="en-US" dirty="0"/>
              <a:t>&gt;</a:t>
            </a:r>
          </a:p>
          <a:p>
            <a:pPr marL="471487" lvl="1" indent="0">
              <a:buNone/>
            </a:pPr>
            <a:r>
              <a:rPr lang="en-US" dirty="0"/>
              <a:t>4) </a:t>
            </a:r>
            <a:r>
              <a:rPr lang="en-US" dirty="0" err="1"/>
              <a:t>docker</a:t>
            </a:r>
            <a:r>
              <a:rPr lang="en-US" dirty="0"/>
              <a:t> run &lt;</a:t>
            </a:r>
            <a:r>
              <a:rPr lang="en-US" dirty="0" err="1"/>
              <a:t>imagename</a:t>
            </a:r>
            <a:r>
              <a:rPr lang="en-US" dirty="0"/>
              <a:t>&gt; bash</a:t>
            </a:r>
          </a:p>
          <a:p>
            <a:pPr marL="471487" lvl="1" indent="0">
              <a:buNone/>
            </a:pPr>
            <a:r>
              <a:rPr lang="fr-FR" dirty="0"/>
              <a:t>5) git clone git://.../</a:t>
            </a:r>
            <a:r>
              <a:rPr lang="fr-FR" dirty="0" err="1"/>
              <a:t>mycode</a:t>
            </a:r>
            <a:endParaRPr lang="fr-FR" dirty="0"/>
          </a:p>
          <a:p>
            <a:pPr marL="471487" lvl="1" indent="0">
              <a:buNone/>
            </a:pPr>
            <a:r>
              <a:rPr lang="en-US" dirty="0"/>
              <a:t>6) pip install -r requirements.txt</a:t>
            </a:r>
          </a:p>
          <a:p>
            <a:pPr marL="471487" lvl="1" indent="0">
              <a:buNone/>
            </a:pPr>
            <a:r>
              <a:rPr lang="en-US" dirty="0"/>
              <a:t>7) </a:t>
            </a:r>
            <a:r>
              <a:rPr lang="en-US" dirty="0" err="1"/>
              <a:t>docker</a:t>
            </a:r>
            <a:r>
              <a:rPr lang="en-US" dirty="0"/>
              <a:t> commit &lt;</a:t>
            </a:r>
            <a:r>
              <a:rPr lang="en-US" dirty="0" err="1"/>
              <a:t>containerid</a:t>
            </a:r>
            <a:r>
              <a:rPr lang="en-US" dirty="0"/>
              <a:t>&gt; &lt;</a:t>
            </a:r>
            <a:r>
              <a:rPr lang="en-US" dirty="0" err="1"/>
              <a:t>imagename</a:t>
            </a:r>
            <a:r>
              <a:rPr lang="en-US" dirty="0"/>
              <a:t>&gt;</a:t>
            </a:r>
          </a:p>
          <a:p>
            <a:pPr marL="471487" lvl="1" indent="0">
              <a:buNone/>
            </a:pPr>
            <a:r>
              <a:rPr lang="en-US" dirty="0"/>
              <a:t>8) repeat steps 4-7 as necessary</a:t>
            </a:r>
          </a:p>
          <a:p>
            <a:pPr marL="471487" lvl="1" indent="0">
              <a:buNone/>
            </a:pPr>
            <a:r>
              <a:rPr lang="de-DE" dirty="0"/>
              <a:t>9) docker tag &lt;imagename&gt; &lt;user/image&gt;</a:t>
            </a:r>
          </a:p>
          <a:p>
            <a:pPr marL="471487" lvl="1" indent="0">
              <a:buNone/>
            </a:pPr>
            <a:r>
              <a:rPr lang="en-US" dirty="0"/>
              <a:t>10) </a:t>
            </a:r>
            <a:r>
              <a:rPr lang="en-US" dirty="0" err="1"/>
              <a:t>docker</a:t>
            </a:r>
            <a:r>
              <a:rPr lang="en-US" dirty="0"/>
              <a:t> push &lt;user/image&gt;</a:t>
            </a:r>
          </a:p>
        </p:txBody>
      </p:sp>
    </p:spTree>
    <p:extLst>
      <p:ext uri="{BB962C8B-B14F-4D97-AF65-F5344CB8AC3E}">
        <p14:creationId xmlns:p14="http://schemas.microsoft.com/office/powerpoint/2010/main" val="422842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45498" y="5095649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cid4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93098" y="4732231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5270" y="1909187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Base Image</a:t>
            </a:r>
          </a:p>
          <a:p>
            <a:pPr algn="ctr"/>
            <a:r>
              <a:rPr lang="de-CH" i="1" dirty="0"/>
              <a:t>ubuntu:latest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85433" y="1909186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cid1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 flipV="1">
            <a:off x="2813538" y="2265903"/>
            <a:ext cx="24718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3660" y="191856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run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85433" y="3322385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6144567" y="2622619"/>
            <a:ext cx="0" cy="6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15623" y="278100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cmd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new state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4" idx="3"/>
          </p:cNvCxnSpPr>
          <p:nvPr/>
        </p:nvCxnSpPr>
        <p:spPr>
          <a:xfrm flipH="1" flipV="1">
            <a:off x="2829812" y="3676645"/>
            <a:ext cx="2455621" cy="2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11544" y="3319928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New Image</a:t>
            </a:r>
          </a:p>
          <a:p>
            <a:pPr algn="ctr"/>
            <a:r>
              <a:rPr lang="de-CH" dirty="0"/>
              <a:t>iid1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9666" y="332238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commit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  <a:endCxn id="6" idx="2"/>
          </p:cNvCxnSpPr>
          <p:nvPr/>
        </p:nvCxnSpPr>
        <p:spPr>
          <a:xfrm flipH="1" flipV="1">
            <a:off x="1954404" y="2622620"/>
            <a:ext cx="16274" cy="697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31226" y="28015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base image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40698" y="437886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cid2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4" idx="2"/>
            <a:endCxn id="18" idx="1"/>
          </p:cNvCxnSpPr>
          <p:nvPr/>
        </p:nvCxnSpPr>
        <p:spPr>
          <a:xfrm>
            <a:off x="1970678" y="4033361"/>
            <a:ext cx="3370020" cy="70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4849" y="404597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77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Run/commit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Convenient, nothing to learn</a:t>
            </a:r>
          </a:p>
          <a:p>
            <a:pPr lvl="1"/>
            <a:r>
              <a:rPr lang="en-US" dirty="0"/>
              <a:t>Can roll back/forward if needed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Manual process</a:t>
            </a:r>
          </a:p>
          <a:p>
            <a:pPr lvl="1"/>
            <a:r>
              <a:rPr lang="en-US" dirty="0"/>
              <a:t>Iterative changes stack up</a:t>
            </a:r>
          </a:p>
          <a:p>
            <a:pPr lvl="1"/>
            <a:r>
              <a:rPr lang="en-US" dirty="0"/>
              <a:t>Full rebuilds are boring, error-prone</a:t>
            </a:r>
          </a:p>
        </p:txBody>
      </p:sp>
    </p:spTree>
    <p:extLst>
      <p:ext uri="{BB962C8B-B14F-4D97-AF65-F5344CB8AC3E}">
        <p14:creationId xmlns:p14="http://schemas.microsoft.com/office/powerpoint/2010/main" val="367521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image with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0973" y="1925240"/>
            <a:ext cx="8980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LiberationMono-Bold"/>
              </a:rPr>
              <a:t>FROM </a:t>
            </a:r>
            <a:r>
              <a:rPr lang="en-US" sz="2400" b="1" i="0" u="none" strike="noStrike" baseline="0" dirty="0" err="1">
                <a:latin typeface="LiberationMono-Bold"/>
              </a:rPr>
              <a:t>ubuntu</a:t>
            </a:r>
            <a:endParaRPr lang="en-US" sz="2400" b="1" i="0" u="none" strike="noStrike" baseline="0" dirty="0">
              <a:latin typeface="LiberationMono-Bold"/>
            </a:endParaRPr>
          </a:p>
          <a:p>
            <a:r>
              <a:rPr lang="en-US" sz="1800" b="0" i="0" u="none" strike="noStrike" baseline="0" dirty="0">
                <a:latin typeface="LiberationMono"/>
              </a:rPr>
              <a:t>RUN apt-get -y update</a:t>
            </a:r>
          </a:p>
          <a:p>
            <a:r>
              <a:rPr lang="en-US" sz="1800" b="0" i="0" u="none" strike="noStrike" baseline="0" dirty="0">
                <a:latin typeface="LiberationMono"/>
              </a:rPr>
              <a:t>RUN apt-get install -y g++</a:t>
            </a:r>
          </a:p>
          <a:p>
            <a:r>
              <a:rPr lang="en-US" sz="1800" b="0" i="0" u="none" strike="noStrike" baseline="0" dirty="0">
                <a:latin typeface="LiberationMono"/>
              </a:rPr>
              <a:t>RUN apt-get install -y </a:t>
            </a:r>
            <a:r>
              <a:rPr lang="en-US" sz="1800" b="0" i="0" u="none" strike="noStrike" baseline="0" dirty="0" err="1">
                <a:latin typeface="LiberationMono"/>
              </a:rPr>
              <a:t>erlang</a:t>
            </a:r>
            <a:r>
              <a:rPr lang="en-US" sz="1800" b="0" i="0" u="none" strike="noStrike" baseline="0" dirty="0">
                <a:latin typeface="LiberationMono"/>
              </a:rPr>
              <a:t>-dev </a:t>
            </a:r>
            <a:r>
              <a:rPr lang="en-US" sz="1800" b="0" i="0" u="none" strike="noStrike" baseline="0" dirty="0" err="1">
                <a:latin typeface="LiberationMono"/>
              </a:rPr>
              <a:t>erlang-manpages</a:t>
            </a:r>
            <a:r>
              <a:rPr lang="en-US" sz="1800" b="0" i="0" u="none" strike="noStrike" baseline="0" dirty="0">
                <a:latin typeface="LiberationMono"/>
              </a:rPr>
              <a:t> </a:t>
            </a:r>
            <a:r>
              <a:rPr lang="en-US" sz="1800" b="0" i="0" u="none" strike="noStrike" baseline="0" dirty="0" err="1">
                <a:latin typeface="LiberationMono"/>
              </a:rPr>
              <a:t>erlang</a:t>
            </a:r>
            <a:r>
              <a:rPr lang="en-US" sz="1800" b="0" i="0" u="none" strike="noStrike" baseline="0" dirty="0">
                <a:latin typeface="LiberationMono"/>
              </a:rPr>
              <a:t>-base-</a:t>
            </a:r>
            <a:r>
              <a:rPr lang="en-US" sz="1800" b="0" i="0" u="none" strike="noStrike" baseline="0" dirty="0" err="1">
                <a:latin typeface="LiberationMono"/>
              </a:rPr>
              <a:t>hipe</a:t>
            </a:r>
            <a:r>
              <a:rPr lang="en-US" sz="1800" b="0" i="0" u="none" strike="noStrike" baseline="0" dirty="0">
                <a:latin typeface="LiberationMono"/>
              </a:rPr>
              <a:t> ...</a:t>
            </a:r>
          </a:p>
          <a:p>
            <a:r>
              <a:rPr lang="en-US" sz="1800" b="0" i="0" u="none" strike="noStrike" baseline="0" dirty="0">
                <a:latin typeface="LiberationMono"/>
              </a:rPr>
              <a:t>RUN apt-get install -y libmozjs185-dev </a:t>
            </a:r>
            <a:r>
              <a:rPr lang="en-US" sz="1800" b="0" i="0" u="none" strike="noStrike" baseline="0" dirty="0" err="1">
                <a:latin typeface="LiberationMono"/>
              </a:rPr>
              <a:t>libicu</a:t>
            </a:r>
            <a:r>
              <a:rPr lang="en-US" sz="1800" b="0" i="0" u="none" strike="noStrike" baseline="0" dirty="0">
                <a:latin typeface="LiberationMono"/>
              </a:rPr>
              <a:t>-dev </a:t>
            </a:r>
            <a:r>
              <a:rPr lang="en-US" sz="1800" b="0" i="0" u="none" strike="noStrike" baseline="0" dirty="0" err="1">
                <a:latin typeface="LiberationMono"/>
              </a:rPr>
              <a:t>libtool</a:t>
            </a:r>
            <a:r>
              <a:rPr lang="en-US" sz="1800" b="0" i="0" u="none" strike="noStrike" baseline="0" dirty="0">
                <a:latin typeface="LiberationMono"/>
              </a:rPr>
              <a:t> ...</a:t>
            </a:r>
          </a:p>
          <a:p>
            <a:r>
              <a:rPr lang="en-US" sz="1800" b="0" i="0" u="none" strike="noStrike" baseline="0" dirty="0">
                <a:latin typeface="LiberationMono"/>
              </a:rPr>
              <a:t>RUN apt-get install -y make </a:t>
            </a:r>
            <a:r>
              <a:rPr lang="en-US" sz="1800" b="0" i="0" u="none" strike="noStrike" baseline="0" dirty="0" err="1">
                <a:latin typeface="LiberationMono"/>
              </a:rPr>
              <a:t>wget</a:t>
            </a:r>
            <a:endParaRPr lang="en-US" sz="1800" b="0" i="0" u="none" strike="noStrike" baseline="0" dirty="0">
              <a:latin typeface="LiberationMono"/>
            </a:endParaRPr>
          </a:p>
          <a:p>
            <a:r>
              <a:rPr lang="en-US" sz="1800" b="0" i="0" u="none" strike="noStrike" baseline="0" dirty="0">
                <a:latin typeface="LiberationMono"/>
              </a:rPr>
              <a:t>RUN </a:t>
            </a:r>
            <a:r>
              <a:rPr lang="en-US" sz="1800" b="0" i="0" u="none" strike="noStrike" baseline="0" dirty="0" err="1">
                <a:latin typeface="LiberationMono"/>
              </a:rPr>
              <a:t>wget</a:t>
            </a:r>
            <a:r>
              <a:rPr lang="en-US" sz="1800" b="0" i="0" u="none" strike="noStrike" baseline="0" dirty="0">
                <a:latin typeface="LiberationMono"/>
              </a:rPr>
              <a:t> http://.../apache-couchdb-1.3.1.tar.gz | tar -C /</a:t>
            </a:r>
            <a:r>
              <a:rPr lang="en-US" sz="1800" b="0" i="0" u="none" strike="noStrike" baseline="0" dirty="0" err="1">
                <a:latin typeface="LiberationMono"/>
              </a:rPr>
              <a:t>tmp</a:t>
            </a:r>
            <a:r>
              <a:rPr lang="en-US" sz="1800" b="0" i="0" u="none" strike="noStrike" baseline="0" dirty="0">
                <a:latin typeface="LiberationMono"/>
              </a:rPr>
              <a:t> -</a:t>
            </a:r>
            <a:r>
              <a:rPr lang="en-US" sz="1800" b="0" i="0" u="none" strike="noStrike" baseline="0" dirty="0" err="1">
                <a:latin typeface="LiberationMono"/>
              </a:rPr>
              <a:t>zxf</a:t>
            </a:r>
            <a:r>
              <a:rPr lang="en-US" sz="1800" b="0" i="0" u="none" strike="noStrike" baseline="0" dirty="0">
                <a:latin typeface="LiberationMono"/>
              </a:rPr>
              <a:t>-</a:t>
            </a:r>
          </a:p>
          <a:p>
            <a:r>
              <a:rPr lang="en-US" sz="1800" b="0" i="0" u="none" strike="noStrike" baseline="0" dirty="0">
                <a:latin typeface="LiberationMono"/>
              </a:rPr>
              <a:t>RUN cd /</a:t>
            </a:r>
            <a:r>
              <a:rPr lang="en-US" sz="1800" b="0" i="0" u="none" strike="noStrike" baseline="0" dirty="0" err="1">
                <a:latin typeface="LiberationMono"/>
              </a:rPr>
              <a:t>tmp</a:t>
            </a:r>
            <a:r>
              <a:rPr lang="en-US" sz="1800" b="0" i="0" u="none" strike="noStrike" baseline="0" dirty="0">
                <a:latin typeface="LiberationMono"/>
              </a:rPr>
              <a:t>/apache-</a:t>
            </a:r>
            <a:r>
              <a:rPr lang="en-US" sz="1800" b="0" i="0" u="none" strike="noStrike" baseline="0" dirty="0" err="1">
                <a:latin typeface="LiberationMono"/>
              </a:rPr>
              <a:t>couchdb</a:t>
            </a:r>
            <a:r>
              <a:rPr lang="en-US" sz="1800" b="0" i="0" u="none" strike="noStrike" baseline="0" dirty="0">
                <a:latin typeface="LiberationMono"/>
              </a:rPr>
              <a:t>-* &amp;&amp; ./configure &amp;&amp; make install</a:t>
            </a:r>
          </a:p>
          <a:p>
            <a:r>
              <a:rPr lang="en-US" sz="1800" b="0" i="0" u="none" strike="noStrike" baseline="0" dirty="0">
                <a:latin typeface="LiberationMono"/>
              </a:rPr>
              <a:t>RUN </a:t>
            </a:r>
            <a:r>
              <a:rPr lang="en-US" sz="1800" b="0" i="0" u="none" strike="noStrike" baseline="0" dirty="0" err="1">
                <a:latin typeface="LiberationMono"/>
              </a:rPr>
              <a:t>printf</a:t>
            </a:r>
            <a:r>
              <a:rPr lang="en-US" sz="1800" b="0" i="0" u="none" strike="noStrike" baseline="0" dirty="0">
                <a:latin typeface="LiberationMono"/>
              </a:rPr>
              <a:t> "[</a:t>
            </a:r>
            <a:r>
              <a:rPr lang="en-US" sz="1800" b="0" i="0" u="none" strike="noStrike" baseline="0" dirty="0" err="1">
                <a:latin typeface="LiberationMono"/>
              </a:rPr>
              <a:t>httpd</a:t>
            </a:r>
            <a:r>
              <a:rPr lang="en-US" sz="1800" b="0" i="0" u="none" strike="noStrike" baseline="0" dirty="0">
                <a:latin typeface="LiberationMono"/>
              </a:rPr>
              <a:t>]\</a:t>
            </a:r>
            <a:r>
              <a:rPr lang="en-US" sz="1800" b="0" i="0" u="none" strike="noStrike" baseline="0" dirty="0" err="1">
                <a:latin typeface="LiberationMono"/>
              </a:rPr>
              <a:t>nport</a:t>
            </a:r>
            <a:r>
              <a:rPr lang="en-US" sz="1800" b="0" i="0" u="none" strike="noStrike" baseline="0" dirty="0">
                <a:latin typeface="LiberationMono"/>
              </a:rPr>
              <a:t> = 8101\</a:t>
            </a:r>
            <a:r>
              <a:rPr lang="en-US" sz="1800" b="0" i="0" u="none" strike="noStrike" baseline="0" dirty="0" err="1">
                <a:latin typeface="LiberationMono"/>
              </a:rPr>
              <a:t>nbind_address</a:t>
            </a:r>
            <a:r>
              <a:rPr lang="en-US" sz="1800" b="0" i="0" u="none" strike="noStrike" baseline="0" dirty="0">
                <a:latin typeface="LiberationMono"/>
              </a:rPr>
              <a:t> = 0.0.0.0" &gt;</a:t>
            </a:r>
          </a:p>
          <a:p>
            <a:r>
              <a:rPr lang="en-US" sz="1800" b="0" i="0" u="none" strike="noStrike" baseline="0" dirty="0">
                <a:latin typeface="LiberationMono"/>
              </a:rPr>
              <a:t>/</a:t>
            </a:r>
            <a:r>
              <a:rPr lang="en-US" sz="1800" b="0" i="0" u="none" strike="noStrike" baseline="0" dirty="0" err="1">
                <a:latin typeface="LiberationMono"/>
              </a:rPr>
              <a:t>usr</a:t>
            </a:r>
            <a:r>
              <a:rPr lang="en-US" sz="1800" b="0" i="0" u="none" strike="noStrike" baseline="0" dirty="0">
                <a:latin typeface="LiberationMono"/>
              </a:rPr>
              <a:t>/local/</a:t>
            </a:r>
            <a:r>
              <a:rPr lang="en-US" sz="1800" b="0" i="0" u="none" strike="noStrike" baseline="0" dirty="0" err="1">
                <a:latin typeface="LiberationMono"/>
              </a:rPr>
              <a:t>etc</a:t>
            </a:r>
            <a:r>
              <a:rPr lang="en-US" sz="1800" b="0" i="0" u="none" strike="noStrike" baseline="0" dirty="0">
                <a:latin typeface="LiberationMono"/>
              </a:rPr>
              <a:t>/</a:t>
            </a:r>
            <a:r>
              <a:rPr lang="en-US" sz="1800" b="0" i="0" u="none" strike="noStrike" baseline="0" dirty="0" err="1">
                <a:latin typeface="LiberationMono"/>
              </a:rPr>
              <a:t>couchdb</a:t>
            </a:r>
            <a:r>
              <a:rPr lang="en-US" sz="1800" b="0" i="0" u="none" strike="noStrike" baseline="0" dirty="0">
                <a:latin typeface="LiberationMono"/>
              </a:rPr>
              <a:t>/</a:t>
            </a:r>
            <a:r>
              <a:rPr lang="en-US" sz="1800" b="0" i="0" u="none" strike="noStrike" baseline="0" dirty="0" err="1">
                <a:latin typeface="LiberationMono"/>
              </a:rPr>
              <a:t>local.d</a:t>
            </a:r>
            <a:r>
              <a:rPr lang="en-US" sz="1800" b="0" i="0" u="none" strike="noStrike" baseline="0" dirty="0">
                <a:latin typeface="LiberationMono"/>
              </a:rPr>
              <a:t>/docker.ini</a:t>
            </a:r>
          </a:p>
          <a:p>
            <a:r>
              <a:rPr lang="en-US" sz="2400" b="1" i="0" u="none" strike="noStrike" baseline="0" dirty="0">
                <a:latin typeface="LiberationMono-Bold"/>
              </a:rPr>
              <a:t>EXPOSE 8101</a:t>
            </a:r>
          </a:p>
          <a:p>
            <a:r>
              <a:rPr lang="en-US" sz="2400" b="1" i="0" u="none" strike="noStrike" baseline="0" dirty="0">
                <a:latin typeface="LiberationMono-Bold"/>
              </a:rPr>
              <a:t>CMD ["/</a:t>
            </a:r>
            <a:r>
              <a:rPr lang="en-US" sz="2400" b="1" i="0" u="none" strike="noStrike" baseline="0" dirty="0" err="1">
                <a:latin typeface="LiberationMono-Bold"/>
              </a:rPr>
              <a:t>usr</a:t>
            </a:r>
            <a:r>
              <a:rPr lang="en-US" sz="2400" b="1" i="0" u="none" strike="noStrike" baseline="0" dirty="0">
                <a:latin typeface="LiberationMono-Bold"/>
              </a:rPr>
              <a:t>/local/bin/</a:t>
            </a:r>
            <a:r>
              <a:rPr lang="en-US" sz="2400" b="1" i="0" u="none" strike="noStrike" baseline="0" dirty="0" err="1">
                <a:latin typeface="LiberationMono-Bold"/>
              </a:rPr>
              <a:t>couchdb</a:t>
            </a:r>
            <a:r>
              <a:rPr lang="en-US" sz="2400" b="1" i="0" u="none" strike="noStrike" baseline="0" dirty="0">
                <a:latin typeface="LiberationMono-Bold"/>
              </a:rPr>
              <a:t>"]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4968" y="6150818"/>
            <a:ext cx="4506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0" u="none" strike="noStrike" baseline="0" dirty="0">
                <a:latin typeface="LiberationMono-Bold"/>
              </a:rPr>
              <a:t>Run the command to build:</a:t>
            </a:r>
          </a:p>
          <a:p>
            <a:r>
              <a:rPr lang="en-US" sz="1800" b="1" i="0" u="none" strike="noStrike" baseline="0" dirty="0" err="1">
                <a:latin typeface="LiberationMono-Bold"/>
              </a:rPr>
              <a:t>docker</a:t>
            </a:r>
            <a:r>
              <a:rPr lang="en-US" sz="1800" b="1" i="0" u="none" strike="noStrike" baseline="0" dirty="0">
                <a:latin typeface="LiberationMono-Bold"/>
              </a:rPr>
              <a:t> build -t </a:t>
            </a:r>
            <a:r>
              <a:rPr lang="en-US" sz="1800" b="1" i="0" u="none" strike="noStrike" baseline="0" dirty="0" err="1">
                <a:latin typeface="LiberationMono-Bold"/>
              </a:rPr>
              <a:t>your_account</a:t>
            </a:r>
            <a:r>
              <a:rPr lang="en-US" sz="1800" b="1" i="0" u="none" strike="noStrike" baseline="0" dirty="0">
                <a:latin typeface="LiberationMono-Bold"/>
              </a:rPr>
              <a:t>/</a:t>
            </a:r>
            <a:r>
              <a:rPr lang="en-US" sz="1800" b="1" i="0" u="none" strike="noStrike" baseline="0" dirty="0" err="1">
                <a:latin typeface="LiberationMono-Bold"/>
              </a:rPr>
              <a:t>couchdb</a:t>
            </a:r>
            <a:r>
              <a:rPr lang="en-US" sz="1800" b="1" i="0" u="none" strike="noStrike" baseline="0" dirty="0">
                <a:latin typeface="LiberationMono-Bold"/>
              </a:rPr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93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learning curve</a:t>
            </a:r>
          </a:p>
          <a:p>
            <a:r>
              <a:rPr lang="en-US" dirty="0"/>
              <a:t>Rebuilds are easy</a:t>
            </a:r>
          </a:p>
          <a:p>
            <a:r>
              <a:rPr lang="en-US" dirty="0"/>
              <a:t>Caching system makes rebuilds faster</a:t>
            </a:r>
          </a:p>
          <a:p>
            <a:r>
              <a:rPr lang="en-US" dirty="0"/>
              <a:t>Single file to define the whole environment!</a:t>
            </a:r>
          </a:p>
        </p:txBody>
      </p:sp>
    </p:spTree>
    <p:extLst>
      <p:ext uri="{BB962C8B-B14F-4D97-AF65-F5344CB8AC3E}">
        <p14:creationId xmlns:p14="http://schemas.microsoft.com/office/powerpoint/2010/main" val="3910766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Around </a:t>
            </a:r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Docker Images: Docker Hub</a:t>
            </a:r>
          </a:p>
          <a:p>
            <a:r>
              <a:rPr lang="de-CH" dirty="0"/>
              <a:t>Vagrant: «Docker for VMs»</a:t>
            </a:r>
          </a:p>
          <a:p>
            <a:r>
              <a:rPr lang="de-CH" dirty="0"/>
              <a:t>Automated Setup</a:t>
            </a:r>
          </a:p>
          <a:p>
            <a:pPr lvl="1"/>
            <a:r>
              <a:rPr lang="de-CH" dirty="0"/>
              <a:t>Puppet, Chef, Ansible, ...</a:t>
            </a:r>
          </a:p>
          <a:p>
            <a:r>
              <a:rPr lang="de-CH" dirty="0"/>
              <a:t>Docker Ecosystem</a:t>
            </a:r>
          </a:p>
          <a:p>
            <a:pPr lvl="1"/>
            <a:r>
              <a:rPr lang="de-CH" dirty="0"/>
              <a:t>skydock / skydns</a:t>
            </a:r>
          </a:p>
          <a:p>
            <a:pPr lvl="1"/>
            <a:r>
              <a:rPr lang="de-CH" dirty="0"/>
              <a:t>fig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2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Public repository of Docker images</a:t>
            </a:r>
          </a:p>
          <a:p>
            <a:pPr lvl="1"/>
            <a:r>
              <a:rPr lang="en-US" dirty="0">
                <a:hlinkClick r:id="rId2"/>
              </a:rPr>
              <a:t>https://hub.docker.com/</a:t>
            </a:r>
            <a:endParaRPr lang="en-US" dirty="0"/>
          </a:p>
          <a:p>
            <a:pPr lvl="1"/>
            <a:r>
              <a:rPr lang="de-CH" dirty="0"/>
              <a:t>docker search [term]</a:t>
            </a:r>
          </a:p>
          <a:p>
            <a:r>
              <a:rPr lang="de-CH" dirty="0"/>
              <a:t>Automated: Has been automatically built from Dockerfile</a:t>
            </a:r>
          </a:p>
          <a:p>
            <a:pPr lvl="1"/>
            <a:r>
              <a:rPr lang="de-CH" dirty="0"/>
              <a:t>Source for build is available on 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2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Development Environment</a:t>
            </a:r>
          </a:p>
          <a:p>
            <a:r>
              <a:rPr lang="de-CH" dirty="0"/>
              <a:t>Environments for Integration Tests</a:t>
            </a:r>
          </a:p>
          <a:p>
            <a:r>
              <a:rPr lang="de-CH" dirty="0"/>
              <a:t>Quick evaluation of software</a:t>
            </a:r>
          </a:p>
          <a:p>
            <a:r>
              <a:rPr lang="de-CH" dirty="0"/>
              <a:t>Microservices</a:t>
            </a:r>
          </a:p>
          <a:p>
            <a:r>
              <a:rPr lang="de-CH" dirty="0"/>
              <a:t>Multi-Tenancy</a:t>
            </a:r>
          </a:p>
          <a:p>
            <a:r>
              <a:rPr lang="de-CH" dirty="0"/>
              <a:t>Unified execution environment (dev </a:t>
            </a:r>
            <a:r>
              <a:rPr lang="de-CH" dirty="0">
                <a:sym typeface="Wingdings" panose="05000000000000000000" pitchFamily="2" charset="2"/>
              </a:rPr>
              <a:t> test  prod (local, VM, cloud, ...)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66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Dev-&gt; test-&gt;production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in local environment</a:t>
            </a:r>
          </a:p>
          <a:p>
            <a:pPr marL="0" indent="0">
              <a:buNone/>
            </a:pPr>
            <a:r>
              <a:rPr lang="en-US" dirty="0"/>
              <a:t>	(« </a:t>
            </a:r>
            <a:r>
              <a:rPr lang="en-US" dirty="0" err="1"/>
              <a:t>dockerized</a:t>
            </a:r>
            <a:r>
              <a:rPr lang="en-US" dirty="0"/>
              <a:t> » or not)</a:t>
            </a:r>
          </a:p>
          <a:p>
            <a:r>
              <a:rPr lang="en-US" dirty="0"/>
              <a:t>each push to the </a:t>
            </a:r>
            <a:r>
              <a:rPr lang="en-US" dirty="0" err="1"/>
              <a:t>git</a:t>
            </a:r>
            <a:r>
              <a:rPr lang="en-US" dirty="0"/>
              <a:t> repo triggers a hook</a:t>
            </a:r>
          </a:p>
          <a:p>
            <a:r>
              <a:rPr lang="en-US" dirty="0"/>
              <a:t>the hook tells a build server to clone the code and run</a:t>
            </a:r>
          </a:p>
          <a:p>
            <a:pPr marL="0" indent="0">
              <a:buNone/>
            </a:pPr>
            <a:r>
              <a:rPr lang="en-US" dirty="0"/>
              <a:t>« </a:t>
            </a:r>
            <a:r>
              <a:rPr lang="en-US" dirty="0" err="1"/>
              <a:t>docker</a:t>
            </a:r>
            <a:r>
              <a:rPr lang="en-US" dirty="0"/>
              <a:t> build » (using the </a:t>
            </a:r>
            <a:r>
              <a:rPr lang="en-US" dirty="0" err="1"/>
              <a:t>Dockerfile</a:t>
            </a:r>
            <a:r>
              <a:rPr lang="en-US" dirty="0"/>
              <a:t>)</a:t>
            </a:r>
          </a:p>
          <a:p>
            <a:r>
              <a:rPr lang="en-US" dirty="0"/>
              <a:t>the containers are tested (</a:t>
            </a:r>
            <a:r>
              <a:rPr lang="en-US" dirty="0" err="1"/>
              <a:t>nosetests</a:t>
            </a:r>
            <a:r>
              <a:rPr lang="en-US" dirty="0"/>
              <a:t>, Jenkins...),</a:t>
            </a:r>
          </a:p>
          <a:p>
            <a:pPr marL="0" indent="0">
              <a:buNone/>
            </a:pPr>
            <a:r>
              <a:rPr lang="en-US" dirty="0"/>
              <a:t>   and if the tests pass, pushed to the registry</a:t>
            </a:r>
          </a:p>
          <a:p>
            <a:r>
              <a:rPr lang="en-US" dirty="0"/>
              <a:t>production servers pull the containers and run them</a:t>
            </a:r>
          </a:p>
          <a:p>
            <a:r>
              <a:rPr lang="en-US" dirty="0"/>
              <a:t>for network services, load balancers are updated</a:t>
            </a:r>
          </a:p>
        </p:txBody>
      </p:sp>
    </p:spTree>
    <p:extLst>
      <p:ext uri="{BB962C8B-B14F-4D97-AF65-F5344CB8AC3E}">
        <p14:creationId xmlns:p14="http://schemas.microsoft.com/office/powerpoint/2010/main" val="382967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LXC/</a:t>
            </a:r>
            <a:r>
              <a:rPr lang="en-US" dirty="0" err="1"/>
              <a:t>docker</a:t>
            </a:r>
            <a:r>
              <a:rPr lang="en-US" dirty="0"/>
              <a:t> and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68" y="1238682"/>
            <a:ext cx="3305799" cy="3687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1" y="2254707"/>
            <a:ext cx="3325624" cy="26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5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 provides the “control groups” (</a:t>
            </a:r>
            <a:r>
              <a:rPr lang="en-US" dirty="0" err="1"/>
              <a:t>cgroups</a:t>
            </a:r>
            <a:r>
              <a:rPr lang="en-US" dirty="0"/>
              <a:t>) functionality (</a:t>
            </a:r>
            <a:r>
              <a:rPr lang="en-US" dirty="0" err="1"/>
              <a:t>cgroup</a:t>
            </a:r>
            <a:r>
              <a:rPr lang="en-US" dirty="0"/>
              <a:t>-tools)</a:t>
            </a:r>
          </a:p>
          <a:p>
            <a:pPr lvl="1"/>
            <a:r>
              <a:rPr lang="en-US" dirty="0"/>
              <a:t>allows limitation and prioritization of resources (CPU, memory, block I/O, network, etc.) without the need for starting any VM</a:t>
            </a:r>
          </a:p>
          <a:p>
            <a:pPr lvl="1"/>
            <a:r>
              <a:rPr lang="en-US" dirty="0"/>
              <a:t>Introduced in 2008 (kernel 2.6.24)</a:t>
            </a:r>
          </a:p>
          <a:p>
            <a:r>
              <a:rPr lang="en-US" dirty="0"/>
              <a:t>“namespace isolation” functionality</a:t>
            </a:r>
          </a:p>
          <a:p>
            <a:pPr lvl="1"/>
            <a:r>
              <a:rPr lang="en-US" dirty="0"/>
              <a:t>The “</a:t>
            </a:r>
            <a:r>
              <a:rPr lang="en-US" dirty="0" err="1"/>
              <a:t>unshare</a:t>
            </a:r>
            <a:r>
              <a:rPr lang="en-US" dirty="0"/>
              <a:t>” command</a:t>
            </a:r>
          </a:p>
          <a:p>
            <a:pPr lvl="1"/>
            <a:r>
              <a:rPr lang="en-US" dirty="0"/>
              <a:t>allows complete isolation of an applications' view of the operating environment, including process trees, networking, user IDs and mounted file systems.</a:t>
            </a:r>
          </a:p>
          <a:p>
            <a:pPr lvl="1"/>
            <a:r>
              <a:rPr lang="en-US" dirty="0"/>
              <a:t>Possible to have a new “</a:t>
            </a:r>
            <a:r>
              <a:rPr lang="en-US" dirty="0" err="1"/>
              <a:t>init</a:t>
            </a:r>
            <a:r>
              <a:rPr lang="en-US" dirty="0"/>
              <a:t>” process for each container</a:t>
            </a:r>
          </a:p>
        </p:txBody>
      </p:sp>
    </p:spTree>
    <p:extLst>
      <p:ext uri="{BB962C8B-B14F-4D97-AF65-F5344CB8AC3E}">
        <p14:creationId xmlns:p14="http://schemas.microsoft.com/office/powerpoint/2010/main" val="30588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running in the user space</a:t>
            </a:r>
          </a:p>
          <a:p>
            <a:r>
              <a:rPr lang="en-US" dirty="0"/>
              <a:t>Each container has</a:t>
            </a:r>
          </a:p>
          <a:p>
            <a:pPr lvl="1"/>
            <a:r>
              <a:rPr lang="en-US" dirty="0"/>
              <a:t>Own process space</a:t>
            </a:r>
          </a:p>
          <a:p>
            <a:pPr lvl="1"/>
            <a:r>
              <a:rPr lang="en-US" dirty="0"/>
              <a:t>Own network interface</a:t>
            </a:r>
          </a:p>
          <a:p>
            <a:pPr lvl="1"/>
            <a:r>
              <a:rPr lang="en-US" altLang="zh-CN" dirty="0"/>
              <a:t>Own 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init</a:t>
            </a:r>
            <a:r>
              <a:rPr lang="en-US" altLang="zh-CN" dirty="0"/>
              <a:t> (</a:t>
            </a:r>
            <a:r>
              <a:rPr lang="en-US" dirty="0"/>
              <a:t>coordinates the rest of the boot process and configures the environment for the user)</a:t>
            </a:r>
          </a:p>
          <a:p>
            <a:pPr lvl="1"/>
            <a:r>
              <a:rPr lang="en-US" dirty="0"/>
              <a:t>Run stuff as root</a:t>
            </a:r>
          </a:p>
          <a:p>
            <a:r>
              <a:rPr lang="en-US" dirty="0"/>
              <a:t>Share kernel with the host</a:t>
            </a:r>
          </a:p>
          <a:p>
            <a:r>
              <a:rPr lang="en-US" dirty="0"/>
              <a:t>No device emulation. The system software and devices are provided by the image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4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namespace isolation…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results of </a:t>
            </a:r>
          </a:p>
          <a:p>
            <a:pPr lvl="1"/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mnt</a:t>
            </a:r>
            <a:r>
              <a:rPr lang="en-US" dirty="0"/>
              <a:t>, net, </a:t>
            </a:r>
            <a:r>
              <a:rPr lang="en-US" dirty="0" err="1"/>
              <a:t>uts</a:t>
            </a:r>
            <a:r>
              <a:rPr lang="en-US" dirty="0"/>
              <a:t>, </a:t>
            </a:r>
            <a:r>
              <a:rPr lang="en-US" dirty="0" err="1"/>
              <a:t>ipc</a:t>
            </a:r>
            <a:r>
              <a:rPr lang="en-US" dirty="0"/>
              <a:t>, user</a:t>
            </a:r>
          </a:p>
          <a:p>
            <a:pPr lvl="1"/>
            <a:endParaRPr lang="en-US" dirty="0"/>
          </a:p>
          <a:p>
            <a:r>
              <a:rPr lang="en-US" dirty="0" err="1"/>
              <a:t>Pid</a:t>
            </a:r>
            <a:r>
              <a:rPr lang="en-US" dirty="0"/>
              <a:t> namespace</a:t>
            </a:r>
          </a:p>
          <a:p>
            <a:pPr lvl="1"/>
            <a:r>
              <a:rPr lang="en-US" dirty="0"/>
              <a:t>Type “</a:t>
            </a:r>
            <a:r>
              <a:rPr lang="en-US" dirty="0" err="1"/>
              <a:t>ps</a:t>
            </a:r>
            <a:r>
              <a:rPr lang="en-US" dirty="0"/>
              <a:t> aux| </a:t>
            </a:r>
            <a:r>
              <a:rPr lang="en-US" dirty="0" err="1"/>
              <a:t>wc</a:t>
            </a:r>
            <a:r>
              <a:rPr lang="en-US" dirty="0"/>
              <a:t> –l” in host and the container</a:t>
            </a:r>
          </a:p>
          <a:p>
            <a:pPr lvl="1"/>
            <a:endParaRPr lang="en-US" dirty="0"/>
          </a:p>
          <a:p>
            <a:r>
              <a:rPr lang="en-US" dirty="0" err="1"/>
              <a:t>Mnt</a:t>
            </a:r>
            <a:r>
              <a:rPr lang="en-US" dirty="0"/>
              <a:t> namespace</a:t>
            </a:r>
          </a:p>
          <a:p>
            <a:pPr lvl="1"/>
            <a:r>
              <a:rPr lang="en-US" dirty="0"/>
              <a:t>Type “</a:t>
            </a:r>
            <a:r>
              <a:rPr lang="en-US" dirty="0" err="1"/>
              <a:t>wc</a:t>
            </a:r>
            <a:r>
              <a:rPr lang="en-US" dirty="0"/>
              <a:t> –l /proc/mounts” in both</a:t>
            </a:r>
          </a:p>
          <a:p>
            <a:pPr lvl="1"/>
            <a:endParaRPr lang="en-US" dirty="0"/>
          </a:p>
          <a:p>
            <a:r>
              <a:rPr lang="en-US" dirty="0"/>
              <a:t>Net namespace</a:t>
            </a:r>
          </a:p>
          <a:p>
            <a:pPr lvl="1"/>
            <a:r>
              <a:rPr lang="en-US" dirty="0"/>
              <a:t>Install net-tools </a:t>
            </a:r>
          </a:p>
          <a:p>
            <a:pPr lvl="1"/>
            <a:r>
              <a:rPr lang="en-US" dirty="0"/>
              <a:t>Type “</a:t>
            </a:r>
            <a:r>
              <a:rPr lang="en-US" dirty="0" err="1"/>
              <a:t>ifconfig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2617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hostname namespace</a:t>
            </a:r>
          </a:p>
          <a:p>
            <a:pPr lvl="1"/>
            <a:r>
              <a:rPr lang="en-US" dirty="0"/>
              <a:t>“hostname”</a:t>
            </a:r>
          </a:p>
          <a:p>
            <a:pPr lvl="1"/>
            <a:endParaRPr lang="en-US" dirty="0"/>
          </a:p>
          <a:p>
            <a:r>
              <a:rPr lang="en-US" dirty="0" err="1"/>
              <a:t>ipc</a:t>
            </a:r>
            <a:r>
              <a:rPr lang="en-US" dirty="0"/>
              <a:t> namespace</a:t>
            </a:r>
          </a:p>
          <a:p>
            <a:pPr lvl="1"/>
            <a:r>
              <a:rPr lang="en-US" dirty="0"/>
              <a:t>Type “</a:t>
            </a:r>
            <a:r>
              <a:rPr lang="en-US" dirty="0" err="1"/>
              <a:t>ipcs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User namespace</a:t>
            </a:r>
          </a:p>
          <a:p>
            <a:pPr lvl="1"/>
            <a:r>
              <a:rPr lang="en-US" dirty="0"/>
              <a:t>UID 0-1999 in the first container mapped to UID 10000 – 11999 in host</a:t>
            </a:r>
          </a:p>
          <a:p>
            <a:pPr lvl="1"/>
            <a:r>
              <a:rPr lang="en-US" dirty="0"/>
              <a:t>UID 0-1999 in the 2nd container mapped to UID 12000 – 13999 in host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6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4B47-D33D-4D92-95CA-4D04C325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cgroups</a:t>
            </a:r>
            <a:r>
              <a:rPr lang="en-US" dirty="0"/>
              <a:t>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5DDC-65F0-460F-820F-98D57F8D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Resource limiting</a:t>
            </a:r>
            <a:r>
              <a:rPr lang="en-US" dirty="0"/>
              <a:t> – groups can be set to not exceed a configured memory limit, which also includes the file system cache</a:t>
            </a:r>
          </a:p>
          <a:p>
            <a:r>
              <a:rPr lang="en-US" b="1" i="1" dirty="0"/>
              <a:t>Prioritization</a:t>
            </a:r>
            <a:r>
              <a:rPr lang="en-US" dirty="0"/>
              <a:t> – some groups may get a larger share of CPU utilization or disk I/O throughput</a:t>
            </a:r>
          </a:p>
          <a:p>
            <a:r>
              <a:rPr lang="en-US" b="1" i="1" dirty="0"/>
              <a:t>Accounting</a:t>
            </a:r>
            <a:r>
              <a:rPr lang="en-US" dirty="0"/>
              <a:t> – measures a group's resource usage, which may be used, for example, for billing purposes</a:t>
            </a:r>
          </a:p>
          <a:p>
            <a:r>
              <a:rPr lang="en-US" b="1" i="1" dirty="0"/>
              <a:t>Control</a:t>
            </a:r>
            <a:r>
              <a:rPr lang="en-US" dirty="0"/>
              <a:t> – freezing groups of processes, their checkpointing and restarting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9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isolation with </a:t>
            </a:r>
            <a:r>
              <a:rPr lang="en-US" dirty="0" err="1"/>
              <a:t>cgroups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r>
              <a:rPr lang="en-US" dirty="0" err="1"/>
              <a:t>Cpu</a:t>
            </a:r>
            <a:endParaRPr lang="en-US" dirty="0"/>
          </a:p>
          <a:p>
            <a:r>
              <a:rPr lang="en-US" dirty="0" err="1"/>
              <a:t>Blkio</a:t>
            </a:r>
            <a:endParaRPr lang="en-US" dirty="0"/>
          </a:p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782536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intr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intro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use-aws</Template>
  <TotalTime>255</TotalTime>
  <Words>1051</Words>
  <Application>Microsoft Office PowerPoint</Application>
  <PresentationFormat>Widescreen</PresentationFormat>
  <Paragraphs>200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LiberationMono</vt:lpstr>
      <vt:lpstr>LiberationMono-Bold</vt:lpstr>
      <vt:lpstr>Arial</vt:lpstr>
      <vt:lpstr>Verdana</vt:lpstr>
      <vt:lpstr>Wingdings</vt:lpstr>
      <vt:lpstr>intro</vt:lpstr>
      <vt:lpstr>Linux Containers and Docker</vt:lpstr>
      <vt:lpstr>introduction</vt:lpstr>
      <vt:lpstr>Comparison between LXC/docker and VM</vt:lpstr>
      <vt:lpstr>Container technique</vt:lpstr>
      <vt:lpstr>Unique features</vt:lpstr>
      <vt:lpstr>Check the namespace isolation…</vt:lpstr>
      <vt:lpstr>PowerPoint Presentation</vt:lpstr>
      <vt:lpstr>What cgroups can do</vt:lpstr>
      <vt:lpstr>Resource isolation with cgroups</vt:lpstr>
      <vt:lpstr>Memory cgroup</vt:lpstr>
      <vt:lpstr>CPU cgroup</vt:lpstr>
      <vt:lpstr>Blkio cgroup</vt:lpstr>
      <vt:lpstr>Devices cgroup</vt:lpstr>
      <vt:lpstr>Almost no overhead</vt:lpstr>
      <vt:lpstr>Performance</vt:lpstr>
      <vt:lpstr>What is docker</vt:lpstr>
      <vt:lpstr>Docker history</vt:lpstr>
      <vt:lpstr>PowerPoint Presentation</vt:lpstr>
      <vt:lpstr>Setup docker</vt:lpstr>
      <vt:lpstr>Building docker image</vt:lpstr>
      <vt:lpstr>PowerPoint Presentation</vt:lpstr>
      <vt:lpstr>Run/commit</vt:lpstr>
      <vt:lpstr>Authoring image with a dockerfile</vt:lpstr>
      <vt:lpstr>PowerPoint Presentation</vt:lpstr>
      <vt:lpstr>Around docker</vt:lpstr>
      <vt:lpstr>Docker Hub</vt:lpstr>
      <vt:lpstr>Docker use cases</vt:lpstr>
      <vt:lpstr>Dev-&gt; test-&gt;production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Containers and Docker</dc:title>
  <dc:creator>Keke Chen</dc:creator>
  <cp:lastModifiedBy>Keke Chen</cp:lastModifiedBy>
  <cp:revision>26</cp:revision>
  <dcterms:created xsi:type="dcterms:W3CDTF">2016-10-31T05:08:07Z</dcterms:created>
  <dcterms:modified xsi:type="dcterms:W3CDTF">2018-03-12T17:40:59Z</dcterms:modified>
</cp:coreProperties>
</file>