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304" r:id="rId15"/>
    <p:sldId id="269" r:id="rId16"/>
    <p:sldId id="270" r:id="rId17"/>
    <p:sldId id="272" r:id="rId18"/>
    <p:sldId id="271" r:id="rId19"/>
    <p:sldId id="273" r:id="rId20"/>
    <p:sldId id="305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3" r:id="rId29"/>
    <p:sldId id="302" r:id="rId30"/>
    <p:sldId id="281" r:id="rId31"/>
    <p:sldId id="282" r:id="rId32"/>
    <p:sldId id="284" r:id="rId33"/>
    <p:sldId id="285" r:id="rId34"/>
    <p:sldId id="286" r:id="rId35"/>
    <p:sldId id="287" r:id="rId36"/>
    <p:sldId id="303" r:id="rId37"/>
    <p:sldId id="288" r:id="rId38"/>
    <p:sldId id="289" r:id="rId39"/>
    <p:sldId id="291" r:id="rId40"/>
    <p:sldId id="290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76200"/>
            <a:ext cx="2669116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76200"/>
            <a:ext cx="7806267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76200"/>
            <a:ext cx="1066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95400"/>
            <a:ext cx="10668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1028"/>
          <p:cNvSpPr>
            <a:spLocks noChangeArrowheads="1"/>
          </p:cNvSpPr>
          <p:nvPr/>
        </p:nvSpPr>
        <p:spPr bwMode="auto">
          <a:xfrm>
            <a:off x="812800" y="1185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fld id="{821FB56C-C156-4566-9913-9E88394752F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120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20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8B4189BC-B262-4A74-85CD-35BE03E7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osipov/c2a34884a647c29765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Spark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“--master”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3554" y="353961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7709" y="2159961"/>
            <a:ext cx="10538141" cy="20130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Arial Unicode MS" panose="020B0604020202020204" pitchFamily="34" charset="-128"/>
                <a:ea typeface="Menlo"/>
              </a:rPr>
              <a:t>Yarn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$ ./bin/spark-submit --class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path.to.your.Class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 --master yarn --deploy-mode cluster [options] &lt;app jar&gt; [app options]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Change to --master spark://MASTER_NODE_IP:PORT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/>
              <a:t>Mesos</a:t>
            </a:r>
            <a:r>
              <a:rPr lang="en-US" alt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Change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to –master mesos://MASTER_NODE_IP:PORT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739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RDDs</a:t>
            </a:r>
          </a:p>
          <a:p>
            <a:r>
              <a:rPr lang="en-US" dirty="0"/>
              <a:t>Transformations</a:t>
            </a:r>
          </a:p>
          <a:p>
            <a:r>
              <a:rPr lang="en-US" dirty="0"/>
              <a:t>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47" y="3306158"/>
            <a:ext cx="6739837" cy="2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95400"/>
            <a:ext cx="11436349" cy="4953000"/>
          </a:xfrm>
        </p:spPr>
        <p:txBody>
          <a:bodyPr/>
          <a:lstStyle/>
          <a:p>
            <a:r>
              <a:rPr lang="en-US" dirty="0"/>
              <a:t>Load files using </a:t>
            </a:r>
            <a:r>
              <a:rPr lang="en-US" dirty="0" err="1"/>
              <a:t>sc</a:t>
            </a:r>
            <a:r>
              <a:rPr lang="en-US" dirty="0"/>
              <a:t> (global variable) or the </a:t>
            </a:r>
            <a:r>
              <a:rPr lang="en-US" dirty="0" err="1"/>
              <a:t>sparkContext</a:t>
            </a:r>
            <a:r>
              <a:rPr lang="en-US" dirty="0"/>
              <a:t> variable in </a:t>
            </a:r>
            <a:r>
              <a:rPr lang="en-US" dirty="0" err="1"/>
              <a:t>SparkSession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sc.textFile</a:t>
            </a:r>
            <a:r>
              <a:rPr lang="en-US" dirty="0"/>
              <a:t>(…) or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sparkSession.sparkContext.textFile</a:t>
            </a:r>
            <a:r>
              <a:rPr lang="en-US" dirty="0"/>
              <a:t>(…)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a </a:t>
            </a:r>
            <a:r>
              <a:rPr lang="en-US" dirty="0" err="1"/>
              <a:t>scala</a:t>
            </a:r>
            <a:r>
              <a:rPr lang="en-US" dirty="0"/>
              <a:t> collection to RDD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#create </a:t>
            </a:r>
            <a:r>
              <a:rPr lang="en-US" sz="2400" dirty="0" err="1"/>
              <a:t>sparkSession</a:t>
            </a:r>
            <a:r>
              <a:rPr lang="en-US" sz="2400" dirty="0"/>
              <a:t> first and use it, or use </a:t>
            </a:r>
            <a:r>
              <a:rPr lang="en-US" sz="2400" dirty="0" err="1"/>
              <a:t>sc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&gt;&gt;&gt;data = [1,2,3,4,5]</a:t>
            </a:r>
          </a:p>
          <a:p>
            <a:pPr marL="0" indent="0">
              <a:buNone/>
            </a:pPr>
            <a:r>
              <a:rPr lang="en-US" sz="2400" dirty="0"/>
              <a:t>   &gt;&gt;&gt;</a:t>
            </a:r>
            <a:r>
              <a:rPr lang="en-US" sz="2400" dirty="0" err="1"/>
              <a:t>distributedData</a:t>
            </a:r>
            <a:r>
              <a:rPr lang="en-US" sz="2400" dirty="0"/>
              <a:t> = </a:t>
            </a:r>
            <a:r>
              <a:rPr lang="en-US" sz="2400" dirty="0" err="1"/>
              <a:t>sparkSession.sparkContext.parallelize</a:t>
            </a:r>
            <a:r>
              <a:rPr lang="en-US" sz="2400" dirty="0"/>
              <a:t>(data)</a:t>
            </a:r>
          </a:p>
          <a:p>
            <a:pPr marL="0" indent="0">
              <a:buNone/>
            </a:pPr>
            <a:r>
              <a:rPr lang="en-US" sz="2400" dirty="0"/>
              <a:t>   &gt;&gt;&gt;print </a:t>
            </a:r>
            <a:r>
              <a:rPr lang="en-US" sz="2400" dirty="0" err="1"/>
              <a:t>distributedData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ParallelCollectionRDD</a:t>
            </a:r>
            <a:r>
              <a:rPr lang="en-US" sz="2400" dirty="0"/>
              <a:t>[0] at parallelize at PythonRDD.scala:475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242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dataset from an existing one</a:t>
            </a:r>
          </a:p>
          <a:p>
            <a:r>
              <a:rPr lang="en-US" dirty="0"/>
              <a:t>Transformations are “</a:t>
            </a:r>
            <a:r>
              <a:rPr lang="en-US" i="1" dirty="0"/>
              <a:t>lazy”</a:t>
            </a:r>
          </a:p>
          <a:p>
            <a:pPr lvl="1"/>
            <a:r>
              <a:rPr lang="en-US" dirty="0"/>
              <a:t>They are not evaluated until an </a:t>
            </a:r>
            <a:r>
              <a:rPr lang="en-US" i="1" dirty="0"/>
              <a:t>action</a:t>
            </a:r>
            <a:r>
              <a:rPr lang="en-US" dirty="0"/>
              <a:t> or </a:t>
            </a:r>
            <a:r>
              <a:rPr lang="en-US" i="1" dirty="0"/>
              <a:t>persistence</a:t>
            </a:r>
            <a:r>
              <a:rPr lang="en-US" dirty="0"/>
              <a:t> operation is seen</a:t>
            </a:r>
          </a:p>
          <a:p>
            <a:pPr lvl="1"/>
            <a:r>
              <a:rPr lang="en-US" dirty="0"/>
              <a:t>Easier for optimization</a:t>
            </a:r>
          </a:p>
          <a:p>
            <a:pPr lvl="1"/>
            <a:r>
              <a:rPr lang="en-US" dirty="0"/>
              <a:t>Also for keeping the lineage of operations for failure recovery</a:t>
            </a:r>
          </a:p>
        </p:txBody>
      </p:sp>
    </p:spTree>
    <p:extLst>
      <p:ext uri="{BB962C8B-B14F-4D97-AF65-F5344CB8AC3E}">
        <p14:creationId xmlns:p14="http://schemas.microsoft.com/office/powerpoint/2010/main" val="43288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1271-1A5F-4246-9825-AC5CBFB5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5C74-F3E4-4D1B-A7D6-AE47716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RDD</a:t>
            </a:r>
          </a:p>
          <a:p>
            <a:pPr lvl="1"/>
            <a:r>
              <a:rPr lang="en-US" dirty="0"/>
              <a:t>Normal RDD</a:t>
            </a:r>
          </a:p>
          <a:p>
            <a:pPr lvl="1"/>
            <a:r>
              <a:rPr lang="en-US" dirty="0"/>
              <a:t>Pair RDD: key-value pairs</a:t>
            </a:r>
          </a:p>
          <a:p>
            <a:pPr lvl="2"/>
            <a:r>
              <a:rPr lang="en-US" dirty="0"/>
              <a:t>A lot of operations are designed for key-value pairs</a:t>
            </a:r>
          </a:p>
          <a:p>
            <a:pPr lvl="3"/>
            <a:r>
              <a:rPr lang="en-US" dirty="0"/>
              <a:t>Those *</a:t>
            </a:r>
            <a:r>
              <a:rPr lang="en-US" dirty="0" err="1"/>
              <a:t>ByKey</a:t>
            </a:r>
            <a:endParaRPr lang="en-US" dirty="0"/>
          </a:p>
          <a:p>
            <a:pPr lvl="2"/>
            <a:r>
              <a:rPr lang="en-US" dirty="0"/>
              <a:t>Inherit the ideas of MapReduce, and key-based relational operations (e.g., join,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27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5" y="1297324"/>
            <a:ext cx="8507049" cy="55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374201"/>
            <a:ext cx="8732383" cy="53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8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map and </a:t>
            </a:r>
            <a:r>
              <a:rPr lang="en-US" dirty="0" err="1"/>
              <a:t>flatMap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88" y="4384693"/>
            <a:ext cx="7915275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4480" y="2202240"/>
            <a:ext cx="6781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distFile</a:t>
            </a:r>
            <a:r>
              <a:rPr lang="en-US" sz="2400" dirty="0"/>
              <a:t> = </a:t>
            </a:r>
            <a:r>
              <a:rPr lang="en-US" sz="2400" dirty="0" err="1"/>
              <a:t>sc.textFile</a:t>
            </a:r>
            <a:r>
              <a:rPr lang="en-US" sz="2400" dirty="0"/>
              <a:t> (“README.md”)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distFile.map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“)).collect()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distFile.flatMap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“)).collect()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398666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Scala: </a:t>
            </a:r>
          </a:p>
        </p:txBody>
      </p:sp>
    </p:spTree>
    <p:extLst>
      <p:ext uri="{BB962C8B-B14F-4D97-AF65-F5344CB8AC3E}">
        <p14:creationId xmlns:p14="http://schemas.microsoft.com/office/powerpoint/2010/main" val="22507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1" y="1335113"/>
            <a:ext cx="9057821" cy="50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336279"/>
            <a:ext cx="8848861" cy="50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single node (for testing)</a:t>
            </a:r>
          </a:p>
          <a:p>
            <a:pPr lvl="1"/>
            <a:r>
              <a:rPr lang="en-US" dirty="0"/>
              <a:t>Need to install</a:t>
            </a:r>
          </a:p>
          <a:p>
            <a:pPr lvl="2"/>
            <a:r>
              <a:rPr lang="en-US" dirty="0"/>
              <a:t>maven, </a:t>
            </a:r>
            <a:r>
              <a:rPr lang="en-US" dirty="0" err="1"/>
              <a:t>jdk</a:t>
            </a:r>
            <a:r>
              <a:rPr lang="en-US" dirty="0"/>
              <a:t>, </a:t>
            </a:r>
            <a:r>
              <a:rPr lang="en-US" dirty="0" err="1"/>
              <a:t>scala</a:t>
            </a:r>
            <a:r>
              <a:rPr lang="en-US" dirty="0"/>
              <a:t>, python, </a:t>
            </a:r>
            <a:r>
              <a:rPr lang="en-US" dirty="0" err="1"/>
              <a:t>hadoop</a:t>
            </a:r>
            <a:endParaRPr lang="en-US" dirty="0"/>
          </a:p>
          <a:p>
            <a:pPr marL="909637" lvl="2" indent="0">
              <a:buNone/>
            </a:pPr>
            <a:r>
              <a:rPr lang="en-US" dirty="0" err="1"/>
              <a:t>scala</a:t>
            </a:r>
            <a:r>
              <a:rPr lang="en-US" dirty="0"/>
              <a:t> installation with the latest version:</a:t>
            </a:r>
          </a:p>
          <a:p>
            <a:pPr marL="909637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71487" lvl="1" indent="0">
              <a:buNone/>
            </a:pPr>
            <a:br>
              <a:rPr lang="en-US" sz="1800" dirty="0"/>
            </a:br>
            <a:r>
              <a:rPr lang="en-US" sz="1800" dirty="0"/>
              <a:t>*Also check </a:t>
            </a:r>
            <a:r>
              <a:rPr lang="en-US" sz="1800" dirty="0">
                <a:hlinkClick r:id="rId2"/>
              </a:rPr>
              <a:t>https://gist.github.com/osipov/c2a34884a647c29765ed</a:t>
            </a:r>
            <a:r>
              <a:rPr lang="en-US" sz="1800" dirty="0"/>
              <a:t>  for installing SBT, which is the code building tool for </a:t>
            </a:r>
            <a:r>
              <a:rPr lang="en-US" sz="1800" dirty="0" err="1"/>
              <a:t>scala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dirty="0"/>
              <a:t>Download spark-for-</a:t>
            </a:r>
            <a:r>
              <a:rPr lang="en-US" dirty="0" err="1"/>
              <a:t>hadoop</a:t>
            </a:r>
            <a:r>
              <a:rPr lang="en-US" dirty="0"/>
              <a:t> binary and unzip to a directory</a:t>
            </a:r>
          </a:p>
          <a:p>
            <a:pPr lvl="1"/>
            <a:r>
              <a:rPr lang="en-US" dirty="0"/>
              <a:t>Go to the spark directory, say /</a:t>
            </a:r>
            <a:r>
              <a:rPr lang="en-US" dirty="0" err="1"/>
              <a:t>usr</a:t>
            </a:r>
            <a:r>
              <a:rPr lang="en-US" dirty="0"/>
              <a:t>/local/spark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6693" y="3176068"/>
            <a:ext cx="7299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remove </a:t>
            </a:r>
            <a:r>
              <a:rPr lang="en-US" dirty="0" err="1"/>
              <a:t>scala</a:t>
            </a:r>
            <a:r>
              <a:rPr lang="en-US" dirty="0"/>
              <a:t>-library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www.scala-lang.org/files/archive/scala-2.12.3.deb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scala-2.12.3.deb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45D9-6F20-488D-8A78-E87A470F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E05-8946-4290-BE30-B3CA935C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represent the physical resources</a:t>
            </a:r>
          </a:p>
          <a:p>
            <a:r>
              <a:rPr lang="en-US" dirty="0"/>
              <a:t>How data are actually partitioned and distributed to workers?</a:t>
            </a:r>
          </a:p>
          <a:p>
            <a:pPr lvl="1"/>
            <a:r>
              <a:rPr lang="en-US" dirty="0"/>
              <a:t>Implicit for normal RDD – based on blocks (64MB by default)</a:t>
            </a:r>
          </a:p>
          <a:p>
            <a:pPr lvl="1"/>
            <a:r>
              <a:rPr lang="en-US" dirty="0"/>
              <a:t>Explicit partitioning </a:t>
            </a:r>
          </a:p>
          <a:p>
            <a:pPr lvl="2"/>
            <a:r>
              <a:rPr lang="en-US" dirty="0"/>
              <a:t>Works for pair RDD only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partitionBy</a:t>
            </a:r>
            <a:r>
              <a:rPr lang="en-US" dirty="0"/>
              <a:t> method</a:t>
            </a:r>
          </a:p>
          <a:p>
            <a:pPr marL="909637" lvl="2" indent="0">
              <a:buNone/>
            </a:pPr>
            <a:r>
              <a:rPr lang="en-US" dirty="0"/>
              <a:t> example:  </a:t>
            </a:r>
            <a:r>
              <a:rPr lang="en-US" dirty="0" err="1"/>
              <a:t>normalrdd.partitionBy</a:t>
            </a:r>
            <a:r>
              <a:rPr lang="en-US" dirty="0"/>
              <a:t>(new </a:t>
            </a:r>
            <a:r>
              <a:rPr lang="en-US" dirty="0" err="1"/>
              <a:t>HashPartition</a:t>
            </a:r>
            <a:r>
              <a:rPr lang="en-US" dirty="0"/>
              <a:t>(5)) </a:t>
            </a:r>
          </a:p>
          <a:p>
            <a:pPr lvl="2"/>
            <a:r>
              <a:rPr lang="en-US" dirty="0"/>
              <a:t>Works more efficiently for key-based operations: maximize the benefits of locality</a:t>
            </a:r>
          </a:p>
        </p:txBody>
      </p:sp>
    </p:spTree>
    <p:extLst>
      <p:ext uri="{BB962C8B-B14F-4D97-AF65-F5344CB8AC3E}">
        <p14:creationId xmlns:p14="http://schemas.microsoft.com/office/powerpoint/2010/main" val="61908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2043694"/>
            <a:ext cx="10934700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" y="4069140"/>
            <a:ext cx="9029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&gt;&gt;&gt; from operator import add</a:t>
            </a:r>
          </a:p>
          <a:p>
            <a:r>
              <a:rPr lang="en-US" sz="2400" dirty="0"/>
              <a:t>&gt;&gt;&gt; f = </a:t>
            </a:r>
            <a:r>
              <a:rPr lang="en-US" sz="2400" dirty="0" err="1"/>
              <a:t>sc.textFile</a:t>
            </a:r>
            <a:r>
              <a:rPr lang="en-US" sz="2400" dirty="0"/>
              <a:t> (“README.md”)</a:t>
            </a:r>
          </a:p>
          <a:p>
            <a:r>
              <a:rPr lang="en-US" sz="2400" dirty="0"/>
              <a:t>&gt;&gt;&gt; words = </a:t>
            </a:r>
            <a:r>
              <a:rPr lang="en-US" sz="2400" dirty="0" err="1"/>
              <a:t>f.flatMap</a:t>
            </a:r>
            <a:r>
              <a:rPr lang="en-US" sz="2400" dirty="0"/>
              <a:t>(lambda l: </a:t>
            </a:r>
            <a:r>
              <a:rPr lang="en-US" sz="2400" dirty="0" err="1"/>
              <a:t>l.split</a:t>
            </a:r>
            <a:r>
              <a:rPr lang="en-US" sz="2400" dirty="0"/>
              <a:t>(“ “)).map(lambda w: (w, 1))</a:t>
            </a:r>
          </a:p>
          <a:p>
            <a:r>
              <a:rPr lang="en-US" sz="2400" dirty="0"/>
              <a:t>&gt;&gt;&gt; results = </a:t>
            </a:r>
            <a:r>
              <a:rPr lang="en-US" sz="2400" dirty="0" err="1"/>
              <a:t>words.reduceByKey</a:t>
            </a:r>
            <a:r>
              <a:rPr lang="en-US" sz="2400" dirty="0"/>
              <a:t>( add).collect()</a:t>
            </a:r>
          </a:p>
        </p:txBody>
      </p:sp>
    </p:spTree>
    <p:extLst>
      <p:ext uri="{BB962C8B-B14F-4D97-AF65-F5344CB8AC3E}">
        <p14:creationId xmlns:p14="http://schemas.microsoft.com/office/powerpoint/2010/main" val="242032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RDD.persist</a:t>
            </a:r>
            <a:r>
              <a:rPr lang="en-US" dirty="0"/>
              <a:t>() or </a:t>
            </a:r>
            <a:r>
              <a:rPr lang="en-US" dirty="0" err="1"/>
              <a:t>RDD.cache</a:t>
            </a:r>
            <a:r>
              <a:rPr lang="en-US" dirty="0"/>
              <a:t>()</a:t>
            </a:r>
          </a:p>
          <a:p>
            <a:r>
              <a:rPr lang="en-US" dirty="0"/>
              <a:t>Compute the previous transformations, create a </a:t>
            </a:r>
            <a:r>
              <a:rPr lang="zh-CN" altLang="en-US" dirty="0"/>
              <a:t>“</a:t>
            </a:r>
            <a:r>
              <a:rPr lang="en-US" altLang="zh-CN" dirty="0"/>
              <a:t>checkpoint”, the result is distributed to the nodes in the cluster</a:t>
            </a:r>
          </a:p>
          <a:p>
            <a:r>
              <a:rPr lang="en-US" altLang="zh-CN" dirty="0"/>
              <a:t>Can be re-used by different processing </a:t>
            </a:r>
          </a:p>
          <a:p>
            <a:r>
              <a:rPr lang="en-US" dirty="0"/>
              <a:t>persist() can choose the storage type (memory, or </a:t>
            </a:r>
            <a:r>
              <a:rPr lang="en-US" dirty="0" err="1"/>
              <a:t>memory+disk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cache() uses memory only</a:t>
            </a:r>
          </a:p>
        </p:txBody>
      </p:sp>
    </p:spTree>
    <p:extLst>
      <p:ext uri="{BB962C8B-B14F-4D97-AF65-F5344CB8AC3E}">
        <p14:creationId xmlns:p14="http://schemas.microsoft.com/office/powerpoint/2010/main" val="255519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3" y="1972355"/>
            <a:ext cx="10325100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" y="4069140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your own </a:t>
            </a:r>
            <a:r>
              <a:rPr lang="en-US" sz="2400" dirty="0" err="1"/>
              <a:t>Pyspark</a:t>
            </a:r>
            <a:r>
              <a:rPr lang="en-US" sz="2400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34954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Broadcast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4934" y="1491615"/>
            <a:ext cx="87923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Normally, all values are copied, distributed to nodes by the driver. No updates will be propagated back. No concept of “global variables” so far.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Broadcast variables let programmer keep a read-only variable cached on each machine rather than shipping a copy of it with tasks.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ll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Sans"/>
              </a:rPr>
              <a:t>Spark also attempts to distribute broadcast variables using efficient broadcast algorithms to reduce communication cost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300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770012"/>
            <a:ext cx="11306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75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Accumulators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global counter or sum</a:t>
            </a:r>
          </a:p>
          <a:p>
            <a:r>
              <a:rPr lang="en-US" dirty="0"/>
              <a:t>Only the driver program can read the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7" y="2798339"/>
            <a:ext cx="11273488" cy="25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we will use python implementations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PageRank</a:t>
            </a:r>
          </a:p>
          <a:p>
            <a:pPr lvl="1"/>
            <a:r>
              <a:rPr lang="en-US" dirty="0"/>
              <a:t>Relational data manipulation</a:t>
            </a:r>
          </a:p>
          <a:p>
            <a:r>
              <a:rPr lang="en-US" dirty="0"/>
              <a:t>Source code directory: under the spark directory</a:t>
            </a:r>
          </a:p>
          <a:p>
            <a:pPr marL="0" indent="0">
              <a:buNone/>
            </a:pPr>
            <a:r>
              <a:rPr lang="en-US" dirty="0"/>
              <a:t>            ./examples/</a:t>
            </a:r>
            <a:r>
              <a:rPr lang="en-US" dirty="0" err="1"/>
              <a:t>src</a:t>
            </a:r>
            <a:r>
              <a:rPr lang="en-US" dirty="0"/>
              <a:t>/main/python </a:t>
            </a:r>
          </a:p>
        </p:txBody>
      </p:sp>
    </p:spTree>
    <p:extLst>
      <p:ext uri="{BB962C8B-B14F-4D97-AF65-F5344CB8AC3E}">
        <p14:creationId xmlns:p14="http://schemas.microsoft.com/office/powerpoint/2010/main" val="162362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command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spark-submit [options] &lt;app jar | python file&gt; [app arguments]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most important option is “--master”, which has been discussed earlier</a:t>
            </a:r>
          </a:p>
        </p:txBody>
      </p:sp>
    </p:spTree>
    <p:extLst>
      <p:ext uri="{BB962C8B-B14F-4D97-AF65-F5344CB8AC3E}">
        <p14:creationId xmlns:p14="http://schemas.microsoft.com/office/powerpoint/2010/main" val="91134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20AF-A058-453B-A04D-972973B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F790-14A8-4B20-8488-EE017BF4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1,1.5,2</a:t>
            </a:r>
          </a:p>
          <a:p>
            <a:pPr marL="0" indent="0">
              <a:buNone/>
            </a:pPr>
            <a:r>
              <a:rPr lang="en-US" dirty="0"/>
              <a:t>1.1,2.1,1.5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48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configuration  ./conf/spark-env.sh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SCALA_HOME=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/share/</a:t>
            </a:r>
            <a:r>
              <a:rPr lang="en-US" dirty="0" err="1">
                <a:solidFill>
                  <a:srgbClr val="FF0000"/>
                </a:solidFill>
              </a:rPr>
              <a:t>scala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export SPARK_WORKER_MEMORY=</a:t>
            </a:r>
            <a:r>
              <a:rPr lang="en-US" dirty="0">
                <a:solidFill>
                  <a:srgbClr val="FF0000"/>
                </a:solidFill>
              </a:rPr>
              <a:t>100m</a:t>
            </a:r>
          </a:p>
          <a:p>
            <a:pPr marL="0" indent="0">
              <a:buNone/>
            </a:pPr>
            <a:r>
              <a:rPr lang="en-US" dirty="0"/>
              <a:t>export SPARK_WORKER_INSTANCES=2</a:t>
            </a:r>
          </a:p>
          <a:p>
            <a:pPr marL="0" indent="0">
              <a:buNone/>
            </a:pPr>
            <a:r>
              <a:rPr lang="en-US" dirty="0"/>
              <a:t>export SPARK_WORKER_DIR=</a:t>
            </a:r>
            <a:r>
              <a:rPr lang="en-US" dirty="0">
                <a:solidFill>
                  <a:srgbClr val="FF0000"/>
                </a:solidFill>
              </a:rPr>
              <a:t>/home/keke/spark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Note that 100MB memory for worker is sufficient for simple experiments. The more the better for a real system</a:t>
            </a:r>
          </a:p>
        </p:txBody>
      </p:sp>
    </p:spTree>
    <p:extLst>
      <p:ext uri="{BB962C8B-B14F-4D97-AF65-F5344CB8AC3E}">
        <p14:creationId xmlns:p14="http://schemas.microsoft.com/office/powerpoint/2010/main" val="423771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__future__ import </a:t>
            </a:r>
            <a:r>
              <a:rPr lang="en-US" dirty="0" err="1"/>
              <a:t>print_function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5005" y="1924490"/>
            <a:ext cx="647645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parseVector</a:t>
            </a:r>
            <a:r>
              <a:rPr lang="en-US" sz="2400" dirty="0"/>
              <a:t>(line):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np.array</a:t>
            </a:r>
            <a:r>
              <a:rPr lang="en-US" sz="2400" dirty="0"/>
              <a:t>([float(x) for x in </a:t>
            </a:r>
            <a:r>
              <a:rPr lang="en-US" sz="2400" dirty="0" err="1"/>
              <a:t>line.split</a:t>
            </a:r>
            <a:r>
              <a:rPr lang="en-US" sz="2400" dirty="0"/>
              <a:t>(' ')])</a:t>
            </a:r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closestPoint</a:t>
            </a:r>
            <a:r>
              <a:rPr lang="en-US" sz="2400" dirty="0"/>
              <a:t>(p, centers):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bestIndex</a:t>
            </a:r>
            <a:r>
              <a:rPr lang="en-US" sz="2400" dirty="0"/>
              <a:t> = 0</a:t>
            </a:r>
          </a:p>
          <a:p>
            <a:r>
              <a:rPr lang="en-US" sz="2400" dirty="0"/>
              <a:t>    closest = float("+</a:t>
            </a:r>
            <a:r>
              <a:rPr lang="en-US" sz="2400" dirty="0" err="1"/>
              <a:t>inf</a:t>
            </a:r>
            <a:r>
              <a:rPr lang="en-US" sz="2400" dirty="0"/>
              <a:t>")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(centers)):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tempDist</a:t>
            </a:r>
            <a:r>
              <a:rPr lang="en-US" sz="2400" dirty="0"/>
              <a:t> = </a:t>
            </a:r>
            <a:r>
              <a:rPr lang="en-US" sz="2400" dirty="0" err="1"/>
              <a:t>np.sum</a:t>
            </a:r>
            <a:r>
              <a:rPr lang="en-US" sz="2400" dirty="0"/>
              <a:t>((p - centers[</a:t>
            </a:r>
            <a:r>
              <a:rPr lang="en-US" sz="2400" dirty="0" err="1"/>
              <a:t>i</a:t>
            </a:r>
            <a:r>
              <a:rPr lang="en-US" sz="2400" dirty="0"/>
              <a:t>]) ** 2)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tempDist</a:t>
            </a:r>
            <a:r>
              <a:rPr lang="en-US" sz="2400" dirty="0"/>
              <a:t> &lt; closest:</a:t>
            </a:r>
          </a:p>
          <a:p>
            <a:r>
              <a:rPr lang="en-US" sz="2400" dirty="0"/>
              <a:t>            closest = </a:t>
            </a:r>
            <a:r>
              <a:rPr lang="en-US" sz="2400" dirty="0" err="1"/>
              <a:t>tempDist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err="1"/>
              <a:t>bestIndex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bestIndex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84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4651" y="1999595"/>
            <a:ext cx="96791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initialization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4:</a:t>
            </a:r>
          </a:p>
          <a:p>
            <a:r>
              <a:rPr lang="en-US" sz="2400" dirty="0"/>
              <a:t>    print("Usage: </a:t>
            </a:r>
            <a:r>
              <a:rPr lang="en-US" sz="2400" dirty="0" err="1"/>
              <a:t>kmeans</a:t>
            </a:r>
            <a:r>
              <a:rPr lang="en-US" sz="2400" dirty="0"/>
              <a:t> &lt;file&gt; &lt;k&gt; &lt;</a:t>
            </a:r>
            <a:r>
              <a:rPr lang="en-US" sz="2400" dirty="0" err="1"/>
              <a:t>convergeDist</a:t>
            </a:r>
            <a:r>
              <a:rPr lang="en-US" sz="2400" dirty="0"/>
              <a:t>&gt;", file=</a:t>
            </a:r>
            <a:r>
              <a:rPr lang="en-US" sz="2400" dirty="0" err="1"/>
              <a:t>sys.stderr</a:t>
            </a:r>
            <a:r>
              <a:rPr lang="en-US" sz="2400" dirty="0"/>
              <a:t>)</a:t>
            </a:r>
          </a:p>
          <a:p>
            <a:r>
              <a:rPr lang="en-US" sz="2400" dirty="0"/>
              <a:t>    exit(-1)</a:t>
            </a: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PythonKMeans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K = 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[2])</a:t>
            </a:r>
          </a:p>
          <a:p>
            <a:r>
              <a:rPr lang="en-US" sz="2400" dirty="0" err="1"/>
              <a:t>convergeDist</a:t>
            </a:r>
            <a:r>
              <a:rPr lang="en-US" sz="2400" dirty="0"/>
              <a:t> = float(</a:t>
            </a:r>
            <a:r>
              <a:rPr lang="en-US" sz="2400" dirty="0" err="1"/>
              <a:t>sys.argv</a:t>
            </a:r>
            <a:r>
              <a:rPr lang="en-US" sz="2400" dirty="0"/>
              <a:t>[3])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37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892" y="2248406"/>
            <a:ext cx="8796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#load data</a:t>
            </a:r>
          </a:p>
          <a:p>
            <a:endParaRPr lang="en-US" sz="2400" dirty="0"/>
          </a:p>
          <a:p>
            <a:r>
              <a:rPr lang="en-US" sz="2400" dirty="0"/>
              <a:t>lines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spark.read.text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sys.argv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[1]).</a:t>
            </a:r>
            <a:r>
              <a:rPr lang="en-US" sz="2400" dirty="0" err="1"/>
              <a:t>rdd.map</a:t>
            </a:r>
            <a:r>
              <a:rPr lang="en-US" sz="2400" dirty="0"/>
              <a:t>(lambda r: r[0])</a:t>
            </a:r>
          </a:p>
          <a:p>
            <a:r>
              <a:rPr lang="en-US" sz="2400" dirty="0"/>
              <a:t>data = </a:t>
            </a:r>
            <a:r>
              <a:rPr lang="en-US" sz="2400" dirty="0" err="1"/>
              <a:t>lines.map</a:t>
            </a:r>
            <a:r>
              <a:rPr lang="en-US" sz="2400" dirty="0"/>
              <a:t>(</a:t>
            </a:r>
            <a:r>
              <a:rPr lang="en-US" sz="2400" dirty="0" err="1"/>
              <a:t>parseVector</a:t>
            </a:r>
            <a:r>
              <a:rPr lang="en-US" sz="2400" dirty="0"/>
              <a:t>).cache()  # prepare for the loop</a:t>
            </a:r>
          </a:p>
          <a:p>
            <a:endParaRPr lang="en-US" sz="2400" dirty="0"/>
          </a:p>
          <a:p>
            <a:r>
              <a:rPr lang="en-US" sz="2400" dirty="0"/>
              <a:t># get initial centroids</a:t>
            </a:r>
          </a:p>
          <a:p>
            <a:r>
              <a:rPr lang="en-US" sz="2400" dirty="0" err="1"/>
              <a:t>kPoints</a:t>
            </a:r>
            <a:r>
              <a:rPr lang="en-US" sz="2400" dirty="0"/>
              <a:t> = </a:t>
            </a:r>
            <a:r>
              <a:rPr lang="en-US" sz="2400" dirty="0" err="1"/>
              <a:t>data.takeSample</a:t>
            </a:r>
            <a:r>
              <a:rPr lang="en-US" sz="2400" dirty="0"/>
              <a:t>(False, K, 1)</a:t>
            </a:r>
          </a:p>
          <a:p>
            <a:r>
              <a:rPr lang="en-US" sz="2400" dirty="0" err="1"/>
              <a:t>tempDist</a:t>
            </a:r>
            <a:r>
              <a:rPr lang="en-US" sz="2400" dirty="0"/>
              <a:t> = 1.0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C1FD3-3BAA-4D53-94EC-B2F97778BFD0}"/>
              </a:ext>
            </a:extLst>
          </p:cNvPr>
          <p:cNvCxnSpPr/>
          <p:nvPr/>
        </p:nvCxnSpPr>
        <p:spPr bwMode="auto">
          <a:xfrm flipH="1">
            <a:off x="6096000" y="2675965"/>
            <a:ext cx="372035" cy="242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94F545-9FAB-45F9-B5FE-C93CA04FA643}"/>
              </a:ext>
            </a:extLst>
          </p:cNvPr>
          <p:cNvSpPr txBox="1"/>
          <p:nvPr/>
        </p:nvSpPr>
        <p:spPr>
          <a:xfrm>
            <a:off x="6665259" y="262217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07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851" y="1485262"/>
            <a:ext cx="114193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while </a:t>
            </a:r>
            <a:r>
              <a:rPr lang="en-US" sz="2400" dirty="0" err="1"/>
              <a:t>tempDist</a:t>
            </a:r>
            <a:r>
              <a:rPr lang="en-US" sz="2400" dirty="0"/>
              <a:t> &gt; </a:t>
            </a:r>
            <a:r>
              <a:rPr lang="en-US" sz="2400" dirty="0" err="1"/>
              <a:t>convergeDist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closest = </a:t>
            </a:r>
            <a:r>
              <a:rPr lang="en-US" sz="2400" dirty="0" err="1"/>
              <a:t>data.map</a:t>
            </a:r>
            <a:r>
              <a:rPr lang="en-US" sz="2400" dirty="0"/>
              <a:t>(lambda p</a:t>
            </a:r>
            <a:r>
              <a:rPr lang="en-US" altLang="zh-CN" sz="2400" dirty="0"/>
              <a:t>oint</a:t>
            </a:r>
            <a:r>
              <a:rPr lang="en-US" sz="2400" dirty="0"/>
              <a:t>: (</a:t>
            </a:r>
            <a:r>
              <a:rPr lang="en-US" sz="2400" dirty="0" err="1"/>
              <a:t>closestPoint</a:t>
            </a:r>
            <a:r>
              <a:rPr lang="en-US" sz="2400" dirty="0"/>
              <a:t>(point, </a:t>
            </a:r>
            <a:r>
              <a:rPr lang="en-US" sz="2400" dirty="0" err="1"/>
              <a:t>kPoints</a:t>
            </a:r>
            <a:r>
              <a:rPr lang="en-US" sz="2400" dirty="0"/>
              <a:t>), (point, 1)))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#  input: (</a:t>
            </a:r>
            <a:r>
              <a:rPr lang="en-US" sz="2400" dirty="0" err="1"/>
              <a:t>clusterIndex</a:t>
            </a:r>
            <a:r>
              <a:rPr lang="en-US" sz="2400" dirty="0"/>
              <a:t>, (point, 1)); the reduced part is a list of (point, 1)</a:t>
            </a:r>
          </a:p>
          <a:p>
            <a:r>
              <a:rPr lang="en-US" sz="2400" dirty="0"/>
              <a:t>        # output: (</a:t>
            </a:r>
            <a:r>
              <a:rPr lang="en-US" sz="2400" dirty="0" err="1"/>
              <a:t>clusterIndex</a:t>
            </a:r>
            <a:r>
              <a:rPr lang="en-US" sz="2400" dirty="0"/>
              <a:t>, (sum of points, count of points))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pointStats</a:t>
            </a:r>
            <a:r>
              <a:rPr lang="en-US" sz="2400" dirty="0"/>
              <a:t> = closest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reduceByKey</a:t>
            </a:r>
            <a:r>
              <a:rPr lang="en-US" sz="2400" dirty="0"/>
              <a:t>(lambda p1, p2: (p1[0] + p2[0], p1[1] + p2[1]))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newPoints</a:t>
            </a:r>
            <a:r>
              <a:rPr lang="en-US" sz="2400" dirty="0"/>
              <a:t> = </a:t>
            </a:r>
            <a:r>
              <a:rPr lang="en-US" sz="2400" dirty="0" err="1"/>
              <a:t>pointStats.map</a:t>
            </a:r>
            <a:r>
              <a:rPr lang="en-US" sz="2400" dirty="0"/>
              <a:t>(lambda </a:t>
            </a:r>
            <a:r>
              <a:rPr lang="en-US" sz="2400" dirty="0" err="1"/>
              <a:t>st</a:t>
            </a:r>
            <a:r>
              <a:rPr lang="en-US" sz="2400" dirty="0"/>
              <a:t>: (</a:t>
            </a:r>
            <a:r>
              <a:rPr lang="en-US" sz="2400" dirty="0" err="1"/>
              <a:t>st</a:t>
            </a:r>
            <a:r>
              <a:rPr lang="en-US" sz="2400" dirty="0"/>
              <a:t>[0], </a:t>
            </a:r>
            <a:r>
              <a:rPr lang="en-US" sz="2400" dirty="0" err="1"/>
              <a:t>st</a:t>
            </a:r>
            <a:r>
              <a:rPr lang="en-US" sz="2400" dirty="0"/>
              <a:t>[1][0] / </a:t>
            </a:r>
            <a:r>
              <a:rPr lang="en-US" sz="2400" dirty="0" err="1"/>
              <a:t>st</a:t>
            </a:r>
            <a:r>
              <a:rPr lang="en-US" sz="2400" dirty="0"/>
              <a:t>[1][1])).collect()</a:t>
            </a:r>
          </a:p>
          <a:p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tempDist</a:t>
            </a:r>
            <a:r>
              <a:rPr lang="en-US" sz="2400" dirty="0"/>
              <a:t> = sum(</a:t>
            </a:r>
            <a:r>
              <a:rPr lang="en-US" sz="2400" dirty="0" err="1"/>
              <a:t>np.sum</a:t>
            </a:r>
            <a:r>
              <a:rPr lang="en-US" sz="2400" dirty="0"/>
              <a:t>((</a:t>
            </a:r>
            <a:r>
              <a:rPr lang="en-US" sz="2400" dirty="0" err="1"/>
              <a:t>kPoints</a:t>
            </a:r>
            <a:r>
              <a:rPr lang="en-US" sz="2400" dirty="0"/>
              <a:t>[</a:t>
            </a:r>
            <a:r>
              <a:rPr lang="en-US" sz="2400" dirty="0" err="1"/>
              <a:t>iK</a:t>
            </a:r>
            <a:r>
              <a:rPr lang="en-US" sz="2400" dirty="0"/>
              <a:t>] - p) ** 2) for (</a:t>
            </a:r>
            <a:r>
              <a:rPr lang="en-US" sz="2400" dirty="0" err="1"/>
              <a:t>iK</a:t>
            </a:r>
            <a:r>
              <a:rPr lang="en-US" sz="2400" dirty="0"/>
              <a:t>, p) in </a:t>
            </a:r>
            <a:r>
              <a:rPr lang="en-US" sz="2400" dirty="0" err="1"/>
              <a:t>newPoints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        for (</a:t>
            </a:r>
            <a:r>
              <a:rPr lang="en-US" sz="2400" dirty="0" err="1"/>
              <a:t>iK</a:t>
            </a:r>
            <a:r>
              <a:rPr lang="en-US" sz="2400" dirty="0"/>
              <a:t>, p) in </a:t>
            </a:r>
            <a:r>
              <a:rPr lang="en-US" sz="2400" dirty="0" err="1"/>
              <a:t>newPoints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kPoints</a:t>
            </a:r>
            <a:r>
              <a:rPr lang="en-US" sz="2400" dirty="0"/>
              <a:t>[</a:t>
            </a:r>
            <a:r>
              <a:rPr lang="en-US" sz="2400" dirty="0" err="1"/>
              <a:t>iK</a:t>
            </a:r>
            <a:r>
              <a:rPr lang="en-US" sz="2400" dirty="0"/>
              <a:t>] = p</a:t>
            </a:r>
          </a:p>
          <a:p>
            <a:r>
              <a:rPr lang="en-US" sz="2400" dirty="0"/>
              <a:t> print("Final centers: " + 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kPoints</a:t>
            </a:r>
            <a:r>
              <a:rPr lang="en-US" sz="2400" dirty="0"/>
              <a:t>))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spark.stop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7110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42" y="232440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from __future__ import </a:t>
            </a:r>
            <a:r>
              <a:rPr lang="en-US" sz="2400" dirty="0" err="1"/>
              <a:t>print_function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 re</a:t>
            </a:r>
          </a:p>
          <a:p>
            <a:r>
              <a:rPr lang="en-US" sz="2400" dirty="0"/>
              <a:t>import sys</a:t>
            </a:r>
          </a:p>
          <a:p>
            <a:r>
              <a:rPr lang="en-US" sz="2400" dirty="0"/>
              <a:t>from operator import add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SparkSession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77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440-E95A-40AC-A3BD-7DFD562A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9AA-D081-4DE2-BE5A-5F77775E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marL="0" indent="0">
              <a:buNone/>
            </a:pPr>
            <a:r>
              <a:rPr lang="en-US" dirty="0"/>
              <a:t>(url1, url2) # url1 -&gt;url2</a:t>
            </a:r>
          </a:p>
        </p:txBody>
      </p:sp>
    </p:spTree>
    <p:extLst>
      <p:ext uri="{BB962C8B-B14F-4D97-AF65-F5344CB8AC3E}">
        <p14:creationId xmlns:p14="http://schemas.microsoft.com/office/powerpoint/2010/main" val="3929747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0847" y="1282424"/>
            <a:ext cx="99308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computeContribs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, rank):</a:t>
            </a:r>
          </a:p>
          <a:p>
            <a:r>
              <a:rPr lang="en-US" sz="2400" dirty="0"/>
              <a:t>    """Calculates URL contributions to the rank of other URLs."""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num_urls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url</a:t>
            </a:r>
            <a:r>
              <a:rPr lang="en-US" sz="2400" dirty="0"/>
              <a:t> in </a:t>
            </a:r>
            <a:r>
              <a:rPr lang="en-US" sz="2400" dirty="0" err="1"/>
              <a:t>urls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yield (</a:t>
            </a:r>
            <a:r>
              <a:rPr lang="en-US" sz="2400" dirty="0" err="1"/>
              <a:t>url</a:t>
            </a:r>
            <a:r>
              <a:rPr lang="en-US" sz="2400" dirty="0"/>
              <a:t>, rank / </a:t>
            </a:r>
            <a:r>
              <a:rPr lang="en-US" sz="2400" dirty="0" err="1"/>
              <a:t>num_urls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parseNeighbors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):</a:t>
            </a:r>
          </a:p>
          <a:p>
            <a:r>
              <a:rPr lang="en-US" sz="2400" dirty="0"/>
              <a:t>    """Parses “URL </a:t>
            </a:r>
            <a:r>
              <a:rPr lang="en-US" sz="2400" dirty="0" err="1"/>
              <a:t>neighborURL</a:t>
            </a:r>
            <a:r>
              <a:rPr lang="en-US" sz="2400" dirty="0"/>
              <a:t>” string into </a:t>
            </a:r>
            <a:r>
              <a:rPr lang="en-US" sz="2400" dirty="0" err="1"/>
              <a:t>urls</a:t>
            </a:r>
            <a:r>
              <a:rPr lang="en-US" sz="2400" dirty="0"/>
              <a:t> pair."""</a:t>
            </a:r>
          </a:p>
          <a:p>
            <a:r>
              <a:rPr lang="en-US" sz="2400" dirty="0"/>
              <a:t>    parts = </a:t>
            </a:r>
            <a:r>
              <a:rPr lang="en-US" sz="2400" dirty="0" err="1"/>
              <a:t>urls.split</a:t>
            </a:r>
            <a:r>
              <a:rPr lang="en-US" sz="2400" dirty="0"/>
              <a:t>(‘,’)</a:t>
            </a:r>
          </a:p>
          <a:p>
            <a:r>
              <a:rPr lang="en-US" sz="2400" dirty="0"/>
              <a:t>    return parts[0], parts[1]</a:t>
            </a:r>
          </a:p>
        </p:txBody>
      </p:sp>
    </p:spTree>
    <p:extLst>
      <p:ext uri="{BB962C8B-B14F-4D97-AF65-F5344CB8AC3E}">
        <p14:creationId xmlns:p14="http://schemas.microsoft.com/office/powerpoint/2010/main" val="337663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1507" y="1482232"/>
            <a:ext cx="12780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3:</a:t>
            </a:r>
          </a:p>
          <a:p>
            <a:r>
              <a:rPr lang="en-US" sz="2400" dirty="0"/>
              <a:t>        print("Usage: </a:t>
            </a:r>
            <a:r>
              <a:rPr lang="en-US" sz="2400" dirty="0" err="1"/>
              <a:t>pagerank</a:t>
            </a:r>
            <a:r>
              <a:rPr lang="en-US" sz="2400" dirty="0"/>
              <a:t> &lt;file&gt; &lt;iterations&gt;", file=</a:t>
            </a:r>
            <a:r>
              <a:rPr lang="en-US" sz="2400" dirty="0" err="1"/>
              <a:t>sys.stderr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exit(-1)</a:t>
            </a: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PythonPageRank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362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7444" y="2030287"/>
            <a:ext cx="1091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Loads in input file. It should be in format of:   “URL         neighbor URL”</a:t>
            </a:r>
          </a:p>
          <a:p>
            <a:r>
              <a:rPr lang="en-US" sz="2400" dirty="0"/>
              <a:t>lines = </a:t>
            </a:r>
            <a:r>
              <a:rPr lang="en-US" sz="2400" dirty="0" err="1"/>
              <a:t>spark.read.text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[1]).</a:t>
            </a:r>
            <a:r>
              <a:rPr lang="en-US" sz="2400" dirty="0" err="1"/>
              <a:t>rdd.map</a:t>
            </a:r>
            <a:r>
              <a:rPr lang="en-US" sz="2400" dirty="0"/>
              <a:t>(lambda r: r[0])</a:t>
            </a:r>
          </a:p>
          <a:p>
            <a:r>
              <a:rPr lang="en-US" sz="2400" dirty="0"/>
              <a:t># or lines = </a:t>
            </a:r>
            <a:r>
              <a:rPr lang="en-US" sz="2400" dirty="0" err="1"/>
              <a:t>sc.textFile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[1])</a:t>
            </a:r>
          </a:p>
          <a:p>
            <a:endParaRPr lang="en-US" sz="2400" dirty="0"/>
          </a:p>
          <a:p>
            <a:r>
              <a:rPr lang="en-US" sz="2400" dirty="0"/>
              <a:t># Loads all URLs from input file and initialize their neighbors.</a:t>
            </a:r>
          </a:p>
          <a:p>
            <a:r>
              <a:rPr lang="en-US" sz="2400" dirty="0"/>
              <a:t>links = </a:t>
            </a:r>
            <a:r>
              <a:rPr lang="en-US" sz="2400" dirty="0" err="1"/>
              <a:t>lines.map</a:t>
            </a:r>
            <a:r>
              <a:rPr lang="en-US" sz="2400" dirty="0"/>
              <a:t>(lambda </a:t>
            </a:r>
            <a:r>
              <a:rPr lang="en-US" sz="2400" dirty="0" err="1"/>
              <a:t>urls</a:t>
            </a:r>
            <a:r>
              <a:rPr lang="en-US" sz="2400" dirty="0"/>
              <a:t>: </a:t>
            </a:r>
            <a:r>
              <a:rPr lang="en-US" sz="2400" dirty="0" err="1"/>
              <a:t>parseNeighbors</a:t>
            </a:r>
            <a:r>
              <a:rPr lang="en-US" sz="2400" dirty="0"/>
              <a:t>(</a:t>
            </a:r>
            <a:r>
              <a:rPr lang="en-US" sz="2400" dirty="0" err="1"/>
              <a:t>urls</a:t>
            </a:r>
            <a:r>
              <a:rPr lang="en-US" sz="2400" dirty="0"/>
              <a:t>)).distinct().</a:t>
            </a:r>
            <a:r>
              <a:rPr lang="en-US" sz="2400" dirty="0" err="1"/>
              <a:t>groupByKey</a:t>
            </a:r>
            <a:r>
              <a:rPr lang="en-US" sz="2400" dirty="0"/>
              <a:t>().cache()</a:t>
            </a:r>
          </a:p>
          <a:p>
            <a:r>
              <a:rPr lang="en-US" sz="2400" dirty="0"/>
              <a:t># result: a list of (</a:t>
            </a:r>
            <a:r>
              <a:rPr lang="en-US" sz="2400" dirty="0" err="1"/>
              <a:t>url</a:t>
            </a:r>
            <a:r>
              <a:rPr lang="en-US" sz="2400" dirty="0"/>
              <a:t> (url1, url2,…))</a:t>
            </a:r>
          </a:p>
          <a:p>
            <a:endParaRPr lang="en-US" sz="2400" dirty="0"/>
          </a:p>
          <a:p>
            <a:r>
              <a:rPr lang="en-US" sz="2400" dirty="0"/>
              <a:t>#  initialize </a:t>
            </a:r>
            <a:r>
              <a:rPr lang="en-US" sz="2400" dirty="0" err="1"/>
              <a:t>url</a:t>
            </a:r>
            <a:r>
              <a:rPr lang="en-US" sz="2400" dirty="0"/>
              <a:t> ranks to one.</a:t>
            </a:r>
          </a:p>
          <a:p>
            <a:r>
              <a:rPr lang="en-US" sz="2400" dirty="0"/>
              <a:t>ranks = </a:t>
            </a:r>
            <a:r>
              <a:rPr lang="en-US" sz="2400" dirty="0" err="1"/>
              <a:t>links.map</a:t>
            </a:r>
            <a:r>
              <a:rPr lang="en-US" sz="2400" dirty="0"/>
              <a:t>(lambda </a:t>
            </a:r>
            <a:r>
              <a:rPr lang="en-US" sz="2400" dirty="0" err="1"/>
              <a:t>url_neighbors</a:t>
            </a:r>
            <a:r>
              <a:rPr lang="en-US" sz="2400" dirty="0"/>
              <a:t>: (</a:t>
            </a:r>
            <a:r>
              <a:rPr lang="en-US" sz="2400" dirty="0" err="1"/>
              <a:t>url_neighbors</a:t>
            </a:r>
            <a:r>
              <a:rPr lang="en-US" sz="2400" dirty="0"/>
              <a:t>[0], 1.0))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0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single-node cluster</a:t>
            </a:r>
          </a:p>
          <a:p>
            <a:pPr lvl="1"/>
            <a:r>
              <a:rPr lang="en-US" dirty="0"/>
              <a:t>./sbin/start-master.sh</a:t>
            </a:r>
          </a:p>
          <a:p>
            <a:pPr lvl="1"/>
            <a:r>
              <a:rPr lang="en-US" dirty="0"/>
              <a:t>./sbin/start-slaves.sh</a:t>
            </a:r>
          </a:p>
          <a:p>
            <a:pPr lvl="1"/>
            <a:r>
              <a:rPr lang="en-US" dirty="0"/>
              <a:t>./bin/</a:t>
            </a:r>
            <a:r>
              <a:rPr lang="en-US" dirty="0" err="1"/>
              <a:t>pyspark</a:t>
            </a:r>
            <a:r>
              <a:rPr lang="en-US" dirty="0"/>
              <a:t> for python, ./bin/spark-shell for </a:t>
            </a:r>
            <a:r>
              <a:rPr lang="en-US" dirty="0" err="1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2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595" y="1272333"/>
            <a:ext cx="129610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# main loop </a:t>
            </a:r>
          </a:p>
          <a:p>
            <a:r>
              <a:rPr lang="en-US" sz="2400" dirty="0"/>
              <a:t> # Calculates and updates URL ranks continuously using PageRank algorithm.</a:t>
            </a:r>
          </a:p>
          <a:p>
            <a:r>
              <a:rPr lang="en-US" sz="2400" dirty="0"/>
              <a:t> for iteration in range(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[2])):</a:t>
            </a:r>
          </a:p>
          <a:p>
            <a:r>
              <a:rPr lang="en-US" sz="2400" dirty="0"/>
              <a:t>        # Calculates URL contributions to the rank of other URLs.</a:t>
            </a:r>
          </a:p>
          <a:p>
            <a:r>
              <a:rPr lang="en-US" sz="2400" dirty="0"/>
              <a:t>        # </a:t>
            </a:r>
            <a:r>
              <a:rPr lang="en-US" sz="2400" dirty="0" err="1"/>
              <a:t>links.join</a:t>
            </a:r>
            <a:r>
              <a:rPr lang="en-US" sz="2400" dirty="0"/>
              <a:t> gives (link, (neighbors, rank))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contribs</a:t>
            </a:r>
            <a:r>
              <a:rPr lang="en-US" sz="2400" dirty="0"/>
              <a:t> = </a:t>
            </a:r>
            <a:r>
              <a:rPr lang="en-US" sz="2400" dirty="0" err="1"/>
              <a:t>links.join</a:t>
            </a:r>
            <a:r>
              <a:rPr lang="en-US" sz="2400" dirty="0"/>
              <a:t>(ranks)</a:t>
            </a:r>
          </a:p>
          <a:p>
            <a:r>
              <a:rPr lang="en-US" sz="2400" dirty="0"/>
              <a:t>	 .</a:t>
            </a:r>
            <a:r>
              <a:rPr lang="en-US" sz="2400" dirty="0" err="1"/>
              <a:t>flatMap</a:t>
            </a:r>
            <a:r>
              <a:rPr lang="en-US" sz="2400" dirty="0"/>
              <a:t>(lambda (link, (neighbors, rank)): </a:t>
            </a:r>
            <a:r>
              <a:rPr lang="en-US" sz="2400" dirty="0" err="1"/>
              <a:t>computeContribs</a:t>
            </a:r>
            <a:r>
              <a:rPr lang="en-US" sz="2400" dirty="0"/>
              <a:t>(neighbors, rank))</a:t>
            </a:r>
          </a:p>
          <a:p>
            <a:endParaRPr lang="en-US" sz="2400" dirty="0"/>
          </a:p>
          <a:p>
            <a:r>
              <a:rPr lang="en-US" sz="2400" dirty="0"/>
              <a:t>        # Re-calculates URL ranks based on neighbor contributions.</a:t>
            </a:r>
          </a:p>
          <a:p>
            <a:r>
              <a:rPr lang="en-US" sz="2400" dirty="0"/>
              <a:t>        ranks = </a:t>
            </a:r>
            <a:r>
              <a:rPr lang="en-US" sz="2400" dirty="0" err="1"/>
              <a:t>contribs.reduceByKey</a:t>
            </a:r>
            <a:r>
              <a:rPr lang="en-US" sz="2400" dirty="0"/>
              <a:t>(add).</a:t>
            </a:r>
            <a:r>
              <a:rPr lang="en-US" sz="2400" dirty="0" err="1">
                <a:solidFill>
                  <a:srgbClr val="FF0000"/>
                </a:solidFill>
              </a:rPr>
              <a:t>mapValues</a:t>
            </a:r>
            <a:r>
              <a:rPr lang="en-US" sz="2400" dirty="0"/>
              <a:t>(lambda rank: rank * 0.85 + 0.15)</a:t>
            </a:r>
          </a:p>
          <a:p>
            <a:endParaRPr lang="en-US" sz="2400" dirty="0"/>
          </a:p>
          <a:p>
            <a:r>
              <a:rPr lang="en-US" sz="2400" dirty="0"/>
              <a:t>for (link, rank) in </a:t>
            </a:r>
            <a:r>
              <a:rPr lang="en-US" sz="2400" dirty="0" err="1"/>
              <a:t>ranks.collect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  print("%s has rank: %s." % (link, rank))</a:t>
            </a:r>
          </a:p>
          <a:p>
            <a:r>
              <a:rPr lang="en-US" sz="2400" dirty="0" err="1"/>
              <a:t>spark.stop</a:t>
            </a:r>
            <a:r>
              <a:rPr lang="en-US" sz="2400" dirty="0"/>
              <a:t>()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583680" y="4625094"/>
            <a:ext cx="519143" cy="45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08139" y="5079345"/>
            <a:ext cx="568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Apply transformation on the value of each (key, value)</a:t>
            </a:r>
          </a:p>
        </p:txBody>
      </p:sp>
    </p:spTree>
    <p:extLst>
      <p:ext uri="{BB962C8B-B14F-4D97-AF65-F5344CB8AC3E}">
        <p14:creationId xmlns:p14="http://schemas.microsoft.com/office/powerpoint/2010/main" val="136243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“Spark SQL” for Relational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new structure “</a:t>
            </a:r>
            <a:r>
              <a:rPr lang="en-US" dirty="0" err="1"/>
              <a:t>DataFrame</a:t>
            </a:r>
            <a:r>
              <a:rPr lang="en-US" dirty="0"/>
              <a:t>”: a special RDD for relational data with an attached schema</a:t>
            </a:r>
          </a:p>
          <a:p>
            <a:endParaRPr lang="en-US" dirty="0"/>
          </a:p>
          <a:p>
            <a:r>
              <a:rPr lang="en-US" dirty="0"/>
              <a:t>The major benefit: can use SQL SELECT statements to query the data</a:t>
            </a:r>
          </a:p>
        </p:txBody>
      </p:sp>
    </p:spTree>
    <p:extLst>
      <p:ext uri="{BB962C8B-B14F-4D97-AF65-F5344CB8AC3E}">
        <p14:creationId xmlns:p14="http://schemas.microsoft.com/office/powerpoint/2010/main" val="365724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and initialization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777" y="2022885"/>
            <a:ext cx="98393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SparkSession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 err="1">
                <a:solidFill>
                  <a:srgbClr val="FF0000"/>
                </a:solidFill>
              </a:rPr>
              <a:t>pyspark.sql.types</a:t>
            </a:r>
            <a:r>
              <a:rPr lang="en-US" sz="2400" dirty="0">
                <a:solidFill>
                  <a:srgbClr val="FF0000"/>
                </a:solidFill>
              </a:rPr>
              <a:t> import Row, </a:t>
            </a:r>
            <a:r>
              <a:rPr lang="en-US" sz="2400" dirty="0" err="1">
                <a:solidFill>
                  <a:srgbClr val="FF0000"/>
                </a:solidFill>
              </a:rPr>
              <a:t>StructField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StructType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StringType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IntegerType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spark = </a:t>
            </a:r>
            <a:r>
              <a:rPr lang="en-US" sz="2400" dirty="0" err="1"/>
              <a:t>SparkSession</a:t>
            </a:r>
            <a:r>
              <a:rPr lang="en-US" sz="2400" dirty="0"/>
              <a:t>\</a:t>
            </a:r>
          </a:p>
          <a:p>
            <a:r>
              <a:rPr lang="en-US" sz="2400" dirty="0"/>
              <a:t>        .builder\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appName</a:t>
            </a:r>
            <a:r>
              <a:rPr lang="en-US" sz="2400" dirty="0"/>
              <a:t>("</a:t>
            </a:r>
            <a:r>
              <a:rPr lang="en-US" sz="2400" dirty="0" err="1"/>
              <a:t>PythonSQL</a:t>
            </a:r>
            <a:r>
              <a:rPr lang="en-US" sz="2400" dirty="0"/>
              <a:t>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config</a:t>
            </a:r>
            <a:r>
              <a:rPr lang="en-US" sz="2400" dirty="0"/>
              <a:t>("</a:t>
            </a:r>
            <a:r>
              <a:rPr lang="en-US" sz="2400" dirty="0" err="1"/>
              <a:t>spark.some.config.option</a:t>
            </a:r>
            <a:r>
              <a:rPr lang="en-US" sz="2400" dirty="0"/>
              <a:t>", "some-value")\</a:t>
            </a:r>
          </a:p>
          <a:p>
            <a:r>
              <a:rPr lang="en-US" sz="2400" dirty="0"/>
              <a:t>        .</a:t>
            </a:r>
            <a:r>
              <a:rPr lang="en-US" sz="2400" dirty="0" err="1"/>
              <a:t>getOrCreate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5229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r>
              <a:rPr lang="en-US" dirty="0"/>
              <a:t> from Rows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651" y="2413338"/>
            <a:ext cx="10568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A list of Rows. Infer schema from the first row, </a:t>
            </a:r>
          </a:p>
          <a:p>
            <a:r>
              <a:rPr lang="en-US" sz="2400" dirty="0"/>
              <a:t># create a </a:t>
            </a:r>
            <a:r>
              <a:rPr lang="en-US" sz="2400" dirty="0" err="1"/>
              <a:t>DataFrame</a:t>
            </a:r>
            <a:r>
              <a:rPr lang="en-US" sz="2400" dirty="0"/>
              <a:t> and print the schema</a:t>
            </a:r>
          </a:p>
          <a:p>
            <a:r>
              <a:rPr lang="en-US" sz="2400" dirty="0"/>
              <a:t>rows = [Row(name="John", age=19), \</a:t>
            </a:r>
          </a:p>
          <a:p>
            <a:r>
              <a:rPr lang="en-US" sz="2400" dirty="0"/>
              <a:t>	Row(name="Smith", age=23), Row(name="Sarah", age=18)]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some_df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spark.createDataFrame</a:t>
            </a:r>
            <a:r>
              <a:rPr lang="en-US" sz="2400" dirty="0">
                <a:solidFill>
                  <a:srgbClr val="FF0000"/>
                </a:solidFill>
              </a:rPr>
              <a:t>(rows)</a:t>
            </a:r>
          </a:p>
          <a:p>
            <a:r>
              <a:rPr lang="en-US" sz="2400" dirty="0" err="1"/>
              <a:t>some_df.printSchema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9445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tuples and schema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034" y="2348165"/>
            <a:ext cx="1158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# A list of tuples</a:t>
            </a:r>
          </a:p>
          <a:p>
            <a:r>
              <a:rPr lang="en-US" sz="2400" dirty="0"/>
              <a:t>    tuples = [("John", 19), ("Smith", 23), ("Sarah", 18)]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# Schema with two fields - </a:t>
            </a:r>
            <a:r>
              <a:rPr lang="en-US" sz="2400" dirty="0" err="1"/>
              <a:t>person_name</a:t>
            </a:r>
            <a:r>
              <a:rPr lang="en-US" sz="2400" dirty="0"/>
              <a:t> and </a:t>
            </a:r>
            <a:r>
              <a:rPr lang="en-US" sz="2400" dirty="0" err="1"/>
              <a:t>person_age</a:t>
            </a:r>
            <a:endParaRPr lang="en-US" sz="2400" dirty="0"/>
          </a:p>
          <a:p>
            <a:r>
              <a:rPr lang="en-US" sz="2400" dirty="0"/>
              <a:t>    schema = </a:t>
            </a:r>
            <a:r>
              <a:rPr lang="en-US" sz="2400" dirty="0" err="1"/>
              <a:t>StructType</a:t>
            </a:r>
            <a:r>
              <a:rPr lang="en-US" sz="2400" dirty="0"/>
              <a:t>([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person_name</a:t>
            </a:r>
            <a:r>
              <a:rPr lang="en-US" sz="2400" dirty="0"/>
              <a:t>", </a:t>
            </a:r>
            <a:r>
              <a:rPr lang="en-US" sz="2400" dirty="0" err="1"/>
              <a:t>StringType</a:t>
            </a:r>
            <a:r>
              <a:rPr lang="en-US" sz="2400" dirty="0"/>
              <a:t>(), False),</a:t>
            </a:r>
          </a:p>
          <a:p>
            <a:r>
              <a:rPr lang="en-US" sz="2400" dirty="0"/>
              <a:t>                        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person_age</a:t>
            </a:r>
            <a:r>
              <a:rPr lang="en-US" sz="2400" dirty="0"/>
              <a:t>", </a:t>
            </a:r>
            <a:r>
              <a:rPr lang="en-US" sz="2400" dirty="0" err="1"/>
              <a:t>IntegerType</a:t>
            </a:r>
            <a:r>
              <a:rPr lang="en-US" sz="2400" dirty="0"/>
              <a:t>(), False)])</a:t>
            </a:r>
          </a:p>
          <a:p>
            <a:endParaRPr lang="en-US" sz="2400" dirty="0"/>
          </a:p>
          <a:p>
            <a:r>
              <a:rPr lang="en-US" sz="2400" dirty="0"/>
              <a:t>    # Create a </a:t>
            </a:r>
            <a:r>
              <a:rPr lang="en-US" sz="2400" dirty="0" err="1"/>
              <a:t>DataFrame</a:t>
            </a:r>
            <a:r>
              <a:rPr lang="en-US" sz="2400" dirty="0"/>
              <a:t> by applying the schema to the RDD and print the schema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another_df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spark.createDataFrame</a:t>
            </a:r>
            <a:r>
              <a:rPr lang="en-US" sz="2400" dirty="0">
                <a:solidFill>
                  <a:srgbClr val="FF0000"/>
                </a:solidFill>
              </a:rPr>
              <a:t>(tuples, schema)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another_df.printSchema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404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by loading a JSON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633" y="2521320"/>
            <a:ext cx="81419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people = </a:t>
            </a:r>
            <a:r>
              <a:rPr lang="en-US" sz="2400" dirty="0" err="1"/>
              <a:t>spark.read.json</a:t>
            </a:r>
            <a:r>
              <a:rPr lang="en-US" sz="2400" dirty="0"/>
              <a:t>(</a:t>
            </a:r>
            <a:r>
              <a:rPr lang="en-US" sz="2400" dirty="0" err="1"/>
              <a:t>json_file_path</a:t>
            </a:r>
            <a:r>
              <a:rPr lang="en-US" sz="2400" dirty="0"/>
              <a:t>)</a:t>
            </a:r>
          </a:p>
          <a:p>
            <a:r>
              <a:rPr lang="en-US" sz="2400" dirty="0"/>
              <a:t> or people = </a:t>
            </a:r>
            <a:r>
              <a:rPr lang="en-US" sz="2400" dirty="0" err="1"/>
              <a:t>spark.read.load</a:t>
            </a:r>
            <a:r>
              <a:rPr lang="en-US" sz="2400" dirty="0"/>
              <a:t>(</a:t>
            </a:r>
            <a:r>
              <a:rPr lang="en-US" sz="2400" dirty="0" err="1"/>
              <a:t>json_file_path</a:t>
            </a:r>
            <a:r>
              <a:rPr lang="en-US" sz="2400" dirty="0"/>
              <a:t>, format="</a:t>
            </a:r>
            <a:r>
              <a:rPr lang="en-US" sz="2400" dirty="0" err="1"/>
              <a:t>json</a:t>
            </a:r>
            <a:r>
              <a:rPr lang="en-US" sz="2400" dirty="0"/>
              <a:t>")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people.printSchema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8657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data with SQL 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647" y="2380613"/>
            <a:ext cx="10700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# Creates a temporary view using the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people.createOrReplaceTempView</a:t>
            </a:r>
            <a:r>
              <a:rPr lang="en-US" sz="2400" dirty="0">
                <a:solidFill>
                  <a:srgbClr val="FF0000"/>
                </a:solidFill>
              </a:rPr>
              <a:t>("people")</a:t>
            </a:r>
          </a:p>
          <a:p>
            <a:r>
              <a:rPr lang="en-US" sz="2400" dirty="0"/>
              <a:t>    # get a table named “people” so that SQL statements can use</a:t>
            </a:r>
          </a:p>
          <a:p>
            <a:endParaRPr lang="en-US" sz="2400" dirty="0"/>
          </a:p>
          <a:p>
            <a:r>
              <a:rPr lang="en-US" sz="2400" dirty="0"/>
              <a:t>    # SQL statements can be run by using the </a:t>
            </a:r>
            <a:r>
              <a:rPr lang="en-US" sz="2400" dirty="0" err="1"/>
              <a:t>sql</a:t>
            </a:r>
            <a:r>
              <a:rPr lang="en-US" sz="2400" dirty="0"/>
              <a:t> methods provided by `spark`</a:t>
            </a:r>
          </a:p>
          <a:p>
            <a:r>
              <a:rPr lang="en-US" sz="2400" dirty="0"/>
              <a:t>    teenagers = </a:t>
            </a:r>
            <a:r>
              <a:rPr lang="en-US" sz="2400" dirty="0" err="1"/>
              <a:t>spark.sql</a:t>
            </a:r>
            <a:r>
              <a:rPr lang="en-US" sz="2400" dirty="0"/>
              <a:t>(\</a:t>
            </a:r>
          </a:p>
          <a:p>
            <a:r>
              <a:rPr lang="en-US" sz="2400" dirty="0"/>
              <a:t>           "SELECT name FROM people WHERE age &gt;= 13 AND age &lt;= 19")</a:t>
            </a:r>
          </a:p>
          <a:p>
            <a:endParaRPr lang="en-US" sz="2400" dirty="0"/>
          </a:p>
          <a:p>
            <a:r>
              <a:rPr lang="en-US" sz="2400" dirty="0"/>
              <a:t>    for each in </a:t>
            </a:r>
            <a:r>
              <a:rPr lang="en-US" sz="2400" dirty="0" err="1"/>
              <a:t>teenagers.collect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  print(each[0])</a:t>
            </a:r>
          </a:p>
        </p:txBody>
      </p:sp>
    </p:spTree>
    <p:extLst>
      <p:ext uri="{BB962C8B-B14F-4D97-AF65-F5344CB8AC3E}">
        <p14:creationId xmlns:p14="http://schemas.microsoft.com/office/powerpoint/2010/main" val="630612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RDD, </a:t>
            </a:r>
            <a:r>
              <a:rPr lang="en-US" dirty="0" err="1"/>
              <a:t>DataFrame</a:t>
            </a:r>
            <a:r>
              <a:rPr lang="en-US" dirty="0"/>
              <a:t>,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  <a:p>
            <a:pPr marL="0" indent="0">
              <a:buNone/>
            </a:pPr>
            <a:r>
              <a:rPr lang="en-US" dirty="0"/>
              <a:t>  RDD (spark 1.0) -&gt; </a:t>
            </a:r>
            <a:r>
              <a:rPr lang="en-US" dirty="0" err="1"/>
              <a:t>DataFrame</a:t>
            </a:r>
            <a:r>
              <a:rPr lang="en-US" dirty="0"/>
              <a:t> (1.3) -&gt; Dataset (1.6)</a:t>
            </a:r>
          </a:p>
        </p:txBody>
      </p:sp>
      <p:pic>
        <p:nvPicPr>
          <p:cNvPr id="1026" name="Picture 2" descr="https://4.bp.blogspot.com/-BZuNmGEPTc4/V54zchESkcI/AAAAAAAAKOE/pmezw5wsRNICIEXNm8zVEKN04Sm-0FtYACLcB/s400/31july_rdd_df_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551176"/>
            <a:ext cx="5600700" cy="40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1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953000"/>
          </a:xfrm>
        </p:spPr>
        <p:txBody>
          <a:bodyPr/>
          <a:lstStyle/>
          <a:p>
            <a:r>
              <a:rPr lang="en-US" dirty="0"/>
              <a:t>Its building block of spark. </a:t>
            </a:r>
            <a:r>
              <a:rPr lang="en-US" dirty="0" err="1"/>
              <a:t>Dataframe</a:t>
            </a:r>
            <a:r>
              <a:rPr lang="en-US" dirty="0"/>
              <a:t> or Dataset, internally final computation is done on RDDs. </a:t>
            </a:r>
          </a:p>
          <a:p>
            <a:r>
              <a:rPr lang="en-US" dirty="0"/>
              <a:t>RDD is lazily evaluated immutable parallel collection of objects.</a:t>
            </a:r>
          </a:p>
          <a:p>
            <a:r>
              <a:rPr lang="en-US" dirty="0"/>
              <a:t>The best part about RDD is its simplicity. </a:t>
            </a:r>
          </a:p>
          <a:p>
            <a:r>
              <a:rPr lang="en-US" dirty="0"/>
              <a:t>The disadvantage is performance limitations. Being in-memory </a:t>
            </a:r>
            <a:r>
              <a:rPr lang="en-US" dirty="0" err="1"/>
              <a:t>jvm</a:t>
            </a:r>
            <a:r>
              <a:rPr lang="en-US" dirty="0"/>
              <a:t> objects, RDDs involve overhead of Garbage Collection and Java(or little better </a:t>
            </a:r>
            <a:r>
              <a:rPr lang="en-US" dirty="0" err="1"/>
              <a:t>Kryo</a:t>
            </a:r>
            <a:r>
              <a:rPr lang="en-US" dirty="0"/>
              <a:t>) </a:t>
            </a:r>
            <a:r>
              <a:rPr lang="en-US" dirty="0" err="1"/>
              <a:t>Serialisation</a:t>
            </a:r>
            <a:r>
              <a:rPr lang="en-US" dirty="0"/>
              <a:t> which are expensive when data grows.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an abstraction that gives a schema view of data. (a table) </a:t>
            </a:r>
          </a:p>
          <a:p>
            <a:r>
              <a:rPr lang="en-US" dirty="0"/>
              <a:t>Execution in </a:t>
            </a:r>
            <a:r>
              <a:rPr lang="en-US" dirty="0" err="1"/>
              <a:t>Dataframe</a:t>
            </a:r>
            <a:r>
              <a:rPr lang="en-US" dirty="0"/>
              <a:t> is also lazy triggered .</a:t>
            </a:r>
          </a:p>
          <a:p>
            <a:r>
              <a:rPr lang="en-US" dirty="0"/>
              <a:t>Offers huge performance improvement over RDDs because of 2 powerful features</a:t>
            </a:r>
          </a:p>
          <a:p>
            <a:pPr lvl="1"/>
            <a:r>
              <a:rPr lang="en-US" dirty="0"/>
              <a:t>Binary data, in more compact form (known schema), no garbage collection</a:t>
            </a:r>
          </a:p>
          <a:p>
            <a:pPr lvl="1"/>
            <a:r>
              <a:rPr lang="en-US" dirty="0"/>
              <a:t>query plan optimization (think about pig’s example)</a:t>
            </a:r>
          </a:p>
          <a:p>
            <a:r>
              <a:rPr lang="en-US" dirty="0"/>
              <a:t>Drawback: debugging run-time errors, no static type check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</a:t>
            </a:r>
            <a:r>
              <a:rPr lang="en-US" dirty="0" err="1"/>
              <a:t>Wordcount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507" y="1516134"/>
            <a:ext cx="10852651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Scala: (spark-shell)</a:t>
            </a:r>
          </a:p>
          <a:p>
            <a:endParaRPr lang="en-US" sz="2400" b="1" dirty="0"/>
          </a:p>
          <a:p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dirty="0"/>
              <a:t>f = </a:t>
            </a:r>
            <a:r>
              <a:rPr lang="en-US" sz="2400" dirty="0" err="1"/>
              <a:t>sc.textFile</a:t>
            </a:r>
            <a:r>
              <a:rPr lang="en-US" sz="2400" dirty="0"/>
              <a:t>("README.md")</a:t>
            </a:r>
          </a:p>
          <a:p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wc</a:t>
            </a:r>
            <a:r>
              <a:rPr lang="en-US" sz="2400" b="1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f.flatMap</a:t>
            </a:r>
            <a:r>
              <a:rPr lang="en-US" sz="2400" dirty="0"/>
              <a:t>(l =&gt; </a:t>
            </a:r>
            <a:r>
              <a:rPr lang="en-US" sz="2400" dirty="0" err="1"/>
              <a:t>l.split</a:t>
            </a:r>
            <a:r>
              <a:rPr lang="en-US" sz="2400" dirty="0"/>
              <a:t>(" ")).map(word =&gt; (word, 1)).</a:t>
            </a:r>
            <a:r>
              <a:rPr lang="en-US" sz="2400" dirty="0" err="1"/>
              <a:t>reduceByKey</a:t>
            </a:r>
            <a:r>
              <a:rPr lang="en-US" sz="2400" dirty="0"/>
              <a:t>(_ + _)</a:t>
            </a:r>
          </a:p>
          <a:p>
            <a:r>
              <a:rPr lang="en-US" sz="2400" dirty="0" err="1"/>
              <a:t>wc</a:t>
            </a:r>
            <a:r>
              <a:rPr lang="en-US" sz="2400" b="1" dirty="0" err="1"/>
              <a:t>.</a:t>
            </a:r>
            <a:r>
              <a:rPr lang="en-US" sz="2400" dirty="0" err="1"/>
              <a:t>saveAsTextFile</a:t>
            </a:r>
            <a:r>
              <a:rPr lang="en-US" sz="2400" dirty="0"/>
              <a:t>("wc_out.txt")</a:t>
            </a:r>
          </a:p>
          <a:p>
            <a:endParaRPr lang="en-US" sz="2400" dirty="0"/>
          </a:p>
          <a:p>
            <a:r>
              <a:rPr lang="en-US" sz="2800" b="1" dirty="0"/>
              <a:t>Python: (</a:t>
            </a:r>
            <a:r>
              <a:rPr lang="en-US" sz="2800" b="1" dirty="0" err="1"/>
              <a:t>pyspark</a:t>
            </a:r>
            <a:r>
              <a:rPr lang="en-US" sz="2800" b="1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from </a:t>
            </a:r>
            <a:r>
              <a:rPr lang="en-US" sz="2400" dirty="0"/>
              <a:t>operator </a:t>
            </a:r>
            <a:r>
              <a:rPr lang="en-US" sz="2400" b="1" dirty="0"/>
              <a:t>import </a:t>
            </a:r>
            <a:r>
              <a:rPr lang="en-US" sz="2400" dirty="0"/>
              <a:t>add</a:t>
            </a:r>
          </a:p>
          <a:p>
            <a:r>
              <a:rPr lang="en-US" sz="2400" dirty="0"/>
              <a:t>f </a:t>
            </a:r>
            <a:r>
              <a:rPr lang="en-US" sz="2400" b="1" dirty="0"/>
              <a:t>= </a:t>
            </a:r>
            <a:r>
              <a:rPr lang="en-US" sz="2400" dirty="0" err="1"/>
              <a:t>sc</a:t>
            </a:r>
            <a:r>
              <a:rPr lang="en-US" sz="2400" b="1" dirty="0" err="1"/>
              <a:t>.</a:t>
            </a:r>
            <a:r>
              <a:rPr lang="en-US" sz="2400" dirty="0" err="1"/>
              <a:t>textFile</a:t>
            </a:r>
            <a:r>
              <a:rPr lang="en-US" sz="2400" dirty="0"/>
              <a:t>("README.md")</a:t>
            </a:r>
          </a:p>
          <a:p>
            <a:r>
              <a:rPr lang="en-US" sz="2400" dirty="0" err="1"/>
              <a:t>wc</a:t>
            </a:r>
            <a:r>
              <a:rPr lang="en-US" sz="2400" dirty="0"/>
              <a:t> </a:t>
            </a:r>
            <a:r>
              <a:rPr lang="en-US" sz="2400" b="1" dirty="0"/>
              <a:t>= </a:t>
            </a:r>
            <a:r>
              <a:rPr lang="en-US" sz="2400" dirty="0" err="1"/>
              <a:t>f</a:t>
            </a:r>
            <a:r>
              <a:rPr lang="en-US" sz="2400" b="1" dirty="0" err="1"/>
              <a:t>.</a:t>
            </a:r>
            <a:r>
              <a:rPr lang="en-US" sz="2400" dirty="0" err="1"/>
              <a:t>flatMap</a:t>
            </a:r>
            <a:r>
              <a:rPr lang="en-US" sz="2400" dirty="0"/>
              <a:t>(</a:t>
            </a:r>
            <a:r>
              <a:rPr lang="en-US" sz="2400" b="1" dirty="0"/>
              <a:t>lambda </a:t>
            </a:r>
            <a:r>
              <a:rPr lang="en-US" sz="2400" dirty="0"/>
              <a:t>x: </a:t>
            </a:r>
            <a:r>
              <a:rPr lang="en-US" sz="2400" dirty="0" err="1"/>
              <a:t>x</a:t>
            </a:r>
            <a:r>
              <a:rPr lang="en-US" sz="2400" b="1" dirty="0" err="1"/>
              <a:t>.</a:t>
            </a:r>
            <a:r>
              <a:rPr lang="en-US" sz="2400" dirty="0" err="1"/>
              <a:t>split</a:t>
            </a:r>
            <a:r>
              <a:rPr lang="en-US" sz="2400" dirty="0"/>
              <a:t>(' '))</a:t>
            </a:r>
            <a:r>
              <a:rPr lang="en-US" sz="2400" b="1" dirty="0"/>
              <a:t>.</a:t>
            </a:r>
            <a:r>
              <a:rPr lang="en-US" sz="2400" dirty="0"/>
              <a:t>map(</a:t>
            </a:r>
            <a:r>
              <a:rPr lang="en-US" sz="2400" b="1" dirty="0"/>
              <a:t>lambda </a:t>
            </a:r>
            <a:r>
              <a:rPr lang="en-US" sz="2400" dirty="0"/>
              <a:t>x: (x, 1)).</a:t>
            </a:r>
            <a:r>
              <a:rPr lang="en-US" sz="2400" dirty="0" err="1"/>
              <a:t>reduceByKey</a:t>
            </a:r>
            <a:r>
              <a:rPr lang="en-US" sz="2400" dirty="0"/>
              <a:t>(add)</a:t>
            </a:r>
          </a:p>
          <a:p>
            <a:r>
              <a:rPr lang="en-US" sz="2400" dirty="0" err="1"/>
              <a:t>wc</a:t>
            </a:r>
            <a:r>
              <a:rPr lang="en-US" sz="2400" b="1" dirty="0" err="1"/>
              <a:t>.</a:t>
            </a:r>
            <a:r>
              <a:rPr lang="en-US" sz="2400" dirty="0" err="1"/>
              <a:t>saveAsTextFile</a:t>
            </a:r>
            <a:r>
              <a:rPr lang="en-US" sz="2400" dirty="0"/>
              <a:t>("wc_out.txt")</a:t>
            </a:r>
          </a:p>
        </p:txBody>
      </p:sp>
    </p:spTree>
    <p:extLst>
      <p:ext uri="{BB962C8B-B14F-4D97-AF65-F5344CB8AC3E}">
        <p14:creationId xmlns:p14="http://schemas.microsoft.com/office/powerpoint/2010/main" val="2316446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295400"/>
            <a:ext cx="11261089" cy="4953000"/>
          </a:xfrm>
        </p:spPr>
        <p:txBody>
          <a:bodyPr/>
          <a:lstStyle/>
          <a:p>
            <a:r>
              <a:rPr lang="en-US" dirty="0"/>
              <a:t>extension to </a:t>
            </a:r>
            <a:r>
              <a:rPr lang="en-US" dirty="0" err="1"/>
              <a:t>Dataframe</a:t>
            </a:r>
            <a:r>
              <a:rPr lang="en-US" dirty="0"/>
              <a:t>; best of both RDD and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comes with OOPs style and developer friendly compile time safety like RDD as well as performance boosting features of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Compilation-time type check</a:t>
            </a:r>
          </a:p>
          <a:p>
            <a:endParaRPr lang="en-US" dirty="0"/>
          </a:p>
          <a:p>
            <a:r>
              <a:rPr lang="en-US" dirty="0"/>
              <a:t>an additional feature </a:t>
            </a:r>
            <a:r>
              <a:rPr lang="en-US" b="1" dirty="0"/>
              <a:t>Encoders</a:t>
            </a:r>
            <a:r>
              <a:rPr lang="en-US" dirty="0"/>
              <a:t> .</a:t>
            </a:r>
          </a:p>
          <a:p>
            <a:pPr lvl="1"/>
            <a:r>
              <a:rPr lang="en-US" dirty="0"/>
              <a:t>Encoders act as interface between JVM objects and off-heap custom memory binary format data. </a:t>
            </a:r>
          </a:p>
          <a:p>
            <a:pPr lvl="1"/>
            <a:r>
              <a:rPr lang="en-US" dirty="0"/>
              <a:t>Encoders generate byte code to interact with off-heap data and provide on-demand access to individual attributes without having to de-serialize an entire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The “master” parameter</a:t>
            </a:r>
          </a:p>
          <a:p>
            <a:r>
              <a:rPr lang="en-US" dirty="0"/>
              <a:t>RDD operations</a:t>
            </a:r>
          </a:p>
          <a:p>
            <a:r>
              <a:rPr lang="en-US" dirty="0"/>
              <a:t>The concept of “persistence”</a:t>
            </a:r>
          </a:p>
          <a:p>
            <a:r>
              <a:rPr lang="en-US" dirty="0"/>
              <a:t>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70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SparkSession</a:t>
            </a:r>
            <a:r>
              <a:rPr lang="en-US" dirty="0"/>
              <a:t> object manages all interactions with the Spark cluster and all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14" y="2203160"/>
            <a:ext cx="8436689" cy="4360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00170" y="4318328"/>
            <a:ext cx="1616424" cy="3834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Verdana" pitchFamily="34" charset="0"/>
                <a:ea typeface="ＭＳ Ｐゴシック" pitchFamily="34" charset="-128"/>
              </a:rPr>
              <a:t>SparkSession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24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(the python version)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Note that before Spark 2.0, multiple “context” classes are used such as </a:t>
            </a:r>
            <a:r>
              <a:rPr lang="zh-CN" altLang="en-US" dirty="0"/>
              <a:t>“</a:t>
            </a:r>
            <a:r>
              <a:rPr lang="en-US" altLang="zh-CN" dirty="0" err="1"/>
              <a:t>SparkContex</a:t>
            </a:r>
            <a:r>
              <a:rPr lang="en-US" altLang="zh-CN" dirty="0"/>
              <a:t>”, and “</a:t>
            </a:r>
            <a:r>
              <a:rPr lang="en-US" altLang="zh-CN" dirty="0" err="1"/>
              <a:t>SQLContext</a:t>
            </a:r>
            <a:r>
              <a:rPr lang="en-US" altLang="zh-CN" dirty="0"/>
              <a:t>”. Now use the unified “</a:t>
            </a:r>
            <a:r>
              <a:rPr lang="en-US" altLang="zh-CN" dirty="0" err="1"/>
              <a:t>SparkSession</a:t>
            </a:r>
            <a:r>
              <a:rPr lang="en-US" altLang="zh-CN" dirty="0"/>
              <a:t>”</a:t>
            </a:r>
          </a:p>
          <a:p>
            <a:pPr lvl="1"/>
            <a:r>
              <a:rPr lang="en-US" dirty="0"/>
              <a:t>The global </a:t>
            </a:r>
            <a:r>
              <a:rPr lang="en-US" dirty="0" err="1"/>
              <a:t>SparkContext</a:t>
            </a:r>
            <a:r>
              <a:rPr lang="en-US" dirty="0"/>
              <a:t> object “</a:t>
            </a:r>
            <a:r>
              <a:rPr lang="en-US" dirty="0" err="1"/>
              <a:t>sc</a:t>
            </a:r>
            <a:r>
              <a:rPr lang="en-US" dirty="0"/>
              <a:t>” is still there in spark-shell and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After 2.0, a global </a:t>
            </a:r>
            <a:r>
              <a:rPr lang="en-US" dirty="0" err="1"/>
              <a:t>SparkSession</a:t>
            </a:r>
            <a:r>
              <a:rPr lang="en-US" dirty="0"/>
              <a:t> is created as “spark”. Use </a:t>
            </a:r>
            <a:r>
              <a:rPr lang="en-US" dirty="0" err="1"/>
              <a:t>spark.sparkContext</a:t>
            </a:r>
            <a:r>
              <a:rPr lang="en-US" dirty="0"/>
              <a:t> for creating RDD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8055" y="16939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sparkSession</a:t>
            </a:r>
            <a:r>
              <a:rPr lang="en-US" dirty="0"/>
              <a:t>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.master("local") \</a:t>
            </a:r>
          </a:p>
          <a:p>
            <a:r>
              <a:rPr lang="en-US" dirty="0"/>
              <a:t>  .</a:t>
            </a:r>
            <a:r>
              <a:rPr lang="en-US" dirty="0" err="1"/>
              <a:t>appName</a:t>
            </a:r>
            <a:r>
              <a:rPr lang="en-US" dirty="0"/>
              <a:t>("my-spark-app") \</a:t>
            </a:r>
          </a:p>
          <a:p>
            <a:r>
              <a:rPr lang="en-US" dirty="0"/>
              <a:t>  .config("</a:t>
            </a:r>
            <a:r>
              <a:rPr lang="en-US" dirty="0" err="1"/>
              <a:t>spark.some.config.option</a:t>
            </a:r>
            <a:r>
              <a:rPr lang="en-US" dirty="0"/>
              <a:t>", "config-value") \</a:t>
            </a:r>
          </a:p>
          <a:p>
            <a:r>
              <a:rPr lang="en-US" dirty="0"/>
              <a:t>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76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 the master info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Master can be specified in program or command line</a:t>
            </a:r>
          </a:p>
          <a:p>
            <a:r>
              <a:rPr lang="en-US" dirty="0"/>
              <a:t>Types of masters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9917" y="15902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pyspark.sql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SparkSession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sparkSession</a:t>
            </a:r>
            <a:r>
              <a:rPr lang="en-US" dirty="0"/>
              <a:t>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.</a:t>
            </a:r>
            <a:r>
              <a:rPr lang="en-US" dirty="0">
                <a:solidFill>
                  <a:srgbClr val="FF0000"/>
                </a:solidFill>
              </a:rPr>
              <a:t>master("local") \</a:t>
            </a:r>
          </a:p>
          <a:p>
            <a:r>
              <a:rPr lang="en-US" dirty="0"/>
              <a:t>  .</a:t>
            </a:r>
            <a:r>
              <a:rPr lang="en-US" dirty="0" err="1"/>
              <a:t>appName</a:t>
            </a:r>
            <a:r>
              <a:rPr lang="en-US" dirty="0"/>
              <a:t>("my-spark-app") \</a:t>
            </a:r>
          </a:p>
          <a:p>
            <a:r>
              <a:rPr lang="en-US" dirty="0"/>
              <a:t>  .config("</a:t>
            </a:r>
            <a:r>
              <a:rPr lang="en-US" dirty="0" err="1"/>
              <a:t>spark.some.config.option</a:t>
            </a:r>
            <a:r>
              <a:rPr lang="en-US" dirty="0"/>
              <a:t>", "config-value") \</a:t>
            </a:r>
          </a:p>
          <a:p>
            <a:r>
              <a:rPr lang="en-US" dirty="0"/>
              <a:t>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24" y="3982221"/>
            <a:ext cx="6094298" cy="2418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955" y="628957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yarn                        	    | connect to a Hadoop yarn cluster</a:t>
            </a:r>
          </a:p>
          <a:p>
            <a:r>
              <a:rPr lang="en-US" sz="1400" dirty="0"/>
              <a:t>                                         | yarn needs to be configured in advance</a:t>
            </a:r>
          </a:p>
        </p:txBody>
      </p:sp>
    </p:spTree>
    <p:extLst>
      <p:ext uri="{BB962C8B-B14F-4D97-AF65-F5344CB8AC3E}">
        <p14:creationId xmlns:p14="http://schemas.microsoft.com/office/powerpoint/2010/main" val="379981179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intr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intro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aws-introduction</Template>
  <TotalTime>22390</TotalTime>
  <Words>2292</Words>
  <Application>Microsoft Office PowerPoint</Application>
  <PresentationFormat>Widescreen</PresentationFormat>
  <Paragraphs>373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 Unicode MS</vt:lpstr>
      <vt:lpstr>GillSans</vt:lpstr>
      <vt:lpstr>Menlo</vt:lpstr>
      <vt:lpstr>ＭＳ Ｐゴシック</vt:lpstr>
      <vt:lpstr>Arial</vt:lpstr>
      <vt:lpstr>Verdana</vt:lpstr>
      <vt:lpstr>Wingdings</vt:lpstr>
      <vt:lpstr>intro</vt:lpstr>
      <vt:lpstr>Spark details</vt:lpstr>
      <vt:lpstr>installation</vt:lpstr>
      <vt:lpstr>PowerPoint Presentation</vt:lpstr>
      <vt:lpstr>PowerPoint Presentation</vt:lpstr>
      <vt:lpstr>Testing the Wordcount program</vt:lpstr>
      <vt:lpstr>Spark Essentials</vt:lpstr>
      <vt:lpstr>SparkSession</vt:lpstr>
      <vt:lpstr>SparkSession</vt:lpstr>
      <vt:lpstr>master – the master info </vt:lpstr>
      <vt:lpstr>Command line “--master”</vt:lpstr>
      <vt:lpstr>RDD operations</vt:lpstr>
      <vt:lpstr>Creating RDD</vt:lpstr>
      <vt:lpstr>Transformations</vt:lpstr>
      <vt:lpstr>PowerPoint Presentation</vt:lpstr>
      <vt:lpstr>Transformations</vt:lpstr>
      <vt:lpstr>Transformations</vt:lpstr>
      <vt:lpstr>PowerPoint Presentation</vt:lpstr>
      <vt:lpstr>Actions</vt:lpstr>
      <vt:lpstr>Actions </vt:lpstr>
      <vt:lpstr>Partitioning</vt:lpstr>
      <vt:lpstr>Action Example </vt:lpstr>
      <vt:lpstr>Persistance</vt:lpstr>
      <vt:lpstr>example</vt:lpstr>
      <vt:lpstr>Shared Variables: Broadcast Variables</vt:lpstr>
      <vt:lpstr>example</vt:lpstr>
      <vt:lpstr>Shared variables: Accumulators</vt:lpstr>
      <vt:lpstr>Complete Example Analysis</vt:lpstr>
      <vt:lpstr>Submitting applications</vt:lpstr>
      <vt:lpstr>PowerPoint Presentation</vt:lpstr>
      <vt:lpstr>Kmeans</vt:lpstr>
      <vt:lpstr>PowerPoint Presentation</vt:lpstr>
      <vt:lpstr>PowerPoint Presentation</vt:lpstr>
      <vt:lpstr>PowerPoint Presentation</vt:lpstr>
      <vt:lpstr>PowerPoint Presentation</vt:lpstr>
      <vt:lpstr>PageRank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“Spark SQL” for Relational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RDD, DataFrame, and Dataset</vt:lpstr>
      <vt:lpstr>RDD</vt:lpstr>
      <vt:lpstr>DataFrame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with python</dc:title>
  <dc:creator>Keke Chen</dc:creator>
  <cp:lastModifiedBy>Keke Chen</cp:lastModifiedBy>
  <cp:revision>91</cp:revision>
  <dcterms:created xsi:type="dcterms:W3CDTF">2016-10-05T03:00:07Z</dcterms:created>
  <dcterms:modified xsi:type="dcterms:W3CDTF">2018-10-03T14:35:57Z</dcterms:modified>
</cp:coreProperties>
</file>