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456" r:id="rId2"/>
    <p:sldId id="446" r:id="rId3"/>
    <p:sldId id="523" r:id="rId4"/>
    <p:sldId id="524" r:id="rId5"/>
    <p:sldId id="525" r:id="rId6"/>
    <p:sldId id="526" r:id="rId7"/>
    <p:sldId id="527" r:id="rId8"/>
    <p:sldId id="528" r:id="rId9"/>
    <p:sldId id="550" r:id="rId10"/>
    <p:sldId id="529" r:id="rId11"/>
    <p:sldId id="548" r:id="rId12"/>
    <p:sldId id="549" r:id="rId13"/>
    <p:sldId id="554" r:id="rId14"/>
    <p:sldId id="530" r:id="rId15"/>
    <p:sldId id="551" r:id="rId16"/>
    <p:sldId id="570" r:id="rId17"/>
    <p:sldId id="571" r:id="rId18"/>
    <p:sldId id="572" r:id="rId19"/>
    <p:sldId id="573" r:id="rId20"/>
    <p:sldId id="581" r:id="rId21"/>
    <p:sldId id="575" r:id="rId22"/>
    <p:sldId id="576" r:id="rId23"/>
    <p:sldId id="531" r:id="rId24"/>
    <p:sldId id="532" r:id="rId25"/>
    <p:sldId id="584" r:id="rId26"/>
    <p:sldId id="533" r:id="rId27"/>
    <p:sldId id="582" r:id="rId28"/>
    <p:sldId id="583" r:id="rId29"/>
    <p:sldId id="535" r:id="rId30"/>
    <p:sldId id="568" r:id="rId31"/>
    <p:sldId id="536" r:id="rId32"/>
    <p:sldId id="566" r:id="rId33"/>
    <p:sldId id="567" r:id="rId34"/>
    <p:sldId id="555" r:id="rId35"/>
    <p:sldId id="556" r:id="rId36"/>
    <p:sldId id="557" r:id="rId37"/>
    <p:sldId id="558" r:id="rId38"/>
    <p:sldId id="559" r:id="rId39"/>
    <p:sldId id="560" r:id="rId40"/>
    <p:sldId id="561" r:id="rId41"/>
    <p:sldId id="563" r:id="rId42"/>
    <p:sldId id="569" r:id="rId43"/>
    <p:sldId id="564" r:id="rId44"/>
    <p:sldId id="565" r:id="rId45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C0C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Sun" panose="02010600030101010101" pitchFamily="2" charset="-122"/>
              </a:defRPr>
            </a:lvl1pPr>
          </a:lstStyle>
          <a:p>
            <a:fld id="{B4B4313F-23AF-488C-B40C-4AE50D02CCC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Sun" panose="02010600030101010101" pitchFamily="2" charset="-122"/>
              </a:defRPr>
            </a:lvl1pPr>
          </a:lstStyle>
          <a:p>
            <a:fld id="{63915FF4-FC3D-4205-83F4-965385F7486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ntel_VT-x" TargetMode="External"/><Relationship Id="rId3" Type="http://schemas.openxmlformats.org/officeDocument/2006/relationships/hyperlink" Target="http://en.wikipedia.org/wiki/X86" TargetMode="External"/><Relationship Id="rId7" Type="http://schemas.openxmlformats.org/officeDocument/2006/relationships/hyperlink" Target="http://en.wikipedia.org/wiki/Firmware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Hypervisor" TargetMode="External"/><Relationship Id="rId5" Type="http://schemas.openxmlformats.org/officeDocument/2006/relationships/hyperlink" Target="http://en.wikipedia.org/wiki/Next-Generation_Secure_Computing_Base" TargetMode="External"/><Relationship Id="rId4" Type="http://schemas.openxmlformats.org/officeDocument/2006/relationships/hyperlink" Target="http://en.wikipedia.org/wiki/Protected_mode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08771FF-7DC9-48BB-86B8-E4A109E42C54}" type="slidenum">
              <a:rPr lang="zh-CN" altLang="en-US" sz="1200">
                <a:ea typeface="SimSun" panose="02010600030101010101" pitchFamily="2" charset="-122"/>
              </a:rPr>
              <a:pPr eaLnBrk="1" hangingPunct="1"/>
              <a:t>1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97750E1-5009-46D7-88B2-7213E44AF548}" type="slidenum">
              <a:rPr lang="zh-CN" altLang="en-US" sz="1200">
                <a:ea typeface="SimSun" panose="02010600030101010101" pitchFamily="2" charset="-122"/>
              </a:rPr>
              <a:pPr eaLnBrk="1" hangingPunct="1"/>
              <a:t>10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33A8375-9EB1-4629-BA14-5A0B3D70165A}" type="slidenum">
              <a:rPr lang="zh-CN" altLang="en-US" sz="1200">
                <a:ea typeface="SimSun" panose="02010600030101010101" pitchFamily="2" charset="-122"/>
              </a:rPr>
              <a:pPr eaLnBrk="1" hangingPunct="1"/>
              <a:t>11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Or sitting and waiting until the next spike in demand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EE40E54-0937-4800-A7E9-D29ED16BF0E4}" type="slidenum">
              <a:rPr lang="zh-CN" altLang="en-US" sz="1200">
                <a:ea typeface="SimSun" panose="02010600030101010101" pitchFamily="2" charset="-122"/>
              </a:rPr>
              <a:pPr eaLnBrk="1" hangingPunct="1"/>
              <a:t>12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5B6A30-0DEF-4670-AA76-BB0BE4D98E60}" type="slidenum">
              <a:rPr lang="zh-CN" altLang="en-US" sz="1200">
                <a:ea typeface="SimSun" panose="02010600030101010101" pitchFamily="2" charset="-122"/>
              </a:rPr>
              <a:pPr eaLnBrk="1" hangingPunct="1"/>
              <a:t>14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29C8BBA-9683-4D00-9C83-0047E7705BAC}" type="slidenum">
              <a:rPr lang="zh-CN" altLang="en-US" sz="1200">
                <a:ea typeface="SimSun" panose="02010600030101010101" pitchFamily="2" charset="-122"/>
              </a:rPr>
              <a:pPr eaLnBrk="1" hangingPunct="1"/>
              <a:t>15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9B35059-011F-4D84-B8EF-7FF49A4E75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CD8611A3-83D2-469E-9CB6-E1308DEA0D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5551377-38EB-45DB-85EA-1F517BE24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3020C9-9B0F-4E41-8250-9DB6691A6BA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40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AC5DBB8C-0C1A-4D66-A3AA-AE7B33E323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B6D51ABC-4125-4D96-BE0F-6C5D070732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583E93EB-EB2B-4F7E-984B-712427475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EBFC21-AE48-4C94-B2DF-C85A254AD55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44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D7B9F1BB-036A-46CE-8C81-D12DED3823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36189769-8EB7-4A1C-A2B7-9180AB3730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6791E17C-45C4-4696-915E-630319EC5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D1FD08-C30E-4638-89E8-B0E70562659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91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CDC242AF-DD0C-4591-BED1-8D77A7499D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D70E37D-F14E-4AF9-BF51-F993DE108F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AE71A4CF-9C69-4B4E-99E4-F707A2CC1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056A07-5FB2-4FB8-9613-0D4A736122D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25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6224D2D-D3D6-486C-AA73-F3020E0D632C}" type="slidenum">
              <a:rPr lang="zh-CN" altLang="en-US" sz="1200">
                <a:ea typeface="SimSun" panose="02010600030101010101" pitchFamily="2" charset="-122"/>
              </a:rPr>
              <a:pPr eaLnBrk="1" hangingPunct="1"/>
              <a:t>20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41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D7D8EB6-A70D-4F5D-8842-66A9B087FA12}" type="slidenum">
              <a:rPr lang="zh-CN" altLang="en-US" sz="1200">
                <a:ea typeface="SimSun" panose="02010600030101010101" pitchFamily="2" charset="-122"/>
              </a:rPr>
              <a:pPr eaLnBrk="1" hangingPunct="1"/>
              <a:t>2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3FEB1654-8D59-4442-9534-F185911AC8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A7B21FE9-FF57-4563-B5DD-D8E4B4932D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A4B7E4E4-0994-4FA7-ACB9-DCCCD5797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E436F4-E090-466E-A01C-CF6A41F6000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51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DAC98AB0-7EE1-4AA2-9D40-C043E88BD5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362CC6DF-F647-4BD8-BB90-86F5496E03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EDDF843F-7FBD-4DA7-9EEB-78B85D58B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23AF1B-D72A-4CD4-976F-69D36E5AED9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559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E8DA4F9-EAF6-4E51-BD73-56B6FF77A4FD}" type="slidenum">
              <a:rPr lang="zh-CN" altLang="en-US" sz="1200">
                <a:ea typeface="SimSun" panose="02010600030101010101" pitchFamily="2" charset="-122"/>
              </a:rPr>
              <a:pPr eaLnBrk="1" hangingPunct="1"/>
              <a:t>23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http://en.wikipedia.org/wiki/Ring_%28computer_security%29</a:t>
            </a:r>
          </a:p>
          <a:p>
            <a:r>
              <a:rPr lang="en-US" altLang="zh-CN">
                <a:ea typeface="SimSun" panose="02010600030101010101" pitchFamily="2" charset="-122"/>
              </a:rPr>
              <a:t>Privilege rings for the </a:t>
            </a:r>
            <a:r>
              <a:rPr lang="en-US" altLang="zh-CN">
                <a:ea typeface="SimSun" panose="02010600030101010101" pitchFamily="2" charset="-122"/>
                <a:hlinkClick r:id="rId3" tooltip="X86"/>
              </a:rPr>
              <a:t>x86</a:t>
            </a:r>
            <a:r>
              <a:rPr lang="en-US" altLang="zh-CN">
                <a:ea typeface="SimSun" panose="02010600030101010101" pitchFamily="2" charset="-122"/>
              </a:rPr>
              <a:t> available in </a:t>
            </a:r>
            <a:r>
              <a:rPr lang="en-US" altLang="zh-CN">
                <a:ea typeface="SimSun" panose="02010600030101010101" pitchFamily="2" charset="-122"/>
                <a:hlinkClick r:id="rId4" tooltip="Protected mode"/>
              </a:rPr>
              <a:t>protected mode</a:t>
            </a:r>
            <a:endParaRPr lang="en-US" altLang="zh-CN">
              <a:ea typeface="SimSun" panose="02010600030101010101" pitchFamily="2" charset="-122"/>
            </a:endParaRPr>
          </a:p>
          <a:p>
            <a:endParaRPr lang="en-US" altLang="zh-CN">
              <a:ea typeface="SimSun" panose="02010600030101010101" pitchFamily="2" charset="-122"/>
            </a:endParaRPr>
          </a:p>
          <a:p>
            <a:r>
              <a:rPr lang="en-US" altLang="zh-CN">
                <a:ea typeface="SimSun" panose="02010600030101010101" pitchFamily="2" charset="-122"/>
              </a:rPr>
              <a:t>Microsoft's </a:t>
            </a:r>
            <a:r>
              <a:rPr lang="en-US" altLang="zh-CN" i="1">
                <a:ea typeface="SimSun" panose="02010600030101010101" pitchFamily="2" charset="-122"/>
              </a:rPr>
              <a:t>Ring-1</a:t>
            </a:r>
            <a:r>
              <a:rPr lang="en-US" altLang="zh-CN">
                <a:ea typeface="SimSun" panose="02010600030101010101" pitchFamily="2" charset="-122"/>
              </a:rPr>
              <a:t> design structure as part of their </a:t>
            </a:r>
            <a:r>
              <a:rPr lang="en-US" altLang="zh-CN">
                <a:ea typeface="SimSun" panose="02010600030101010101" pitchFamily="2" charset="-122"/>
                <a:hlinkClick r:id="rId5" tooltip="Next-Generation Secure Computing Base"/>
              </a:rPr>
              <a:t>NGSCB</a:t>
            </a:r>
            <a:r>
              <a:rPr lang="en-US" altLang="zh-CN">
                <a:ea typeface="SimSun" panose="02010600030101010101" pitchFamily="2" charset="-122"/>
              </a:rPr>
              <a:t> initiative and </a:t>
            </a:r>
            <a:r>
              <a:rPr lang="en-US" altLang="zh-CN">
                <a:ea typeface="SimSun" panose="02010600030101010101" pitchFamily="2" charset="-122"/>
                <a:hlinkClick r:id="rId6" tooltip="Hypervisor"/>
              </a:rPr>
              <a:t>hypervisors</a:t>
            </a:r>
            <a:r>
              <a:rPr lang="en-US" altLang="zh-CN">
                <a:ea typeface="SimSun" panose="02010600030101010101" pitchFamily="2" charset="-122"/>
              </a:rPr>
              <a:t> embedded in </a:t>
            </a:r>
            <a:r>
              <a:rPr lang="en-US" altLang="zh-CN">
                <a:ea typeface="SimSun" panose="02010600030101010101" pitchFamily="2" charset="-122"/>
                <a:hlinkClick r:id="rId7" tooltip="Firmware"/>
              </a:rPr>
              <a:t>firmware</a:t>
            </a:r>
            <a:r>
              <a:rPr lang="en-US" altLang="zh-CN">
                <a:ea typeface="SimSun" panose="02010600030101010101" pitchFamily="2" charset="-122"/>
              </a:rPr>
              <a:t> such as </a:t>
            </a:r>
            <a:r>
              <a:rPr lang="en-US" altLang="zh-CN">
                <a:ea typeface="SimSun" panose="02010600030101010101" pitchFamily="2" charset="-122"/>
                <a:hlinkClick r:id="rId8" tooltip="Intel VT-x"/>
              </a:rPr>
              <a:t>Intel VT-x</a:t>
            </a:r>
            <a:r>
              <a:rPr lang="en-US" altLang="zh-CN">
                <a:ea typeface="SimSun" panose="02010600030101010101" pitchFamily="2" charset="-122"/>
              </a:rPr>
              <a:t> (formerly Vanderpool).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ADA6E1F-C4C9-47BD-81B7-C3457065141D}" type="slidenum">
              <a:rPr lang="zh-CN" altLang="en-US" sz="1200">
                <a:ea typeface="SimSun" panose="02010600030101010101" pitchFamily="2" charset="-122"/>
              </a:rPr>
              <a:pPr eaLnBrk="1" hangingPunct="1"/>
              <a:t>24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FE0F5FF1-E0DC-4C93-AE48-3867811650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16D8505C-9FBE-4059-9186-9CE9D022C2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0BA946E0-5FEF-44D6-B2EF-B2CB7A8F1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B19C0A-C3CB-4153-94FA-0D90B6A8DA2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764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5BE021B-07C5-4BC3-A6EC-0AF185601359}" type="slidenum">
              <a:rPr lang="zh-CN" altLang="en-US" sz="1200">
                <a:ea typeface="SimSun" panose="02010600030101010101" pitchFamily="2" charset="-122"/>
              </a:rPr>
              <a:pPr eaLnBrk="1" hangingPunct="1"/>
              <a:t>26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285366CA-22D3-47A0-B3E4-F7267F0522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579BF51E-2AD0-4738-BB93-753731E781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CBA4B8C6-FBD8-45F7-8F53-9F8F4A381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7E2FED-E44C-4FE4-8352-FCEC3FF121B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38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A4C2D80D-2C6C-4FD0-84CA-9C1AA334F0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1351B0E0-D879-4CC0-A621-CBA8BE10C9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77678838-DF95-4A76-81B9-D4531EF7B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EC2695-A182-4E5A-959E-D5D1D837BEA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7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270FA23-7872-4C1D-80FF-9F38E30D83F3}" type="slidenum">
              <a:rPr lang="zh-CN" altLang="en-US" sz="1200">
                <a:ea typeface="SimSun" panose="02010600030101010101" pitchFamily="2" charset="-122"/>
              </a:rPr>
              <a:pPr eaLnBrk="1" hangingPunct="1"/>
              <a:t>29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8C41151-EC2E-41F7-9350-AC373BFDBBFC}" type="slidenum">
              <a:rPr lang="zh-CN" altLang="en-US" sz="1200">
                <a:ea typeface="SimSun" panose="02010600030101010101" pitchFamily="2" charset="-122"/>
              </a:rPr>
              <a:pPr eaLnBrk="1" hangingPunct="1"/>
              <a:t>31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BABBFB6-B9E6-4667-B962-00E6D829A674}" type="slidenum">
              <a:rPr lang="zh-CN" altLang="en-US" sz="1200">
                <a:ea typeface="SimSun" panose="02010600030101010101" pitchFamily="2" charset="-122"/>
              </a:rPr>
              <a:pPr eaLnBrk="1" hangingPunct="1"/>
              <a:t>3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990C80-BC25-463B-B4D9-05BABB8DCBC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977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4C9255-3613-4726-A6FA-7EB90E5A00A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74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37AB86-4DB0-45F7-AC2B-B40230B144D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8878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9DC153-1255-4DA6-A896-6CBDF6485C0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596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900647-3CC2-4F76-A40A-DE63C154F05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596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5A1496-5C69-4118-8E89-AF1209D70F6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750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F50CBF-7293-40E1-AB7A-7402FC1E9EA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01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1EFF23E-97A3-4FDB-ABAF-8E514515DD57}" type="slidenum">
              <a:rPr lang="zh-CN" altLang="en-US" sz="1200">
                <a:ea typeface="SimSun" panose="02010600030101010101" pitchFamily="2" charset="-122"/>
              </a:rPr>
              <a:pPr eaLnBrk="1" hangingPunct="1"/>
              <a:t>4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37F70FB-67C1-4758-992D-737E4914493E}" type="slidenum">
              <a:rPr lang="zh-CN" altLang="en-US" sz="1200">
                <a:ea typeface="SimSun" panose="02010600030101010101" pitchFamily="2" charset="-122"/>
              </a:rPr>
              <a:pPr eaLnBrk="1" hangingPunct="1"/>
              <a:t>5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58A75F4-52F8-4019-8B8A-27A014115554}" type="slidenum">
              <a:rPr lang="zh-CN" altLang="en-US" sz="1200">
                <a:ea typeface="SimSun" panose="02010600030101010101" pitchFamily="2" charset="-122"/>
              </a:rPr>
              <a:pPr eaLnBrk="1" hangingPunct="1"/>
              <a:t>6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Hardware and low-level systems software change quickly</a:t>
            </a: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High-level software (middleware, applications) changes more slowly</a:t>
            </a:r>
          </a:p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21A4EE5-CD24-453D-8CE7-4834151F78BE}" type="slidenum">
              <a:rPr lang="zh-CN" altLang="en-US" sz="1200">
                <a:ea typeface="SimSun" panose="02010600030101010101" pitchFamily="2" charset="-122"/>
              </a:rPr>
              <a:pPr eaLnBrk="1" hangingPunct="1"/>
              <a:t>7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99629BC-A295-4797-B872-A8CE8AEAD514}" type="slidenum">
              <a:rPr lang="zh-CN" altLang="en-US" sz="1200">
                <a:ea typeface="SimSun" panose="02010600030101010101" pitchFamily="2" charset="-122"/>
              </a:rPr>
              <a:pPr eaLnBrk="1" hangingPunct="1"/>
              <a:t>8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636A300-E9C1-418F-B76C-210EBA2754E3}" type="slidenum">
              <a:rPr lang="zh-CN" altLang="en-US" sz="1200">
                <a:ea typeface="SimSun" panose="02010600030101010101" pitchFamily="2" charset="-122"/>
              </a:rPr>
              <a:pPr eaLnBrk="1" hangingPunct="1"/>
              <a:t>9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95435A3-964D-4670-8A59-094AFC5EDC7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83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982319-A834-4022-8A6F-4B39A1AB010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33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76200"/>
            <a:ext cx="2001837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76200"/>
            <a:ext cx="5854700" cy="6172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52292-0D22-4C6D-8293-A578A99E336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09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2F387-46B9-44E8-9E36-AB9FB48CF6F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992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FE2B35-1576-4D70-A390-74BBF770528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014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4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95400"/>
            <a:ext cx="3924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A34A2-8650-437F-9026-1E3A1057D96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04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DC3E7E-F4CB-43F5-BBB8-3D7592C5AE5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817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448360-F494-40F3-B623-A6C193FC195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05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923C37-0217-4E00-8C76-DDD1DEE98AF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36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D5ACD1-3A38-4393-BCE2-F7387CF5233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09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D8411-CF39-4724-A2CC-D3F2D700B45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10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76200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8001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1028"/>
          <p:cNvSpPr>
            <a:spLocks noChangeArrowheads="1"/>
          </p:cNvSpPr>
          <p:nvPr/>
        </p:nvSpPr>
        <p:spPr bwMode="auto">
          <a:xfrm>
            <a:off x="609600" y="1185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5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6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anose="020B0604030504040204" pitchFamily="34" charset="0"/>
              </a:defRPr>
            </a:lvl1pPr>
          </a:lstStyle>
          <a:p>
            <a:fld id="{EF56B74E-0E55-4AEA-849D-8C9E8C57FFF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60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SimSun" panose="02010600030101010101" pitchFamily="2" charset="-122"/>
              </a:rPr>
              <a:t>Virtualization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3200" kern="0" dirty="0">
                <a:latin typeface="+mn-lt"/>
                <a:ea typeface="+mn-ea"/>
              </a:rPr>
              <a:t>Reduce costs by consolidating services onto the fewest number of physical machines</a:t>
            </a:r>
          </a:p>
        </p:txBody>
      </p:sp>
      <p:pic>
        <p:nvPicPr>
          <p:cNvPr id="11267" name="Picture 4" descr="serverconsolid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397896"/>
            <a:ext cx="40386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2667000" y="5945153"/>
            <a:ext cx="3787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Tahoma" panose="020B0604030504040204" pitchFamily="34" charset="0"/>
                <a:ea typeface="SimSun" panose="02010600030101010101" pitchFamily="2" charset="-122"/>
              </a:rPr>
              <a:t>http://www.vmware.com/img/serverconsolidation.jpg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data center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Non-virtualized Data Centers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4750"/>
            <a:ext cx="9144000" cy="4748213"/>
          </a:xfrm>
        </p:spPr>
        <p:txBody>
          <a:bodyPr/>
          <a:lstStyle/>
          <a:p>
            <a:pPr algn="l"/>
            <a:r>
              <a:rPr lang="en-US" altLang="zh-CN" dirty="0">
                <a:ea typeface="SimSun" panose="02010600030101010101" pitchFamily="2" charset="-122"/>
              </a:rPr>
              <a:t>Too many servers for too little work</a:t>
            </a:r>
          </a:p>
          <a:p>
            <a:pPr algn="l"/>
            <a:r>
              <a:rPr lang="en-US" altLang="zh-CN" dirty="0">
                <a:ea typeface="SimSun" panose="02010600030101010101" pitchFamily="2" charset="-122"/>
              </a:rPr>
              <a:t>High costs and infrastructure needs</a:t>
            </a:r>
          </a:p>
          <a:p>
            <a:pPr lvl="1"/>
            <a:r>
              <a:rPr lang="en-US" altLang="zh-CN" sz="2200" dirty="0">
                <a:ea typeface="SimSun" panose="02010600030101010101" pitchFamily="2" charset="-122"/>
              </a:rPr>
              <a:t>Maintenance</a:t>
            </a:r>
          </a:p>
          <a:p>
            <a:pPr lvl="1"/>
            <a:r>
              <a:rPr lang="en-US" altLang="zh-CN" sz="2200" dirty="0">
                <a:ea typeface="SimSun" panose="02010600030101010101" pitchFamily="2" charset="-122"/>
              </a:rPr>
              <a:t>Networking</a:t>
            </a:r>
          </a:p>
          <a:p>
            <a:pPr lvl="1"/>
            <a:r>
              <a:rPr lang="en-US" altLang="zh-CN" sz="2200" dirty="0">
                <a:ea typeface="SimSun" panose="02010600030101010101" pitchFamily="2" charset="-122"/>
              </a:rPr>
              <a:t>Floor space</a:t>
            </a:r>
          </a:p>
          <a:p>
            <a:pPr lvl="1"/>
            <a:r>
              <a:rPr lang="en-US" altLang="zh-CN" sz="2200" dirty="0">
                <a:ea typeface="SimSun" panose="02010600030101010101" pitchFamily="2" charset="-122"/>
              </a:rPr>
              <a:t>Cooling</a:t>
            </a:r>
          </a:p>
          <a:p>
            <a:pPr lvl="1"/>
            <a:r>
              <a:rPr lang="en-US" altLang="zh-CN" sz="2200" dirty="0">
                <a:ea typeface="SimSun" panose="02010600030101010101" pitchFamily="2" charset="-122"/>
              </a:rPr>
              <a:t>Power</a:t>
            </a:r>
          </a:p>
          <a:p>
            <a:pPr lvl="1"/>
            <a:r>
              <a:rPr lang="en-US" altLang="zh-CN" sz="2200" dirty="0">
                <a:ea typeface="SimSun" panose="02010600030101010101" pitchFamily="2" charset="-122"/>
              </a:rPr>
              <a:t>Disaster Recovery</a:t>
            </a:r>
          </a:p>
          <a:p>
            <a:pPr lvl="1"/>
            <a:endParaRPr lang="en-US" altLang="zh-CN" dirty="0">
              <a:ea typeface="SimSun" panose="02010600030101010101" pitchFamily="2" charset="-122"/>
            </a:endParaRPr>
          </a:p>
          <a:p>
            <a:pPr algn="l"/>
            <a:endParaRPr lang="zh-CN" altLang="en-US" dirty="0">
              <a:ea typeface="SimSun" panose="02010600030101010101" pitchFamily="2" charset="-122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4386263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Dynamic Data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025"/>
            <a:ext cx="8188325" cy="4498975"/>
          </a:xfrm>
        </p:spPr>
        <p:txBody>
          <a:bodyPr/>
          <a:lstStyle/>
          <a:p>
            <a:pPr algn="l"/>
            <a:r>
              <a:rPr lang="en-US" altLang="zh-CN" sz="2800">
                <a:ea typeface="SimSun" panose="02010600030101010101" pitchFamily="2" charset="-122"/>
              </a:rPr>
              <a:t>Virtualization helps us break the “one service per server” model</a:t>
            </a:r>
          </a:p>
          <a:p>
            <a:pPr algn="l"/>
            <a:r>
              <a:rPr lang="en-US" altLang="zh-CN" sz="2800">
                <a:ea typeface="SimSun" panose="02010600030101010101" pitchFamily="2" charset="-122"/>
              </a:rPr>
              <a:t>Consolidate many services into a fewer number of machines when workload is low, reducing costs</a:t>
            </a:r>
          </a:p>
          <a:p>
            <a:pPr algn="l"/>
            <a:r>
              <a:rPr lang="en-US" altLang="zh-CN" sz="2800">
                <a:ea typeface="SimSun" panose="02010600030101010101" pitchFamily="2" charset="-122"/>
              </a:rPr>
              <a:t>Conversely, as demand for a particular service increases, we can shift more virtual machines to run that service</a:t>
            </a:r>
          </a:p>
          <a:p>
            <a:pPr algn="l"/>
            <a:r>
              <a:rPr lang="en-US" altLang="zh-CN" sz="2800">
                <a:ea typeface="SimSun" panose="02010600030101010101" pitchFamily="2" charset="-122"/>
              </a:rPr>
              <a:t>We can build a data center with fewer total resources, since resources are used as needed instead of being dedicated to single services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VM workload multiplexing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4800600"/>
            <a:ext cx="8382000" cy="1752600"/>
          </a:xfrm>
          <a:noFill/>
        </p:spPr>
        <p:txBody>
          <a:bodyPr/>
          <a:lstStyle/>
          <a:p>
            <a:pPr lvl="1"/>
            <a:r>
              <a:rPr lang="en-US" altLang="zh-CN" sz="2000" dirty="0">
                <a:ea typeface="SimSun" panose="02010600030101010101" pitchFamily="2" charset="-122"/>
              </a:rPr>
              <a:t>Multiplex VMs’ workload on same physical server</a:t>
            </a:r>
          </a:p>
          <a:p>
            <a:pPr lvl="2"/>
            <a:r>
              <a:rPr lang="en-US" altLang="zh-CN" sz="2000" dirty="0">
                <a:ea typeface="SimSun" panose="02010600030101010101" pitchFamily="2" charset="-122"/>
              </a:rPr>
              <a:t>Aggregate multiple workload. Estimate total capacity need based on aggregated workload</a:t>
            </a:r>
          </a:p>
          <a:p>
            <a:pPr lvl="2"/>
            <a:r>
              <a:rPr lang="en-US" altLang="zh-CN" sz="2000" dirty="0">
                <a:ea typeface="SimSun" panose="02010600030101010101" pitchFamily="2" charset="-122"/>
              </a:rPr>
              <a:t>Performance level of each VM be preserved</a:t>
            </a:r>
          </a:p>
        </p:txBody>
      </p:sp>
      <p:sp>
        <p:nvSpPr>
          <p:cNvPr id="1728518" name="Line 6"/>
          <p:cNvSpPr>
            <a:spLocks noChangeShapeType="1"/>
          </p:cNvSpPr>
          <p:nvPr/>
        </p:nvSpPr>
        <p:spPr bwMode="auto">
          <a:xfrm>
            <a:off x="762000" y="2816225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28519" name="Line 7"/>
          <p:cNvSpPr>
            <a:spLocks noChangeShapeType="1"/>
          </p:cNvSpPr>
          <p:nvPr/>
        </p:nvSpPr>
        <p:spPr bwMode="auto">
          <a:xfrm flipV="1">
            <a:off x="762000" y="1524000"/>
            <a:ext cx="0" cy="1295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28520" name="Line 8"/>
          <p:cNvSpPr>
            <a:spLocks noChangeShapeType="1"/>
          </p:cNvSpPr>
          <p:nvPr/>
        </p:nvSpPr>
        <p:spPr bwMode="auto">
          <a:xfrm>
            <a:off x="762000" y="1692275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28521" name="Freeform 9"/>
          <p:cNvSpPr>
            <a:spLocks/>
          </p:cNvSpPr>
          <p:nvPr/>
        </p:nvSpPr>
        <p:spPr bwMode="auto">
          <a:xfrm>
            <a:off x="914400" y="1649413"/>
            <a:ext cx="2286000" cy="1093787"/>
          </a:xfrm>
          <a:custGeom>
            <a:avLst/>
            <a:gdLst>
              <a:gd name="T0" fmla="*/ 0 w 1440"/>
              <a:gd name="T1" fmla="*/ 1093787 h 689"/>
              <a:gd name="T2" fmla="*/ 182563 w 1440"/>
              <a:gd name="T3" fmla="*/ 146050 h 689"/>
              <a:gd name="T4" fmla="*/ 365125 w 1440"/>
              <a:gd name="T5" fmla="*/ 579437 h 689"/>
              <a:gd name="T6" fmla="*/ 457200 w 1440"/>
              <a:gd name="T7" fmla="*/ 303212 h 689"/>
              <a:gd name="T8" fmla="*/ 549275 w 1440"/>
              <a:gd name="T9" fmla="*/ 857250 h 689"/>
              <a:gd name="T10" fmla="*/ 685800 w 1440"/>
              <a:gd name="T11" fmla="*/ 857250 h 689"/>
              <a:gd name="T12" fmla="*/ 731838 w 1440"/>
              <a:gd name="T13" fmla="*/ 658812 h 689"/>
              <a:gd name="T14" fmla="*/ 777875 w 1440"/>
              <a:gd name="T15" fmla="*/ 1054100 h 689"/>
              <a:gd name="T16" fmla="*/ 868363 w 1440"/>
              <a:gd name="T17" fmla="*/ 777875 h 689"/>
              <a:gd name="T18" fmla="*/ 944563 w 1440"/>
              <a:gd name="T19" fmla="*/ 858837 h 689"/>
              <a:gd name="T20" fmla="*/ 960438 w 1440"/>
              <a:gd name="T21" fmla="*/ 223837 h 689"/>
              <a:gd name="T22" fmla="*/ 1143000 w 1440"/>
              <a:gd name="T23" fmla="*/ 422275 h 689"/>
              <a:gd name="T24" fmla="*/ 1279525 w 1440"/>
              <a:gd name="T25" fmla="*/ 342900 h 689"/>
              <a:gd name="T26" fmla="*/ 1325563 w 1440"/>
              <a:gd name="T27" fmla="*/ 66675 h 689"/>
              <a:gd name="T28" fmla="*/ 1385888 w 1440"/>
              <a:gd name="T29" fmla="*/ 744537 h 689"/>
              <a:gd name="T30" fmla="*/ 1508125 w 1440"/>
              <a:gd name="T31" fmla="*/ 461962 h 689"/>
              <a:gd name="T32" fmla="*/ 1722438 w 1440"/>
              <a:gd name="T33" fmla="*/ 311150 h 689"/>
              <a:gd name="T34" fmla="*/ 1951038 w 1440"/>
              <a:gd name="T35" fmla="*/ 935037 h 689"/>
              <a:gd name="T36" fmla="*/ 2133600 w 1440"/>
              <a:gd name="T37" fmla="*/ 774700 h 689"/>
              <a:gd name="T38" fmla="*/ 2224088 w 1440"/>
              <a:gd name="T39" fmla="*/ 630237 h 689"/>
              <a:gd name="T40" fmla="*/ 2286000 w 1440"/>
              <a:gd name="T41" fmla="*/ 263525 h 6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0" h="689">
                <a:moveTo>
                  <a:pt x="0" y="689"/>
                </a:moveTo>
                <a:cubicBezTo>
                  <a:pt x="38" y="417"/>
                  <a:pt x="77" y="146"/>
                  <a:pt x="115" y="92"/>
                </a:cubicBezTo>
                <a:cubicBezTo>
                  <a:pt x="154" y="38"/>
                  <a:pt x="202" y="349"/>
                  <a:pt x="230" y="365"/>
                </a:cubicBezTo>
                <a:cubicBezTo>
                  <a:pt x="259" y="382"/>
                  <a:pt x="269" y="162"/>
                  <a:pt x="288" y="191"/>
                </a:cubicBezTo>
                <a:cubicBezTo>
                  <a:pt x="307" y="220"/>
                  <a:pt x="322" y="482"/>
                  <a:pt x="346" y="540"/>
                </a:cubicBezTo>
                <a:cubicBezTo>
                  <a:pt x="370" y="598"/>
                  <a:pt x="413" y="561"/>
                  <a:pt x="432" y="540"/>
                </a:cubicBezTo>
                <a:cubicBezTo>
                  <a:pt x="451" y="519"/>
                  <a:pt x="451" y="394"/>
                  <a:pt x="461" y="415"/>
                </a:cubicBezTo>
                <a:cubicBezTo>
                  <a:pt x="470" y="436"/>
                  <a:pt x="476" y="651"/>
                  <a:pt x="490" y="664"/>
                </a:cubicBezTo>
                <a:cubicBezTo>
                  <a:pt x="504" y="677"/>
                  <a:pt x="530" y="510"/>
                  <a:pt x="547" y="490"/>
                </a:cubicBezTo>
                <a:cubicBezTo>
                  <a:pt x="564" y="470"/>
                  <a:pt x="585" y="599"/>
                  <a:pt x="595" y="541"/>
                </a:cubicBezTo>
                <a:cubicBezTo>
                  <a:pt x="605" y="483"/>
                  <a:pt x="584" y="187"/>
                  <a:pt x="605" y="141"/>
                </a:cubicBezTo>
                <a:cubicBezTo>
                  <a:pt x="626" y="95"/>
                  <a:pt x="687" y="254"/>
                  <a:pt x="720" y="266"/>
                </a:cubicBezTo>
                <a:cubicBezTo>
                  <a:pt x="753" y="278"/>
                  <a:pt x="787" y="253"/>
                  <a:pt x="806" y="216"/>
                </a:cubicBezTo>
                <a:cubicBezTo>
                  <a:pt x="825" y="179"/>
                  <a:pt x="824" y="0"/>
                  <a:pt x="835" y="42"/>
                </a:cubicBezTo>
                <a:cubicBezTo>
                  <a:pt x="846" y="84"/>
                  <a:pt x="854" y="428"/>
                  <a:pt x="873" y="469"/>
                </a:cubicBezTo>
                <a:cubicBezTo>
                  <a:pt x="892" y="510"/>
                  <a:pt x="915" y="336"/>
                  <a:pt x="950" y="291"/>
                </a:cubicBezTo>
                <a:cubicBezTo>
                  <a:pt x="985" y="246"/>
                  <a:pt x="1039" y="146"/>
                  <a:pt x="1085" y="196"/>
                </a:cubicBezTo>
                <a:cubicBezTo>
                  <a:pt x="1131" y="246"/>
                  <a:pt x="1186" y="541"/>
                  <a:pt x="1229" y="589"/>
                </a:cubicBezTo>
                <a:cubicBezTo>
                  <a:pt x="1272" y="637"/>
                  <a:pt x="1315" y="520"/>
                  <a:pt x="1344" y="488"/>
                </a:cubicBezTo>
                <a:cubicBezTo>
                  <a:pt x="1373" y="456"/>
                  <a:pt x="1385" y="451"/>
                  <a:pt x="1401" y="397"/>
                </a:cubicBezTo>
                <a:cubicBezTo>
                  <a:pt x="1417" y="343"/>
                  <a:pt x="1432" y="214"/>
                  <a:pt x="1440" y="166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728522" name="Text Box 10"/>
          <p:cNvSpPr txBox="1">
            <a:spLocks noChangeArrowheads="1"/>
          </p:cNvSpPr>
          <p:nvPr/>
        </p:nvSpPr>
        <p:spPr bwMode="auto">
          <a:xfrm>
            <a:off x="838200" y="1249363"/>
            <a:ext cx="2209800" cy="274637"/>
          </a:xfrm>
          <a:prstGeom prst="rect">
            <a:avLst/>
          </a:prstGeom>
          <a:gradFill rotWithShape="1">
            <a:gsLst>
              <a:gs pos="0">
                <a:srgbClr val="CCECFF">
                  <a:alpha val="64000"/>
                </a:srgb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SimSun" charset="0"/>
              </a:rPr>
              <a:t>Separate VM sizing</a:t>
            </a:r>
          </a:p>
        </p:txBody>
      </p:sp>
      <p:sp>
        <p:nvSpPr>
          <p:cNvPr id="1728523" name="Line 11"/>
          <p:cNvSpPr>
            <a:spLocks noChangeShapeType="1"/>
          </p:cNvSpPr>
          <p:nvPr/>
        </p:nvSpPr>
        <p:spPr bwMode="auto">
          <a:xfrm>
            <a:off x="779463" y="4300538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28524" name="Line 12"/>
          <p:cNvSpPr>
            <a:spLocks noChangeShapeType="1"/>
          </p:cNvSpPr>
          <p:nvPr/>
        </p:nvSpPr>
        <p:spPr bwMode="auto">
          <a:xfrm flipV="1">
            <a:off x="779463" y="3005138"/>
            <a:ext cx="0" cy="1295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28525" name="Line 13"/>
          <p:cNvSpPr>
            <a:spLocks noChangeShapeType="1"/>
          </p:cNvSpPr>
          <p:nvPr/>
        </p:nvSpPr>
        <p:spPr bwMode="auto">
          <a:xfrm>
            <a:off x="779463" y="3244850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28526" name="Freeform 14"/>
          <p:cNvSpPr>
            <a:spLocks/>
          </p:cNvSpPr>
          <p:nvPr/>
        </p:nvSpPr>
        <p:spPr bwMode="auto">
          <a:xfrm>
            <a:off x="974725" y="3241675"/>
            <a:ext cx="2309813" cy="803275"/>
          </a:xfrm>
          <a:custGeom>
            <a:avLst/>
            <a:gdLst>
              <a:gd name="T0" fmla="*/ 0 w 1455"/>
              <a:gd name="T1" fmla="*/ 127000 h 506"/>
              <a:gd name="T2" fmla="*/ 190500 w 1455"/>
              <a:gd name="T3" fmla="*/ 746125 h 506"/>
              <a:gd name="T4" fmla="*/ 322263 w 1455"/>
              <a:gd name="T5" fmla="*/ 468313 h 506"/>
              <a:gd name="T6" fmla="*/ 414338 w 1455"/>
              <a:gd name="T7" fmla="*/ 192088 h 506"/>
              <a:gd name="T8" fmla="*/ 587375 w 1455"/>
              <a:gd name="T9" fmla="*/ 46038 h 506"/>
              <a:gd name="T10" fmla="*/ 647700 w 1455"/>
              <a:gd name="T11" fmla="*/ 471488 h 506"/>
              <a:gd name="T12" fmla="*/ 688975 w 1455"/>
              <a:gd name="T13" fmla="*/ 547688 h 506"/>
              <a:gd name="T14" fmla="*/ 739775 w 1455"/>
              <a:gd name="T15" fmla="*/ 669925 h 506"/>
              <a:gd name="T16" fmla="*/ 785813 w 1455"/>
              <a:gd name="T17" fmla="*/ 661988 h 506"/>
              <a:gd name="T18" fmla="*/ 825500 w 1455"/>
              <a:gd name="T19" fmla="*/ 666750 h 506"/>
              <a:gd name="T20" fmla="*/ 846138 w 1455"/>
              <a:gd name="T21" fmla="*/ 617538 h 506"/>
              <a:gd name="T22" fmla="*/ 1028700 w 1455"/>
              <a:gd name="T23" fmla="*/ 357188 h 506"/>
              <a:gd name="T24" fmla="*/ 1100138 w 1455"/>
              <a:gd name="T25" fmla="*/ 311150 h 506"/>
              <a:gd name="T26" fmla="*/ 1265238 w 1455"/>
              <a:gd name="T27" fmla="*/ 690563 h 506"/>
              <a:gd name="T28" fmla="*/ 1395413 w 1455"/>
              <a:gd name="T29" fmla="*/ 522288 h 506"/>
              <a:gd name="T30" fmla="*/ 1465263 w 1455"/>
              <a:gd name="T31" fmla="*/ 350838 h 506"/>
              <a:gd name="T32" fmla="*/ 1662113 w 1455"/>
              <a:gd name="T33" fmla="*/ 433388 h 506"/>
              <a:gd name="T34" fmla="*/ 1912938 w 1455"/>
              <a:gd name="T35" fmla="*/ 312738 h 506"/>
              <a:gd name="T36" fmla="*/ 2133600 w 1455"/>
              <a:gd name="T37" fmla="*/ 357188 h 506"/>
              <a:gd name="T38" fmla="*/ 2181225 w 1455"/>
              <a:gd name="T39" fmla="*/ 519113 h 506"/>
              <a:gd name="T40" fmla="*/ 2309813 w 1455"/>
              <a:gd name="T41" fmla="*/ 342900 h 5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5" h="506">
                <a:moveTo>
                  <a:pt x="0" y="80"/>
                </a:moveTo>
                <a:cubicBezTo>
                  <a:pt x="20" y="144"/>
                  <a:pt x="86" y="434"/>
                  <a:pt x="120" y="470"/>
                </a:cubicBezTo>
                <a:cubicBezTo>
                  <a:pt x="154" y="506"/>
                  <a:pt x="179" y="353"/>
                  <a:pt x="203" y="295"/>
                </a:cubicBezTo>
                <a:cubicBezTo>
                  <a:pt x="227" y="237"/>
                  <a:pt x="233" y="165"/>
                  <a:pt x="261" y="121"/>
                </a:cubicBezTo>
                <a:cubicBezTo>
                  <a:pt x="289" y="77"/>
                  <a:pt x="346" y="0"/>
                  <a:pt x="370" y="29"/>
                </a:cubicBezTo>
                <a:cubicBezTo>
                  <a:pt x="394" y="58"/>
                  <a:pt x="397" y="244"/>
                  <a:pt x="408" y="297"/>
                </a:cubicBezTo>
                <a:cubicBezTo>
                  <a:pt x="419" y="350"/>
                  <a:pt x="424" y="324"/>
                  <a:pt x="434" y="345"/>
                </a:cubicBezTo>
                <a:cubicBezTo>
                  <a:pt x="444" y="366"/>
                  <a:pt x="456" y="410"/>
                  <a:pt x="466" y="422"/>
                </a:cubicBezTo>
                <a:cubicBezTo>
                  <a:pt x="476" y="434"/>
                  <a:pt x="486" y="417"/>
                  <a:pt x="495" y="417"/>
                </a:cubicBezTo>
                <a:cubicBezTo>
                  <a:pt x="504" y="417"/>
                  <a:pt x="514" y="425"/>
                  <a:pt x="520" y="420"/>
                </a:cubicBezTo>
                <a:cubicBezTo>
                  <a:pt x="526" y="415"/>
                  <a:pt x="512" y="421"/>
                  <a:pt x="533" y="389"/>
                </a:cubicBezTo>
                <a:cubicBezTo>
                  <a:pt x="554" y="357"/>
                  <a:pt x="621" y="257"/>
                  <a:pt x="648" y="225"/>
                </a:cubicBezTo>
                <a:cubicBezTo>
                  <a:pt x="675" y="193"/>
                  <a:pt x="668" y="161"/>
                  <a:pt x="693" y="196"/>
                </a:cubicBezTo>
                <a:cubicBezTo>
                  <a:pt x="718" y="231"/>
                  <a:pt x="766" y="413"/>
                  <a:pt x="797" y="435"/>
                </a:cubicBezTo>
                <a:cubicBezTo>
                  <a:pt x="828" y="457"/>
                  <a:pt x="858" y="365"/>
                  <a:pt x="879" y="329"/>
                </a:cubicBezTo>
                <a:cubicBezTo>
                  <a:pt x="900" y="293"/>
                  <a:pt x="895" y="230"/>
                  <a:pt x="923" y="221"/>
                </a:cubicBezTo>
                <a:cubicBezTo>
                  <a:pt x="951" y="212"/>
                  <a:pt x="1000" y="277"/>
                  <a:pt x="1047" y="273"/>
                </a:cubicBezTo>
                <a:cubicBezTo>
                  <a:pt x="1094" y="269"/>
                  <a:pt x="1156" y="205"/>
                  <a:pt x="1205" y="197"/>
                </a:cubicBezTo>
                <a:cubicBezTo>
                  <a:pt x="1254" y="189"/>
                  <a:pt x="1316" y="203"/>
                  <a:pt x="1344" y="225"/>
                </a:cubicBezTo>
                <a:cubicBezTo>
                  <a:pt x="1372" y="247"/>
                  <a:pt x="1356" y="328"/>
                  <a:pt x="1374" y="327"/>
                </a:cubicBezTo>
                <a:cubicBezTo>
                  <a:pt x="1392" y="326"/>
                  <a:pt x="1438" y="239"/>
                  <a:pt x="1455" y="216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728527" name="AutoShape 15"/>
          <p:cNvSpPr>
            <a:spLocks noChangeArrowheads="1"/>
          </p:cNvSpPr>
          <p:nvPr/>
        </p:nvSpPr>
        <p:spPr bwMode="auto">
          <a:xfrm>
            <a:off x="3657600" y="2971800"/>
            <a:ext cx="914400" cy="304800"/>
          </a:xfrm>
          <a:custGeom>
            <a:avLst/>
            <a:gdLst>
              <a:gd name="T0" fmla="*/ 685800 w 21600"/>
              <a:gd name="T1" fmla="*/ 0 h 21600"/>
              <a:gd name="T2" fmla="*/ 0 w 21600"/>
              <a:gd name="T3" fmla="*/ 152400 h 21600"/>
              <a:gd name="T4" fmla="*/ 685800 w 21600"/>
              <a:gd name="T5" fmla="*/ 304800 h 21600"/>
              <a:gd name="T6" fmla="*/ 9144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0066FF"/>
              </a:gs>
              <a:gs pos="50000">
                <a:srgbClr val="A3D1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28528" name="Line 16"/>
          <p:cNvSpPr>
            <a:spLocks noChangeShapeType="1"/>
          </p:cNvSpPr>
          <p:nvPr/>
        </p:nvSpPr>
        <p:spPr bwMode="auto">
          <a:xfrm>
            <a:off x="4876800" y="4038600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28529" name="Line 17"/>
          <p:cNvSpPr>
            <a:spLocks noChangeShapeType="1"/>
          </p:cNvSpPr>
          <p:nvPr/>
        </p:nvSpPr>
        <p:spPr bwMode="auto">
          <a:xfrm flipV="1">
            <a:off x="4876800" y="1447800"/>
            <a:ext cx="0" cy="2590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28530" name="Line 18"/>
          <p:cNvSpPr>
            <a:spLocks noChangeShapeType="1"/>
          </p:cNvSpPr>
          <p:nvPr/>
        </p:nvSpPr>
        <p:spPr bwMode="auto">
          <a:xfrm>
            <a:off x="4876800" y="2085975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28531" name="Freeform 19"/>
          <p:cNvSpPr>
            <a:spLocks/>
          </p:cNvSpPr>
          <p:nvPr/>
        </p:nvSpPr>
        <p:spPr bwMode="auto">
          <a:xfrm>
            <a:off x="5029200" y="2868613"/>
            <a:ext cx="2286000" cy="1093787"/>
          </a:xfrm>
          <a:custGeom>
            <a:avLst/>
            <a:gdLst>
              <a:gd name="T0" fmla="*/ 0 w 1440"/>
              <a:gd name="T1" fmla="*/ 1093787 h 689"/>
              <a:gd name="T2" fmla="*/ 182563 w 1440"/>
              <a:gd name="T3" fmla="*/ 146050 h 689"/>
              <a:gd name="T4" fmla="*/ 365125 w 1440"/>
              <a:gd name="T5" fmla="*/ 579437 h 689"/>
              <a:gd name="T6" fmla="*/ 457200 w 1440"/>
              <a:gd name="T7" fmla="*/ 303212 h 689"/>
              <a:gd name="T8" fmla="*/ 549275 w 1440"/>
              <a:gd name="T9" fmla="*/ 857250 h 689"/>
              <a:gd name="T10" fmla="*/ 685800 w 1440"/>
              <a:gd name="T11" fmla="*/ 857250 h 689"/>
              <a:gd name="T12" fmla="*/ 731838 w 1440"/>
              <a:gd name="T13" fmla="*/ 658812 h 689"/>
              <a:gd name="T14" fmla="*/ 777875 w 1440"/>
              <a:gd name="T15" fmla="*/ 1054100 h 689"/>
              <a:gd name="T16" fmla="*/ 868363 w 1440"/>
              <a:gd name="T17" fmla="*/ 777875 h 689"/>
              <a:gd name="T18" fmla="*/ 944563 w 1440"/>
              <a:gd name="T19" fmla="*/ 858837 h 689"/>
              <a:gd name="T20" fmla="*/ 960438 w 1440"/>
              <a:gd name="T21" fmla="*/ 223837 h 689"/>
              <a:gd name="T22" fmla="*/ 1143000 w 1440"/>
              <a:gd name="T23" fmla="*/ 422275 h 689"/>
              <a:gd name="T24" fmla="*/ 1279525 w 1440"/>
              <a:gd name="T25" fmla="*/ 342900 h 689"/>
              <a:gd name="T26" fmla="*/ 1325563 w 1440"/>
              <a:gd name="T27" fmla="*/ 66675 h 689"/>
              <a:gd name="T28" fmla="*/ 1385888 w 1440"/>
              <a:gd name="T29" fmla="*/ 744537 h 689"/>
              <a:gd name="T30" fmla="*/ 1508125 w 1440"/>
              <a:gd name="T31" fmla="*/ 461962 h 689"/>
              <a:gd name="T32" fmla="*/ 1722438 w 1440"/>
              <a:gd name="T33" fmla="*/ 311150 h 689"/>
              <a:gd name="T34" fmla="*/ 1951038 w 1440"/>
              <a:gd name="T35" fmla="*/ 935037 h 689"/>
              <a:gd name="T36" fmla="*/ 2133600 w 1440"/>
              <a:gd name="T37" fmla="*/ 774700 h 689"/>
              <a:gd name="T38" fmla="*/ 2224088 w 1440"/>
              <a:gd name="T39" fmla="*/ 630237 h 689"/>
              <a:gd name="T40" fmla="*/ 2286000 w 1440"/>
              <a:gd name="T41" fmla="*/ 263525 h 6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0" h="689">
                <a:moveTo>
                  <a:pt x="0" y="689"/>
                </a:moveTo>
                <a:cubicBezTo>
                  <a:pt x="38" y="417"/>
                  <a:pt x="77" y="146"/>
                  <a:pt x="115" y="92"/>
                </a:cubicBezTo>
                <a:cubicBezTo>
                  <a:pt x="154" y="38"/>
                  <a:pt x="202" y="349"/>
                  <a:pt x="230" y="365"/>
                </a:cubicBezTo>
                <a:cubicBezTo>
                  <a:pt x="259" y="382"/>
                  <a:pt x="269" y="162"/>
                  <a:pt x="288" y="191"/>
                </a:cubicBezTo>
                <a:cubicBezTo>
                  <a:pt x="307" y="220"/>
                  <a:pt x="322" y="482"/>
                  <a:pt x="346" y="540"/>
                </a:cubicBezTo>
                <a:cubicBezTo>
                  <a:pt x="370" y="598"/>
                  <a:pt x="413" y="561"/>
                  <a:pt x="432" y="540"/>
                </a:cubicBezTo>
                <a:cubicBezTo>
                  <a:pt x="451" y="519"/>
                  <a:pt x="451" y="394"/>
                  <a:pt x="461" y="415"/>
                </a:cubicBezTo>
                <a:cubicBezTo>
                  <a:pt x="470" y="436"/>
                  <a:pt x="476" y="651"/>
                  <a:pt x="490" y="664"/>
                </a:cubicBezTo>
                <a:cubicBezTo>
                  <a:pt x="504" y="677"/>
                  <a:pt x="530" y="510"/>
                  <a:pt x="547" y="490"/>
                </a:cubicBezTo>
                <a:cubicBezTo>
                  <a:pt x="564" y="470"/>
                  <a:pt x="585" y="599"/>
                  <a:pt x="595" y="541"/>
                </a:cubicBezTo>
                <a:cubicBezTo>
                  <a:pt x="605" y="483"/>
                  <a:pt x="584" y="187"/>
                  <a:pt x="605" y="141"/>
                </a:cubicBezTo>
                <a:cubicBezTo>
                  <a:pt x="626" y="95"/>
                  <a:pt x="687" y="254"/>
                  <a:pt x="720" y="266"/>
                </a:cubicBezTo>
                <a:cubicBezTo>
                  <a:pt x="753" y="278"/>
                  <a:pt x="787" y="253"/>
                  <a:pt x="806" y="216"/>
                </a:cubicBezTo>
                <a:cubicBezTo>
                  <a:pt x="825" y="179"/>
                  <a:pt x="824" y="0"/>
                  <a:pt x="835" y="42"/>
                </a:cubicBezTo>
                <a:cubicBezTo>
                  <a:pt x="846" y="84"/>
                  <a:pt x="854" y="428"/>
                  <a:pt x="873" y="469"/>
                </a:cubicBezTo>
                <a:cubicBezTo>
                  <a:pt x="892" y="510"/>
                  <a:pt x="915" y="336"/>
                  <a:pt x="950" y="291"/>
                </a:cubicBezTo>
                <a:cubicBezTo>
                  <a:pt x="985" y="246"/>
                  <a:pt x="1039" y="146"/>
                  <a:pt x="1085" y="196"/>
                </a:cubicBezTo>
                <a:cubicBezTo>
                  <a:pt x="1131" y="246"/>
                  <a:pt x="1186" y="541"/>
                  <a:pt x="1229" y="589"/>
                </a:cubicBezTo>
                <a:cubicBezTo>
                  <a:pt x="1272" y="637"/>
                  <a:pt x="1315" y="520"/>
                  <a:pt x="1344" y="488"/>
                </a:cubicBezTo>
                <a:cubicBezTo>
                  <a:pt x="1373" y="456"/>
                  <a:pt x="1385" y="451"/>
                  <a:pt x="1401" y="397"/>
                </a:cubicBezTo>
                <a:cubicBezTo>
                  <a:pt x="1417" y="343"/>
                  <a:pt x="1432" y="214"/>
                  <a:pt x="1440" y="166"/>
                </a:cubicBezTo>
              </a:path>
            </a:pathLst>
          </a:custGeom>
          <a:noFill/>
          <a:ln w="12700" cap="flat" cmpd="sng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728532" name="Text Box 20"/>
          <p:cNvSpPr txBox="1">
            <a:spLocks noChangeArrowheads="1"/>
          </p:cNvSpPr>
          <p:nvPr/>
        </p:nvSpPr>
        <p:spPr bwMode="auto">
          <a:xfrm>
            <a:off x="5029200" y="1249363"/>
            <a:ext cx="2209800" cy="274637"/>
          </a:xfrm>
          <a:prstGeom prst="rect">
            <a:avLst/>
          </a:prstGeom>
          <a:gradFill rotWithShape="1">
            <a:gsLst>
              <a:gs pos="0">
                <a:srgbClr val="CCECFF">
                  <a:alpha val="64000"/>
                </a:srgb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SimSun" charset="0"/>
              </a:rPr>
              <a:t>VM multiplexing</a:t>
            </a:r>
          </a:p>
        </p:txBody>
      </p:sp>
      <p:sp>
        <p:nvSpPr>
          <p:cNvPr id="1728533" name="Freeform 21"/>
          <p:cNvSpPr>
            <a:spLocks/>
          </p:cNvSpPr>
          <p:nvPr/>
        </p:nvSpPr>
        <p:spPr bwMode="auto">
          <a:xfrm>
            <a:off x="5029200" y="2106613"/>
            <a:ext cx="2308225" cy="860425"/>
          </a:xfrm>
          <a:custGeom>
            <a:avLst/>
            <a:gdLst>
              <a:gd name="T0" fmla="*/ 0 w 1454"/>
              <a:gd name="T1" fmla="*/ 271463 h 542"/>
              <a:gd name="T2" fmla="*/ 236538 w 1454"/>
              <a:gd name="T3" fmla="*/ 11113 h 542"/>
              <a:gd name="T4" fmla="*/ 381000 w 1454"/>
              <a:gd name="T5" fmla="*/ 207963 h 542"/>
              <a:gd name="T6" fmla="*/ 449263 w 1454"/>
              <a:gd name="T7" fmla="*/ 177800 h 542"/>
              <a:gd name="T8" fmla="*/ 571500 w 1454"/>
              <a:gd name="T9" fmla="*/ 239713 h 542"/>
              <a:gd name="T10" fmla="*/ 647700 w 1454"/>
              <a:gd name="T11" fmla="*/ 615950 h 542"/>
              <a:gd name="T12" fmla="*/ 688975 w 1454"/>
              <a:gd name="T13" fmla="*/ 692150 h 542"/>
              <a:gd name="T14" fmla="*/ 762000 w 1454"/>
              <a:gd name="T15" fmla="*/ 604838 h 542"/>
              <a:gd name="T16" fmla="*/ 785813 w 1454"/>
              <a:gd name="T17" fmla="*/ 806450 h 542"/>
              <a:gd name="T18" fmla="*/ 825500 w 1454"/>
              <a:gd name="T19" fmla="*/ 811213 h 542"/>
              <a:gd name="T20" fmla="*/ 846138 w 1454"/>
              <a:gd name="T21" fmla="*/ 762000 h 542"/>
              <a:gd name="T22" fmla="*/ 952500 w 1454"/>
              <a:gd name="T23" fmla="*/ 215900 h 542"/>
              <a:gd name="T24" fmla="*/ 1112838 w 1454"/>
              <a:gd name="T25" fmla="*/ 169863 h 542"/>
              <a:gd name="T26" fmla="*/ 1295400 w 1454"/>
              <a:gd name="T27" fmla="*/ 215900 h 542"/>
              <a:gd name="T28" fmla="*/ 1379538 w 1454"/>
              <a:gd name="T29" fmla="*/ 525463 h 542"/>
              <a:gd name="T30" fmla="*/ 1485900 w 1454"/>
              <a:gd name="T31" fmla="*/ 544513 h 542"/>
              <a:gd name="T32" fmla="*/ 1714500 w 1454"/>
              <a:gd name="T33" fmla="*/ 284163 h 542"/>
              <a:gd name="T34" fmla="*/ 1997075 w 1454"/>
              <a:gd name="T35" fmla="*/ 588963 h 542"/>
              <a:gd name="T36" fmla="*/ 2133600 w 1454"/>
              <a:gd name="T37" fmla="*/ 501650 h 542"/>
              <a:gd name="T38" fmla="*/ 2209800 w 1454"/>
              <a:gd name="T39" fmla="*/ 536575 h 542"/>
              <a:gd name="T40" fmla="*/ 2308225 w 1454"/>
              <a:gd name="T41" fmla="*/ 398463 h 54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4" h="542">
                <a:moveTo>
                  <a:pt x="0" y="171"/>
                </a:moveTo>
                <a:cubicBezTo>
                  <a:pt x="25" y="144"/>
                  <a:pt x="109" y="14"/>
                  <a:pt x="149" y="7"/>
                </a:cubicBezTo>
                <a:cubicBezTo>
                  <a:pt x="189" y="0"/>
                  <a:pt x="218" y="114"/>
                  <a:pt x="240" y="131"/>
                </a:cubicBezTo>
                <a:cubicBezTo>
                  <a:pt x="262" y="148"/>
                  <a:pt x="263" y="109"/>
                  <a:pt x="283" y="112"/>
                </a:cubicBezTo>
                <a:cubicBezTo>
                  <a:pt x="303" y="115"/>
                  <a:pt x="339" y="105"/>
                  <a:pt x="360" y="151"/>
                </a:cubicBezTo>
                <a:cubicBezTo>
                  <a:pt x="381" y="197"/>
                  <a:pt x="396" y="341"/>
                  <a:pt x="408" y="388"/>
                </a:cubicBezTo>
                <a:cubicBezTo>
                  <a:pt x="420" y="435"/>
                  <a:pt x="422" y="437"/>
                  <a:pt x="434" y="436"/>
                </a:cubicBezTo>
                <a:cubicBezTo>
                  <a:pt x="446" y="435"/>
                  <a:pt x="470" y="369"/>
                  <a:pt x="480" y="381"/>
                </a:cubicBezTo>
                <a:cubicBezTo>
                  <a:pt x="490" y="393"/>
                  <a:pt x="488" y="486"/>
                  <a:pt x="495" y="508"/>
                </a:cubicBezTo>
                <a:cubicBezTo>
                  <a:pt x="502" y="530"/>
                  <a:pt x="514" y="516"/>
                  <a:pt x="520" y="511"/>
                </a:cubicBezTo>
                <a:cubicBezTo>
                  <a:pt x="526" y="506"/>
                  <a:pt x="520" y="542"/>
                  <a:pt x="533" y="480"/>
                </a:cubicBezTo>
                <a:cubicBezTo>
                  <a:pt x="546" y="418"/>
                  <a:pt x="572" y="198"/>
                  <a:pt x="600" y="136"/>
                </a:cubicBezTo>
                <a:cubicBezTo>
                  <a:pt x="628" y="74"/>
                  <a:pt x="665" y="107"/>
                  <a:pt x="701" y="107"/>
                </a:cubicBezTo>
                <a:cubicBezTo>
                  <a:pt x="737" y="107"/>
                  <a:pt x="788" y="99"/>
                  <a:pt x="816" y="136"/>
                </a:cubicBezTo>
                <a:cubicBezTo>
                  <a:pt x="844" y="173"/>
                  <a:pt x="849" y="296"/>
                  <a:pt x="869" y="331"/>
                </a:cubicBezTo>
                <a:cubicBezTo>
                  <a:pt x="889" y="366"/>
                  <a:pt x="901" y="368"/>
                  <a:pt x="936" y="343"/>
                </a:cubicBezTo>
                <a:cubicBezTo>
                  <a:pt x="971" y="318"/>
                  <a:pt x="1026" y="174"/>
                  <a:pt x="1080" y="179"/>
                </a:cubicBezTo>
                <a:cubicBezTo>
                  <a:pt x="1134" y="184"/>
                  <a:pt x="1214" y="348"/>
                  <a:pt x="1258" y="371"/>
                </a:cubicBezTo>
                <a:cubicBezTo>
                  <a:pt x="1302" y="394"/>
                  <a:pt x="1322" y="321"/>
                  <a:pt x="1344" y="316"/>
                </a:cubicBezTo>
                <a:cubicBezTo>
                  <a:pt x="1366" y="311"/>
                  <a:pt x="1374" y="349"/>
                  <a:pt x="1392" y="338"/>
                </a:cubicBezTo>
                <a:cubicBezTo>
                  <a:pt x="1410" y="327"/>
                  <a:pt x="1441" y="269"/>
                  <a:pt x="1454" y="251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728534" name="Freeform 22"/>
          <p:cNvSpPr>
            <a:spLocks/>
          </p:cNvSpPr>
          <p:nvPr/>
        </p:nvSpPr>
        <p:spPr bwMode="auto">
          <a:xfrm>
            <a:off x="5029200" y="2930525"/>
            <a:ext cx="2309813" cy="803275"/>
          </a:xfrm>
          <a:custGeom>
            <a:avLst/>
            <a:gdLst>
              <a:gd name="T0" fmla="*/ 0 w 1455"/>
              <a:gd name="T1" fmla="*/ 127000 h 506"/>
              <a:gd name="T2" fmla="*/ 190500 w 1455"/>
              <a:gd name="T3" fmla="*/ 746125 h 506"/>
              <a:gd name="T4" fmla="*/ 322263 w 1455"/>
              <a:gd name="T5" fmla="*/ 468313 h 506"/>
              <a:gd name="T6" fmla="*/ 414338 w 1455"/>
              <a:gd name="T7" fmla="*/ 192088 h 506"/>
              <a:gd name="T8" fmla="*/ 587375 w 1455"/>
              <a:gd name="T9" fmla="*/ 46038 h 506"/>
              <a:gd name="T10" fmla="*/ 647700 w 1455"/>
              <a:gd name="T11" fmla="*/ 471488 h 506"/>
              <a:gd name="T12" fmla="*/ 688975 w 1455"/>
              <a:gd name="T13" fmla="*/ 547688 h 506"/>
              <a:gd name="T14" fmla="*/ 739775 w 1455"/>
              <a:gd name="T15" fmla="*/ 669925 h 506"/>
              <a:gd name="T16" fmla="*/ 785813 w 1455"/>
              <a:gd name="T17" fmla="*/ 661988 h 506"/>
              <a:gd name="T18" fmla="*/ 825500 w 1455"/>
              <a:gd name="T19" fmla="*/ 666750 h 506"/>
              <a:gd name="T20" fmla="*/ 846138 w 1455"/>
              <a:gd name="T21" fmla="*/ 617538 h 506"/>
              <a:gd name="T22" fmla="*/ 1028700 w 1455"/>
              <a:gd name="T23" fmla="*/ 357188 h 506"/>
              <a:gd name="T24" fmla="*/ 1100138 w 1455"/>
              <a:gd name="T25" fmla="*/ 311150 h 506"/>
              <a:gd name="T26" fmla="*/ 1265238 w 1455"/>
              <a:gd name="T27" fmla="*/ 690563 h 506"/>
              <a:gd name="T28" fmla="*/ 1395413 w 1455"/>
              <a:gd name="T29" fmla="*/ 522288 h 506"/>
              <a:gd name="T30" fmla="*/ 1465263 w 1455"/>
              <a:gd name="T31" fmla="*/ 350838 h 506"/>
              <a:gd name="T32" fmla="*/ 1662113 w 1455"/>
              <a:gd name="T33" fmla="*/ 433388 h 506"/>
              <a:gd name="T34" fmla="*/ 1912938 w 1455"/>
              <a:gd name="T35" fmla="*/ 312738 h 506"/>
              <a:gd name="T36" fmla="*/ 2133600 w 1455"/>
              <a:gd name="T37" fmla="*/ 357188 h 506"/>
              <a:gd name="T38" fmla="*/ 2181225 w 1455"/>
              <a:gd name="T39" fmla="*/ 519113 h 506"/>
              <a:gd name="T40" fmla="*/ 2309813 w 1455"/>
              <a:gd name="T41" fmla="*/ 342900 h 5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5" h="506">
                <a:moveTo>
                  <a:pt x="0" y="80"/>
                </a:moveTo>
                <a:cubicBezTo>
                  <a:pt x="20" y="144"/>
                  <a:pt x="86" y="434"/>
                  <a:pt x="120" y="470"/>
                </a:cubicBezTo>
                <a:cubicBezTo>
                  <a:pt x="154" y="506"/>
                  <a:pt x="179" y="353"/>
                  <a:pt x="203" y="295"/>
                </a:cubicBezTo>
                <a:cubicBezTo>
                  <a:pt x="227" y="237"/>
                  <a:pt x="233" y="165"/>
                  <a:pt x="261" y="121"/>
                </a:cubicBezTo>
                <a:cubicBezTo>
                  <a:pt x="289" y="77"/>
                  <a:pt x="346" y="0"/>
                  <a:pt x="370" y="29"/>
                </a:cubicBezTo>
                <a:cubicBezTo>
                  <a:pt x="394" y="58"/>
                  <a:pt x="397" y="244"/>
                  <a:pt x="408" y="297"/>
                </a:cubicBezTo>
                <a:cubicBezTo>
                  <a:pt x="419" y="350"/>
                  <a:pt x="424" y="324"/>
                  <a:pt x="434" y="345"/>
                </a:cubicBezTo>
                <a:cubicBezTo>
                  <a:pt x="444" y="366"/>
                  <a:pt x="456" y="410"/>
                  <a:pt x="466" y="422"/>
                </a:cubicBezTo>
                <a:cubicBezTo>
                  <a:pt x="476" y="434"/>
                  <a:pt x="486" y="417"/>
                  <a:pt x="495" y="417"/>
                </a:cubicBezTo>
                <a:cubicBezTo>
                  <a:pt x="504" y="417"/>
                  <a:pt x="514" y="425"/>
                  <a:pt x="520" y="420"/>
                </a:cubicBezTo>
                <a:cubicBezTo>
                  <a:pt x="526" y="415"/>
                  <a:pt x="512" y="421"/>
                  <a:pt x="533" y="389"/>
                </a:cubicBezTo>
                <a:cubicBezTo>
                  <a:pt x="554" y="357"/>
                  <a:pt x="621" y="257"/>
                  <a:pt x="648" y="225"/>
                </a:cubicBezTo>
                <a:cubicBezTo>
                  <a:pt x="675" y="193"/>
                  <a:pt x="668" y="161"/>
                  <a:pt x="693" y="196"/>
                </a:cubicBezTo>
                <a:cubicBezTo>
                  <a:pt x="718" y="231"/>
                  <a:pt x="766" y="413"/>
                  <a:pt x="797" y="435"/>
                </a:cubicBezTo>
                <a:cubicBezTo>
                  <a:pt x="828" y="457"/>
                  <a:pt x="858" y="365"/>
                  <a:pt x="879" y="329"/>
                </a:cubicBezTo>
                <a:cubicBezTo>
                  <a:pt x="900" y="293"/>
                  <a:pt x="895" y="230"/>
                  <a:pt x="923" y="221"/>
                </a:cubicBezTo>
                <a:cubicBezTo>
                  <a:pt x="951" y="212"/>
                  <a:pt x="1000" y="277"/>
                  <a:pt x="1047" y="273"/>
                </a:cubicBezTo>
                <a:cubicBezTo>
                  <a:pt x="1094" y="269"/>
                  <a:pt x="1156" y="205"/>
                  <a:pt x="1205" y="197"/>
                </a:cubicBezTo>
                <a:cubicBezTo>
                  <a:pt x="1254" y="189"/>
                  <a:pt x="1316" y="203"/>
                  <a:pt x="1344" y="225"/>
                </a:cubicBezTo>
                <a:cubicBezTo>
                  <a:pt x="1372" y="247"/>
                  <a:pt x="1356" y="328"/>
                  <a:pt x="1374" y="327"/>
                </a:cubicBezTo>
                <a:cubicBezTo>
                  <a:pt x="1392" y="326"/>
                  <a:pt x="1438" y="239"/>
                  <a:pt x="1455" y="216"/>
                </a:cubicBezTo>
              </a:path>
            </a:pathLst>
          </a:custGeom>
          <a:noFill/>
          <a:ln w="12700" cap="flat" cmpd="sng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grpSp>
        <p:nvGrpSpPr>
          <p:cNvPr id="1728535" name="Group 23"/>
          <p:cNvGrpSpPr>
            <a:grpSpLocks/>
          </p:cNvGrpSpPr>
          <p:nvPr/>
        </p:nvGrpSpPr>
        <p:grpSpPr bwMode="auto">
          <a:xfrm>
            <a:off x="3657600" y="1752600"/>
            <a:ext cx="5257800" cy="2636838"/>
            <a:chOff x="2304" y="1104"/>
            <a:chExt cx="3312" cy="1661"/>
          </a:xfrm>
        </p:grpSpPr>
        <p:grpSp>
          <p:nvGrpSpPr>
            <p:cNvPr id="14358" name="Group 24"/>
            <p:cNvGrpSpPr>
              <a:grpSpLocks/>
            </p:cNvGrpSpPr>
            <p:nvPr/>
          </p:nvGrpSpPr>
          <p:grpSpPr bwMode="auto">
            <a:xfrm>
              <a:off x="3279" y="1104"/>
              <a:ext cx="926" cy="849"/>
              <a:chOff x="3423" y="1152"/>
              <a:chExt cx="926" cy="849"/>
            </a:xfrm>
          </p:grpSpPr>
          <p:sp>
            <p:nvSpPr>
              <p:cNvPr id="1728537" name="AutoShape 25"/>
              <p:cNvSpPr>
                <a:spLocks noChangeArrowheads="1"/>
              </p:cNvSpPr>
              <p:nvPr/>
            </p:nvSpPr>
            <p:spPr bwMode="auto">
              <a:xfrm>
                <a:off x="4105" y="1834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28538" name="AutoShape 26"/>
              <p:cNvSpPr>
                <a:spLocks noChangeArrowheads="1"/>
              </p:cNvSpPr>
              <p:nvPr/>
            </p:nvSpPr>
            <p:spPr bwMode="auto">
              <a:xfrm>
                <a:off x="3628" y="1857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28539" name="AutoShape 27"/>
              <p:cNvSpPr>
                <a:spLocks noChangeArrowheads="1"/>
              </p:cNvSpPr>
              <p:nvPr/>
            </p:nvSpPr>
            <p:spPr bwMode="auto">
              <a:xfrm>
                <a:off x="3423" y="1301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28540" name="Text Box 28"/>
              <p:cNvSpPr txBox="1">
                <a:spLocks noChangeArrowheads="1"/>
              </p:cNvSpPr>
              <p:nvPr/>
            </p:nvSpPr>
            <p:spPr bwMode="auto">
              <a:xfrm>
                <a:off x="4224" y="1824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1</a:t>
                </a:r>
              </a:p>
            </p:txBody>
          </p:sp>
          <p:sp>
            <p:nvSpPr>
              <p:cNvPr id="1728541" name="Text Box 29"/>
              <p:cNvSpPr txBox="1">
                <a:spLocks noChangeArrowheads="1"/>
              </p:cNvSpPr>
              <p:nvPr/>
            </p:nvSpPr>
            <p:spPr bwMode="auto">
              <a:xfrm>
                <a:off x="3504" y="1824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2</a:t>
                </a:r>
              </a:p>
            </p:txBody>
          </p:sp>
          <p:sp>
            <p:nvSpPr>
              <p:cNvPr id="1728542" name="Text Box 30"/>
              <p:cNvSpPr txBox="1">
                <a:spLocks noChangeArrowheads="1"/>
              </p:cNvSpPr>
              <p:nvPr/>
            </p:nvSpPr>
            <p:spPr bwMode="auto">
              <a:xfrm>
                <a:off x="3504" y="1152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3</a:t>
                </a:r>
              </a:p>
            </p:txBody>
          </p:sp>
        </p:grpSp>
        <p:sp>
          <p:nvSpPr>
            <p:cNvPr id="1728543" name="Text Box 31"/>
            <p:cNvSpPr txBox="1">
              <a:spLocks noChangeArrowheads="1"/>
            </p:cNvSpPr>
            <p:nvPr/>
          </p:nvSpPr>
          <p:spPr bwMode="auto">
            <a:xfrm>
              <a:off x="2304" y="2592"/>
              <a:ext cx="3312" cy="173"/>
            </a:xfrm>
            <a:prstGeom prst="rect">
              <a:avLst/>
            </a:prstGeom>
            <a:gradFill rotWithShape="1">
              <a:gsLst>
                <a:gs pos="0">
                  <a:srgbClr val="CCECFF">
                    <a:alpha val="64000"/>
                  </a:srgb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i="1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We expect s</a:t>
              </a:r>
              <a:r>
                <a:rPr lang="en-US" altLang="zh-CN" b="1" i="1" baseline="-2500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3</a:t>
              </a:r>
              <a:r>
                <a:rPr lang="en-US" altLang="zh-CN" b="1" i="1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&lt; s</a:t>
              </a:r>
              <a:r>
                <a:rPr lang="en-US" altLang="zh-CN" b="1" i="1" baseline="-2500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1</a:t>
              </a:r>
              <a:r>
                <a:rPr lang="en-US" altLang="zh-CN" b="1" i="1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+ s</a:t>
              </a:r>
              <a:r>
                <a:rPr lang="en-US" altLang="zh-CN" b="1" i="1" baseline="-2500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2. </a:t>
              </a:r>
              <a:r>
                <a:rPr lang="en-US" altLang="zh-CN" b="1" i="1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Benefit of multiplexing !</a:t>
              </a:r>
              <a:endParaRPr lang="el-GR" b="1" i="1">
                <a:solidFill>
                  <a:srgbClr val="FF0066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2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150"/>
            <a:ext cx="9144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1788" y="4468813"/>
            <a:ext cx="7627937" cy="841375"/>
          </a:xfrm>
        </p:spPr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So, it is just like Java VM, right?</a:t>
            </a:r>
          </a:p>
        </p:txBody>
      </p:sp>
      <p:pic>
        <p:nvPicPr>
          <p:cNvPr id="1996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5427663"/>
            <a:ext cx="8534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582613"/>
            <a:ext cx="8342313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06805FA-2653-4091-BE63-08776F9D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692ADA7-269D-48DE-A358-047532EF7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Introduced by IBM in the 1960s</a:t>
            </a:r>
          </a:p>
          <a:p>
            <a:pPr lvl="1"/>
            <a:r>
              <a:rPr lang="en-US" altLang="en-US"/>
              <a:t>To boost utilization of large, expensive mainframe systems</a:t>
            </a:r>
          </a:p>
          <a:p>
            <a:r>
              <a:rPr lang="en-US" altLang="en-US"/>
              <a:t>Gave away to C/S in 80s and 90s</a:t>
            </a:r>
          </a:p>
          <a:p>
            <a:r>
              <a:rPr lang="en-US" altLang="en-US"/>
              <a:t>Become hot again</a:t>
            </a:r>
          </a:p>
          <a:p>
            <a:pPr lvl="1"/>
            <a:r>
              <a:rPr lang="en-US" altLang="en-US"/>
              <a:t>Servers are cheap and powerful</a:t>
            </a:r>
          </a:p>
          <a:p>
            <a:pPr lvl="1"/>
            <a:r>
              <a:rPr lang="en-US" altLang="en-US"/>
              <a:t>Become the key component of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052246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828CAB1-0E46-49A0-8E09-566E02CB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concepts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85F5A82D-3A3E-4ABA-874D-72BC982A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1" charset="2"/>
              <a:buChar char="o"/>
              <a:defRPr/>
            </a:pPr>
            <a:r>
              <a:rPr lang="en-US" dirty="0"/>
              <a:t>Virtualize resources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dirty="0"/>
              <a:t>CPU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dirty="0"/>
              <a:t>Memory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dirty="0"/>
              <a:t>Network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dirty="0"/>
              <a:t>Disk</a:t>
            </a:r>
          </a:p>
          <a:p>
            <a:pPr lvl="1">
              <a:buFont typeface="Wingdings" pitchFamily="1" charset="2"/>
              <a:buChar char="n"/>
              <a:defRPr/>
            </a:pPr>
            <a:endParaRPr lang="en-US" dirty="0"/>
          </a:p>
          <a:p>
            <a:pPr>
              <a:buFont typeface="Wingdings" pitchFamily="1" charset="2"/>
              <a:buChar char="o"/>
              <a:defRPr/>
            </a:pPr>
            <a:r>
              <a:rPr lang="en-US" dirty="0"/>
              <a:t>Key: the layer between hardware and guest OSs – hypervisor software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dirty="0"/>
              <a:t>Partitioning, isolating, and scheduling resources between guest Oss</a:t>
            </a:r>
          </a:p>
          <a:p>
            <a:pPr marL="471487" lvl="1" indent="0">
              <a:buFont typeface="Wingdings" pitchFamily="1" charset="2"/>
              <a:buNone/>
              <a:defRPr/>
            </a:pPr>
            <a:endParaRPr lang="en-US" dirty="0"/>
          </a:p>
          <a:p>
            <a:pPr lvl="1">
              <a:buFont typeface="Wingdings" pitchFamily="1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09BEDB5-6F6C-4F4F-AB0D-9D0EBBEB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Preliminary (normal OS)</a:t>
            </a:r>
          </a:p>
        </p:txBody>
      </p:sp>
      <p:cxnSp>
        <p:nvCxnSpPr>
          <p:cNvPr id="18435" name="Straight Connector 4">
            <a:extLst>
              <a:ext uri="{FF2B5EF4-FFF2-40B4-BE49-F238E27FC236}">
                <a16:creationId xmlns:a16="http://schemas.microsoft.com/office/drawing/2014/main" id="{330DECED-D3A9-4144-AA2E-E2B8BB3AC9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" y="3276600"/>
            <a:ext cx="784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6" name="TextBox 6">
            <a:extLst>
              <a:ext uri="{FF2B5EF4-FFF2-40B4-BE49-F238E27FC236}">
                <a16:creationId xmlns:a16="http://schemas.microsoft.com/office/drawing/2014/main" id="{BF164B88-8746-47F0-AB52-6D598EC2D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438400"/>
            <a:ext cx="3813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User space (lower privilege: ring 3) </a:t>
            </a:r>
          </a:p>
        </p:txBody>
      </p:sp>
      <p:sp>
        <p:nvSpPr>
          <p:cNvPr id="18437" name="TextBox 7">
            <a:extLst>
              <a:ext uri="{FF2B5EF4-FFF2-40B4-BE49-F238E27FC236}">
                <a16:creationId xmlns:a16="http://schemas.microsoft.com/office/drawing/2014/main" id="{13ED4C62-C69F-4BF4-8205-45ABF5DD1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657600"/>
            <a:ext cx="5648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Kernel space (high privilege: ring 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Have rights to access some special CPU instructions </a:t>
            </a:r>
          </a:p>
        </p:txBody>
      </p:sp>
      <p:sp>
        <p:nvSpPr>
          <p:cNvPr id="18438" name="TextBox 8">
            <a:extLst>
              <a:ext uri="{FF2B5EF4-FFF2-40B4-BE49-F238E27FC236}">
                <a16:creationId xmlns:a16="http://schemas.microsoft.com/office/drawing/2014/main" id="{CF6E7812-E6A1-403E-8AAB-98ACCAF30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14600"/>
            <a:ext cx="80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APPS</a:t>
            </a:r>
          </a:p>
        </p:txBody>
      </p:sp>
      <p:sp>
        <p:nvSpPr>
          <p:cNvPr id="18439" name="TextBox 9">
            <a:extLst>
              <a:ext uri="{FF2B5EF4-FFF2-40B4-BE49-F238E27FC236}">
                <a16:creationId xmlns:a16="http://schemas.microsoft.com/office/drawing/2014/main" id="{3E44BAE8-364D-4CA8-8214-ED3079A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6200"/>
            <a:ext cx="2044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(supervisor mode)</a:t>
            </a:r>
          </a:p>
        </p:txBody>
      </p:sp>
      <p:cxnSp>
        <p:nvCxnSpPr>
          <p:cNvPr id="18440" name="Straight Arrow Connector 11">
            <a:extLst>
              <a:ext uri="{FF2B5EF4-FFF2-40B4-BE49-F238E27FC236}">
                <a16:creationId xmlns:a16="http://schemas.microsoft.com/office/drawing/2014/main" id="{2885A6E4-1471-44D5-A83B-1A6EB6EA874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33600" y="3352800"/>
            <a:ext cx="6858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TextBox 13">
            <a:extLst>
              <a:ext uri="{FF2B5EF4-FFF2-40B4-BE49-F238E27FC236}">
                <a16:creationId xmlns:a16="http://schemas.microsoft.com/office/drawing/2014/main" id="{881BEF90-FB86-47AC-875D-D9D40F034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124200"/>
            <a:ext cx="1890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System call/ trap</a:t>
            </a:r>
          </a:p>
        </p:txBody>
      </p:sp>
      <p:cxnSp>
        <p:nvCxnSpPr>
          <p:cNvPr id="18442" name="Straight Connector 15">
            <a:extLst>
              <a:ext uri="{FF2B5EF4-FFF2-40B4-BE49-F238E27FC236}">
                <a16:creationId xmlns:a16="http://schemas.microsoft.com/office/drawing/2014/main" id="{351F9174-5190-42B6-B6DF-FFB332240D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" y="5105400"/>
            <a:ext cx="777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TextBox 16">
            <a:extLst>
              <a:ext uri="{FF2B5EF4-FFF2-40B4-BE49-F238E27FC236}">
                <a16:creationId xmlns:a16="http://schemas.microsoft.com/office/drawing/2014/main" id="{9BB5DC3F-DE78-4E4A-A1D5-8A7C3AA30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91200"/>
            <a:ext cx="118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Hardware</a:t>
            </a:r>
          </a:p>
        </p:txBody>
      </p:sp>
      <p:cxnSp>
        <p:nvCxnSpPr>
          <p:cNvPr id="18444" name="Straight Arrow Connector 18">
            <a:extLst>
              <a:ext uri="{FF2B5EF4-FFF2-40B4-BE49-F238E27FC236}">
                <a16:creationId xmlns:a16="http://schemas.microsoft.com/office/drawing/2014/main" id="{49369E66-1009-4036-8DE7-B93AFA6591D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057400" y="5029200"/>
            <a:ext cx="6858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5" name="TextBox 20">
            <a:extLst>
              <a:ext uri="{FF2B5EF4-FFF2-40B4-BE49-F238E27FC236}">
                <a16:creationId xmlns:a16="http://schemas.microsoft.com/office/drawing/2014/main" id="{B59173E0-B981-4A4F-B6ED-B9D0DF2D5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105400"/>
            <a:ext cx="103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interrupt</a:t>
            </a:r>
          </a:p>
        </p:txBody>
      </p:sp>
      <p:cxnSp>
        <p:nvCxnSpPr>
          <p:cNvPr id="18446" name="Straight Arrow Connector 22">
            <a:extLst>
              <a:ext uri="{FF2B5EF4-FFF2-40B4-BE49-F238E27FC236}">
                <a16:creationId xmlns:a16="http://schemas.microsoft.com/office/drawing/2014/main" id="{84E21CA3-2E45-45DF-AB36-2D14F5E575D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229100" y="5067300"/>
            <a:ext cx="8382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7" name="TextBox 14">
            <a:extLst>
              <a:ext uri="{FF2B5EF4-FFF2-40B4-BE49-F238E27FC236}">
                <a16:creationId xmlns:a16="http://schemas.microsoft.com/office/drawing/2014/main" id="{EA8334E6-3F76-4BBA-A9E9-2E256B3B4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47800"/>
            <a:ext cx="195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Protection rings</a:t>
            </a:r>
          </a:p>
        </p:txBody>
      </p:sp>
      <p:pic>
        <p:nvPicPr>
          <p:cNvPr id="18448" name="Picture 16" descr="http://upload.wikimedia.org/wikipedia/en/thumb/2/2f/Priv_rings.svg/300px-Priv_rings.svg.png">
            <a:extLst>
              <a:ext uri="{FF2B5EF4-FFF2-40B4-BE49-F238E27FC236}">
                <a16:creationId xmlns:a16="http://schemas.microsoft.com/office/drawing/2014/main" id="{DD95F42C-F1C1-4F1E-80CB-583608836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762000"/>
            <a:ext cx="28575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21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7479D5C-F3F2-4BD8-8289-421AC16F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x86 virtualization </a:t>
            </a:r>
          </a:p>
        </p:txBody>
      </p:sp>
      <p:cxnSp>
        <p:nvCxnSpPr>
          <p:cNvPr id="20483" name="Straight Connector 3">
            <a:extLst>
              <a:ext uri="{FF2B5EF4-FFF2-40B4-BE49-F238E27FC236}">
                <a16:creationId xmlns:a16="http://schemas.microsoft.com/office/drawing/2014/main" id="{F0FB6D76-B87D-469E-BE96-5A017726AC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" y="2743200"/>
            <a:ext cx="784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4" name="TextBox 4">
            <a:extLst>
              <a:ext uri="{FF2B5EF4-FFF2-40B4-BE49-F238E27FC236}">
                <a16:creationId xmlns:a16="http://schemas.microsoft.com/office/drawing/2014/main" id="{A5D6E106-E5EC-430A-BD8A-D2063057F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05000"/>
            <a:ext cx="2274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User space (ring 3)  </a:t>
            </a:r>
          </a:p>
        </p:txBody>
      </p:sp>
      <p:sp>
        <p:nvSpPr>
          <p:cNvPr id="20485" name="TextBox 5">
            <a:extLst>
              <a:ext uri="{FF2B5EF4-FFF2-40B4-BE49-F238E27FC236}">
                <a16:creationId xmlns:a16="http://schemas.microsoft.com/office/drawing/2014/main" id="{ED5FE70B-03CC-4F17-B79A-5248CB4A9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24200"/>
            <a:ext cx="5095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Privilege (ring 1/2)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Have rights to access some special instructions </a:t>
            </a:r>
          </a:p>
        </p:txBody>
      </p:sp>
      <p:sp>
        <p:nvSpPr>
          <p:cNvPr id="20486" name="TextBox 6">
            <a:extLst>
              <a:ext uri="{FF2B5EF4-FFF2-40B4-BE49-F238E27FC236}">
                <a16:creationId xmlns:a16="http://schemas.microsoft.com/office/drawing/2014/main" id="{10671085-33EF-4E83-9E25-CF1B37C4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81200"/>
            <a:ext cx="80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APPS</a:t>
            </a:r>
          </a:p>
        </p:txBody>
      </p:sp>
      <p:sp>
        <p:nvSpPr>
          <p:cNvPr id="20487" name="TextBox 7">
            <a:extLst>
              <a:ext uri="{FF2B5EF4-FFF2-40B4-BE49-F238E27FC236}">
                <a16:creationId xmlns:a16="http://schemas.microsoft.com/office/drawing/2014/main" id="{EEF784AC-4809-485A-8EB8-50A658DA7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108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OS (VM)</a:t>
            </a:r>
          </a:p>
        </p:txBody>
      </p:sp>
      <p:cxnSp>
        <p:nvCxnSpPr>
          <p:cNvPr id="20488" name="Straight Arrow Connector 8">
            <a:extLst>
              <a:ext uri="{FF2B5EF4-FFF2-40B4-BE49-F238E27FC236}">
                <a16:creationId xmlns:a16="http://schemas.microsoft.com/office/drawing/2014/main" id="{0AEAB40B-3143-4570-8409-BAE8E64B248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33600" y="2819400"/>
            <a:ext cx="6858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TextBox 9">
            <a:extLst>
              <a:ext uri="{FF2B5EF4-FFF2-40B4-BE49-F238E27FC236}">
                <a16:creationId xmlns:a16="http://schemas.microsoft.com/office/drawing/2014/main" id="{1F421078-7A23-45DF-9B20-60452CB2A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590800"/>
            <a:ext cx="1890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System call/ trap</a:t>
            </a:r>
          </a:p>
        </p:txBody>
      </p:sp>
      <p:cxnSp>
        <p:nvCxnSpPr>
          <p:cNvPr id="20490" name="Straight Connector 10">
            <a:extLst>
              <a:ext uri="{FF2B5EF4-FFF2-40B4-BE49-F238E27FC236}">
                <a16:creationId xmlns:a16="http://schemas.microsoft.com/office/drawing/2014/main" id="{DE7EE800-5EF8-4306-B676-BEBA023B6D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" y="4572000"/>
            <a:ext cx="777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1" name="TextBox 11">
            <a:extLst>
              <a:ext uri="{FF2B5EF4-FFF2-40B4-BE49-F238E27FC236}">
                <a16:creationId xmlns:a16="http://schemas.microsoft.com/office/drawing/2014/main" id="{FE9CC417-E4F4-402E-A64C-8704545AB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248400"/>
            <a:ext cx="118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Hardware</a:t>
            </a:r>
          </a:p>
        </p:txBody>
      </p:sp>
      <p:cxnSp>
        <p:nvCxnSpPr>
          <p:cNvPr id="20492" name="Straight Arrow Connector 12">
            <a:extLst>
              <a:ext uri="{FF2B5EF4-FFF2-40B4-BE49-F238E27FC236}">
                <a16:creationId xmlns:a16="http://schemas.microsoft.com/office/drawing/2014/main" id="{C81E66D7-BB19-48BE-8DE4-930985EE4ED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057400" y="5486400"/>
            <a:ext cx="6858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3" name="TextBox 13">
            <a:extLst>
              <a:ext uri="{FF2B5EF4-FFF2-40B4-BE49-F238E27FC236}">
                <a16:creationId xmlns:a16="http://schemas.microsoft.com/office/drawing/2014/main" id="{BAC86C16-A399-4949-942D-6B31D2ED3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02313"/>
            <a:ext cx="1030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interrupt</a:t>
            </a:r>
          </a:p>
        </p:txBody>
      </p:sp>
      <p:cxnSp>
        <p:nvCxnSpPr>
          <p:cNvPr id="20494" name="Straight Arrow Connector 14">
            <a:extLst>
              <a:ext uri="{FF2B5EF4-FFF2-40B4-BE49-F238E27FC236}">
                <a16:creationId xmlns:a16="http://schemas.microsoft.com/office/drawing/2014/main" id="{AAC5BF65-BA5D-4ED4-B650-1ABE198C785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229100" y="4533900"/>
            <a:ext cx="8382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Straight Connector 16">
            <a:extLst>
              <a:ext uri="{FF2B5EF4-FFF2-40B4-BE49-F238E27FC236}">
                <a16:creationId xmlns:a16="http://schemas.microsoft.com/office/drawing/2014/main" id="{723E0E7A-78BE-4834-87E5-0C5D80230D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" y="5791200"/>
            <a:ext cx="838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6" name="TextBox 21">
            <a:extLst>
              <a:ext uri="{FF2B5EF4-FFF2-40B4-BE49-F238E27FC236}">
                <a16:creationId xmlns:a16="http://schemas.microsoft.com/office/drawing/2014/main" id="{4AC49DC0-0D92-4B80-9164-DFD8BF33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53000"/>
            <a:ext cx="1350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Hypervisor </a:t>
            </a:r>
          </a:p>
        </p:txBody>
      </p:sp>
      <p:sp>
        <p:nvSpPr>
          <p:cNvPr id="20497" name="TextBox 22">
            <a:extLst>
              <a:ext uri="{FF2B5EF4-FFF2-40B4-BE49-F238E27FC236}">
                <a16:creationId xmlns:a16="http://schemas.microsoft.com/office/drawing/2014/main" id="{2502DFDD-6BEA-455D-8C91-30AABE33B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105400"/>
            <a:ext cx="177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Privilege: ring 0</a:t>
            </a:r>
          </a:p>
        </p:txBody>
      </p:sp>
      <p:sp>
        <p:nvSpPr>
          <p:cNvPr id="20498" name="Rectangle 23">
            <a:extLst>
              <a:ext uri="{FF2B5EF4-FFF2-40B4-BE49-F238E27FC236}">
                <a16:creationId xmlns:a16="http://schemas.microsoft.com/office/drawing/2014/main" id="{6B2196D2-169B-4738-B0EF-DD2985A28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Have rights to access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some special instructions </a:t>
            </a:r>
          </a:p>
        </p:txBody>
      </p:sp>
      <p:cxnSp>
        <p:nvCxnSpPr>
          <p:cNvPr id="20499" name="Straight Arrow Connector 24">
            <a:extLst>
              <a:ext uri="{FF2B5EF4-FFF2-40B4-BE49-F238E27FC236}">
                <a16:creationId xmlns:a16="http://schemas.microsoft.com/office/drawing/2014/main" id="{74FEC7B4-68A8-4DD1-80E0-6A774E7A3FA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829300" y="5905500"/>
            <a:ext cx="8382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Straight Arrow Connector 25">
            <a:extLst>
              <a:ext uri="{FF2B5EF4-FFF2-40B4-BE49-F238E27FC236}">
                <a16:creationId xmlns:a16="http://schemas.microsoft.com/office/drawing/2014/main" id="{42A1AB9B-F3FA-4ACE-B90B-3BF09052AC5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114800" y="4876800"/>
            <a:ext cx="1676400" cy="609600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7837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concepts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25425" y="1339850"/>
            <a:ext cx="8693150" cy="467201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ea typeface="SimSun" panose="02010600030101010101" pitchFamily="2" charset="-122"/>
              </a:rPr>
              <a:t>Virtualization deals with “extending or replacing an existing interface so as to mimic the behavior of another system”</a:t>
            </a:r>
          </a:p>
          <a:p>
            <a:pPr algn="l" eaLnBrk="1" hangingPunct="1"/>
            <a:endParaRPr lang="en-US" altLang="zh-CN" dirty="0">
              <a:ea typeface="SimSun" panose="02010600030101010101" pitchFamily="2" charset="-122"/>
            </a:endParaRPr>
          </a:p>
          <a:p>
            <a:pPr algn="l" eaLnBrk="1" hangingPunct="1"/>
            <a:r>
              <a:rPr lang="en-US" altLang="zh-CN" dirty="0">
                <a:ea typeface="SimSun" panose="02010600030101010101" pitchFamily="2" charset="-122"/>
              </a:rPr>
              <a:t>Virtual system examples: virtual private network, virtual memory, virtual machine  </a:t>
            </a:r>
          </a:p>
          <a:p>
            <a:pPr eaLnBrk="1" hangingPunct="1"/>
            <a:endParaRPr lang="zh-CN" altLang="en-US" i="1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Virtualization Approaches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725488" y="1689100"/>
            <a:ext cx="8818562" cy="838200"/>
          </a:xfrm>
        </p:spPr>
        <p:txBody>
          <a:bodyPr/>
          <a:lstStyle/>
          <a:p>
            <a:pPr marL="52388" lvl="1" indent="111125">
              <a:buFont typeface="Wingdings" pitchFamily="2" charset="2"/>
              <a:buChar char="§"/>
              <a:defRPr/>
            </a:pPr>
            <a:r>
              <a:rPr lang="en-US" dirty="0"/>
              <a:t>Container-based virtualization*</a:t>
            </a:r>
          </a:p>
          <a:p>
            <a:pPr marL="52388" lvl="1" indent="111125">
              <a:buFont typeface="Wingdings" pitchFamily="2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Full Virtualization</a:t>
            </a:r>
          </a:p>
          <a:p>
            <a:pPr marL="52388" lvl="1" indent="111125">
              <a:buFont typeface="Wingdings" pitchFamily="2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Paravirtualization</a:t>
            </a:r>
          </a:p>
          <a:p>
            <a:pPr marL="52388" lvl="1" indent="111125">
              <a:buFont typeface="Wingdings" pitchFamily="2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Hardware-assisted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593902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BBB4DF37-4A5A-4DE8-84B9-01D9B16D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Container virtualization</a:t>
            </a:r>
          </a:p>
        </p:txBody>
      </p:sp>
      <p:cxnSp>
        <p:nvCxnSpPr>
          <p:cNvPr id="24579" name="Straight Connector 3">
            <a:extLst>
              <a:ext uri="{FF2B5EF4-FFF2-40B4-BE49-F238E27FC236}">
                <a16:creationId xmlns:a16="http://schemas.microsoft.com/office/drawing/2014/main" id="{5096A473-A486-4293-BEF2-D2F00A7D63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5800" y="4267200"/>
            <a:ext cx="784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0" name="TextBox 4">
            <a:extLst>
              <a:ext uri="{FF2B5EF4-FFF2-40B4-BE49-F238E27FC236}">
                <a16:creationId xmlns:a16="http://schemas.microsoft.com/office/drawing/2014/main" id="{8BE84DA2-C9C8-4E8E-9980-5B5FEC416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87713"/>
            <a:ext cx="2274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User space (ring 3)  </a:t>
            </a:r>
          </a:p>
        </p:txBody>
      </p:sp>
      <p:sp>
        <p:nvSpPr>
          <p:cNvPr id="24581" name="TextBox 7">
            <a:extLst>
              <a:ext uri="{FF2B5EF4-FFF2-40B4-BE49-F238E27FC236}">
                <a16:creationId xmlns:a16="http://schemas.microsoft.com/office/drawing/2014/main" id="{C099A965-25DE-4819-958B-ADBC29616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4887913"/>
            <a:ext cx="517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OS</a:t>
            </a:r>
          </a:p>
        </p:txBody>
      </p:sp>
      <p:cxnSp>
        <p:nvCxnSpPr>
          <p:cNvPr id="24582" name="Straight Connector 10">
            <a:extLst>
              <a:ext uri="{FF2B5EF4-FFF2-40B4-BE49-F238E27FC236}">
                <a16:creationId xmlns:a16="http://schemas.microsoft.com/office/drawing/2014/main" id="{0F88559D-DFBE-4237-ADE2-A7155576CB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5800" y="5638800"/>
            <a:ext cx="777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3" name="TextBox 11">
            <a:extLst>
              <a:ext uri="{FF2B5EF4-FFF2-40B4-BE49-F238E27FC236}">
                <a16:creationId xmlns:a16="http://schemas.microsoft.com/office/drawing/2014/main" id="{FA2419BB-1E3B-422D-91F7-27F5EB309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019800"/>
            <a:ext cx="118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Hardware</a:t>
            </a:r>
          </a:p>
        </p:txBody>
      </p:sp>
      <p:sp>
        <p:nvSpPr>
          <p:cNvPr id="24584" name="Rectangle 22">
            <a:extLst>
              <a:ext uri="{FF2B5EF4-FFF2-40B4-BE49-F238E27FC236}">
                <a16:creationId xmlns:a16="http://schemas.microsoft.com/office/drawing/2014/main" id="{1E916FCD-DBB1-46BF-90B8-8241A0E08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667000"/>
            <a:ext cx="1066800" cy="1371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vm1</a:t>
            </a:r>
          </a:p>
        </p:txBody>
      </p:sp>
      <p:sp>
        <p:nvSpPr>
          <p:cNvPr id="24585" name="Rectangle 23">
            <a:extLst>
              <a:ext uri="{FF2B5EF4-FFF2-40B4-BE49-F238E27FC236}">
                <a16:creationId xmlns:a16="http://schemas.microsoft.com/office/drawing/2014/main" id="{0981CA9A-EAC5-4BAB-95DD-9F1C5E58D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67000"/>
            <a:ext cx="1066800" cy="1371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vm2</a:t>
            </a:r>
          </a:p>
        </p:txBody>
      </p:sp>
      <p:sp>
        <p:nvSpPr>
          <p:cNvPr id="24586" name="Rectangle 24">
            <a:extLst>
              <a:ext uri="{FF2B5EF4-FFF2-40B4-BE49-F238E27FC236}">
                <a16:creationId xmlns:a16="http://schemas.microsoft.com/office/drawing/2014/main" id="{5F22C97B-6AC5-44DF-B2DE-BA199A62D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667000"/>
            <a:ext cx="1066800" cy="1371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Vm_k</a:t>
            </a:r>
          </a:p>
        </p:txBody>
      </p:sp>
    </p:spTree>
    <p:extLst>
      <p:ext uri="{BB962C8B-B14F-4D97-AF65-F5344CB8AC3E}">
        <p14:creationId xmlns:p14="http://schemas.microsoft.com/office/powerpoint/2010/main" val="1276351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7BB516D-6174-458E-891C-F0330ACB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Container virtualization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F0982DCA-181A-46FC-9555-D95DBD604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577262" cy="4953000"/>
          </a:xfrm>
        </p:spPr>
        <p:txBody>
          <a:bodyPr/>
          <a:lstStyle/>
          <a:p>
            <a:r>
              <a:rPr lang="en-US" altLang="en-US"/>
              <a:t>User-space virtual machines</a:t>
            </a:r>
          </a:p>
          <a:p>
            <a:r>
              <a:rPr lang="en-US" altLang="en-US"/>
              <a:t>All guests share the same filesystem tree.</a:t>
            </a:r>
          </a:p>
          <a:p>
            <a:r>
              <a:rPr lang="en-US" altLang="en-US"/>
              <a:t>Same kernel on all virtual machines</a:t>
            </a:r>
          </a:p>
          <a:p>
            <a:r>
              <a:rPr lang="en-US" altLang="en-US"/>
              <a:t>Unprivileged VMs can’t mount drives or change network settings</a:t>
            </a:r>
          </a:p>
          <a:p>
            <a:r>
              <a:rPr lang="en-US" altLang="en-US"/>
              <a:t>Provide extra-level of security </a:t>
            </a:r>
          </a:p>
          <a:p>
            <a:r>
              <a:rPr lang="en-US" altLang="en-US"/>
              <a:t>Native Speeds, no emulation overhead</a:t>
            </a:r>
          </a:p>
          <a:p>
            <a:r>
              <a:rPr lang="en-US" altLang="en-US"/>
              <a:t>OpenVZ, Virtuozzo, Solaris Containers, FreeBSD Jails, Linux-Vserver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3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>
          <a:xfrm>
            <a:off x="1590675" y="352425"/>
            <a:ext cx="6342063" cy="685800"/>
          </a:xfrm>
        </p:spPr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Full Virtualization</a:t>
            </a: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838200" y="1676400"/>
            <a:ext cx="5943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–"/>
              <a:defRPr/>
            </a:pPr>
            <a:r>
              <a:rPr lang="en-US" sz="2800" kern="0">
                <a:latin typeface="+mn-lt"/>
                <a:ea typeface="+mn-ea"/>
              </a:rPr>
              <a:t>Everything is virtualized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–"/>
              <a:defRPr/>
            </a:pPr>
            <a:r>
              <a:rPr lang="en-US" sz="2800" kern="0">
                <a:latin typeface="+mn-lt"/>
                <a:ea typeface="+mn-ea"/>
              </a:rPr>
              <a:t>Full hardware emulation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–"/>
              <a:defRPr/>
            </a:pPr>
            <a:r>
              <a:rPr lang="en-US" sz="2800" kern="0">
                <a:latin typeface="+mn-lt"/>
                <a:ea typeface="+mn-ea"/>
              </a:rPr>
              <a:t>Emulation = latency</a:t>
            </a:r>
          </a:p>
        </p:txBody>
      </p:sp>
      <p:pic>
        <p:nvPicPr>
          <p:cNvPr id="18436" name="Picture 2" descr="Lets_Get_Virtual_Draw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95400"/>
            <a:ext cx="2819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Lets_Get_Virtual_Drawin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3143250"/>
            <a:ext cx="46767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5"/>
          <p:cNvSpPr>
            <a:spLocks noGrp="1" noChangeArrowheads="1"/>
          </p:cNvSpPr>
          <p:nvPr>
            <p:ph type="title"/>
          </p:nvPr>
        </p:nvSpPr>
        <p:spPr>
          <a:xfrm>
            <a:off x="1747838" y="341313"/>
            <a:ext cx="6342062" cy="685800"/>
          </a:xfrm>
        </p:spPr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Privileged Instructions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63588" y="1260475"/>
            <a:ext cx="79819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–"/>
              <a:defRPr/>
            </a:pPr>
            <a:r>
              <a:rPr lang="en-US" sz="2800" kern="0" dirty="0">
                <a:latin typeface="+mn-lt"/>
                <a:ea typeface="+mn-ea"/>
              </a:rPr>
              <a:t>Privileged instructions: OS kernel and device driver access to system hardware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–"/>
              <a:defRPr/>
            </a:pPr>
            <a:r>
              <a:rPr lang="en-US" sz="2800" kern="0" dirty="0">
                <a:latin typeface="+mn-lt"/>
                <a:ea typeface="+mn-ea"/>
              </a:rPr>
              <a:t>Trapped and emulated by VMM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7C0F6CD-33F7-449F-9343-7139C6B6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Full virtualization 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0B1F8C7A-2651-4630-B56A-08E7309E2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Runs </a:t>
            </a:r>
            <a:r>
              <a:rPr lang="en-US" altLang="en-US" b="1"/>
              <a:t>unmodified</a:t>
            </a:r>
            <a:r>
              <a:rPr lang="en-US" altLang="en-US"/>
              <a:t> guests</a:t>
            </a:r>
          </a:p>
          <a:p>
            <a:r>
              <a:rPr lang="en-US" altLang="en-US"/>
              <a:t>Simulates bios, communicates with VMs through ACPI emulation, BIOS emulation, sometimes custom drivers</a:t>
            </a:r>
          </a:p>
          <a:p>
            <a:pPr lvl="1"/>
            <a:r>
              <a:rPr lang="en-US" altLang="en-US"/>
              <a:t>Guests cannot access hardware</a:t>
            </a:r>
          </a:p>
          <a:p>
            <a:r>
              <a:rPr lang="en-US" altLang="en-US"/>
              <a:t>Generally worst performance, but often acceptable</a:t>
            </a:r>
          </a:p>
          <a:p>
            <a:r>
              <a:rPr lang="en-US" altLang="en-US"/>
              <a:t>VMWare, Xen HVM, KVM, Microsoft VM, Parallels, virtualbox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072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181100" y="584200"/>
            <a:ext cx="6342063" cy="685800"/>
          </a:xfrm>
        </p:spPr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Pros and Cons – Full Virtualization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3429000"/>
          </a:xfrm>
        </p:spPr>
        <p:txBody>
          <a:bodyPr/>
          <a:lstStyle/>
          <a:p>
            <a:pPr algn="l"/>
            <a:r>
              <a:rPr lang="en-US" altLang="zh-CN" b="1" dirty="0">
                <a:ea typeface="SimSun" panose="02010600030101010101" pitchFamily="2" charset="-122"/>
              </a:rPr>
              <a:t>Pros</a:t>
            </a:r>
          </a:p>
          <a:p>
            <a:pPr lvl="1"/>
            <a:r>
              <a:rPr lang="en-US" altLang="zh-CN" sz="2600" dirty="0">
                <a:ea typeface="SimSun" panose="02010600030101010101" pitchFamily="2" charset="-122"/>
              </a:rPr>
              <a:t>Disaster recovery, failover</a:t>
            </a:r>
          </a:p>
          <a:p>
            <a:pPr lvl="1"/>
            <a:r>
              <a:rPr lang="en-US" altLang="zh-CN" sz="2600" dirty="0">
                <a:ea typeface="SimSun" panose="02010600030101010101" pitchFamily="2" charset="-122"/>
              </a:rPr>
              <a:t>Virtual appliance deployment</a:t>
            </a:r>
          </a:p>
          <a:p>
            <a:pPr lvl="1"/>
            <a:r>
              <a:rPr lang="en-US" altLang="zh-CN" sz="2600" dirty="0">
                <a:ea typeface="SimSun" panose="02010600030101010101" pitchFamily="2" charset="-122"/>
              </a:rPr>
              <a:t>Legacy code on non-legacy hardware</a:t>
            </a:r>
          </a:p>
          <a:p>
            <a:pPr algn="l"/>
            <a:r>
              <a:rPr lang="en-US" altLang="zh-CN" b="1" dirty="0">
                <a:ea typeface="SimSun" panose="02010600030101010101" pitchFamily="2" charset="-122"/>
              </a:rPr>
              <a:t>Cons</a:t>
            </a:r>
            <a:r>
              <a:rPr lang="en-US" altLang="zh-CN" dirty="0">
                <a:ea typeface="SimSun" panose="02010600030101010101" pitchFamily="2" charset="-122"/>
              </a:rPr>
              <a:t> – LATENCY of core resources</a:t>
            </a:r>
          </a:p>
          <a:p>
            <a:pPr lvl="1"/>
            <a:r>
              <a:rPr lang="en-US" altLang="zh-CN" sz="2600" dirty="0">
                <a:ea typeface="SimSun" panose="02010600030101010101" pitchFamily="2" charset="-122"/>
              </a:rPr>
              <a:t>RAM performance reduced 25% to 75%</a:t>
            </a:r>
          </a:p>
          <a:p>
            <a:pPr lvl="1"/>
            <a:r>
              <a:rPr lang="en-US" altLang="zh-CN" sz="2600" dirty="0">
                <a:ea typeface="SimSun" panose="02010600030101010101" pitchFamily="2" charset="-122"/>
              </a:rPr>
              <a:t>Disk I/O degraded from 5% to 20%</a:t>
            </a:r>
          </a:p>
          <a:p>
            <a:pPr lvl="1"/>
            <a:r>
              <a:rPr lang="en-US" altLang="zh-CN" sz="2600" dirty="0">
                <a:ea typeface="SimSun" panose="02010600030101010101" pitchFamily="2" charset="-122"/>
              </a:rPr>
              <a:t>Network performance decreased up to 10%</a:t>
            </a:r>
          </a:p>
          <a:p>
            <a:pPr lvl="1"/>
            <a:r>
              <a:rPr lang="en-US" altLang="zh-CN" sz="2600" dirty="0">
                <a:ea typeface="SimSun" panose="02010600030101010101" pitchFamily="2" charset="-122"/>
              </a:rPr>
              <a:t>CPU privileged instruction dings nearing 1% to 7%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6500ED0D-BD69-472F-8189-ED8A8E88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Paravirtualization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420E906C-6408-4B07-BE31-A876A78C2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cxnSp>
        <p:nvCxnSpPr>
          <p:cNvPr id="32772" name="Straight Connector 3">
            <a:extLst>
              <a:ext uri="{FF2B5EF4-FFF2-40B4-BE49-F238E27FC236}">
                <a16:creationId xmlns:a16="http://schemas.microsoft.com/office/drawing/2014/main" id="{B4884F49-8A56-4C34-9698-77155DEE51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5800" y="3581400"/>
            <a:ext cx="784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TextBox 4">
            <a:extLst>
              <a:ext uri="{FF2B5EF4-FFF2-40B4-BE49-F238E27FC236}">
                <a16:creationId xmlns:a16="http://schemas.microsoft.com/office/drawing/2014/main" id="{FD2DE257-C820-4A5A-B72E-306E778DF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01913"/>
            <a:ext cx="2274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User space (ring 3)  </a:t>
            </a:r>
          </a:p>
        </p:txBody>
      </p:sp>
      <p:sp>
        <p:nvSpPr>
          <p:cNvPr id="32774" name="TextBox 5">
            <a:extLst>
              <a:ext uri="{FF2B5EF4-FFF2-40B4-BE49-F238E27FC236}">
                <a16:creationId xmlns:a16="http://schemas.microsoft.com/office/drawing/2014/main" id="{FB904DA4-BF71-4FA4-891F-9F85CD767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4202113"/>
            <a:ext cx="517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OS</a:t>
            </a:r>
          </a:p>
        </p:txBody>
      </p:sp>
      <p:cxnSp>
        <p:nvCxnSpPr>
          <p:cNvPr id="32775" name="Straight Connector 6">
            <a:extLst>
              <a:ext uri="{FF2B5EF4-FFF2-40B4-BE49-F238E27FC236}">
                <a16:creationId xmlns:a16="http://schemas.microsoft.com/office/drawing/2014/main" id="{D48D8FEA-2B2C-4D21-9CDC-197F979DEB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5800" y="4953000"/>
            <a:ext cx="777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6" name="TextBox 7">
            <a:extLst>
              <a:ext uri="{FF2B5EF4-FFF2-40B4-BE49-F238E27FC236}">
                <a16:creationId xmlns:a16="http://schemas.microsoft.com/office/drawing/2014/main" id="{EF45BE47-77A7-49D2-BBDE-2A48F61FE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118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Hardware</a:t>
            </a:r>
          </a:p>
        </p:txBody>
      </p:sp>
      <p:sp>
        <p:nvSpPr>
          <p:cNvPr id="32777" name="Rectangle 8">
            <a:extLst>
              <a:ext uri="{FF2B5EF4-FFF2-40B4-BE49-F238E27FC236}">
                <a16:creationId xmlns:a16="http://schemas.microsoft.com/office/drawing/2014/main" id="{55EE13BD-5A36-464A-B44B-40FE29FF7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914400" cy="2590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vm1</a:t>
            </a:r>
          </a:p>
        </p:txBody>
      </p:sp>
      <p:sp>
        <p:nvSpPr>
          <p:cNvPr id="32778" name="Rectangle 9">
            <a:extLst>
              <a:ext uri="{FF2B5EF4-FFF2-40B4-BE49-F238E27FC236}">
                <a16:creationId xmlns:a16="http://schemas.microsoft.com/office/drawing/2014/main" id="{5C573705-18DE-4472-9204-916E7A2C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838200" cy="2514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vm2</a:t>
            </a:r>
          </a:p>
        </p:txBody>
      </p:sp>
      <p:sp>
        <p:nvSpPr>
          <p:cNvPr id="32779" name="Rectangle 10">
            <a:extLst>
              <a:ext uri="{FF2B5EF4-FFF2-40B4-BE49-F238E27FC236}">
                <a16:creationId xmlns:a16="http://schemas.microsoft.com/office/drawing/2014/main" id="{5BF82F5C-2EEC-49A4-BD4E-F19EAA1C1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14600"/>
            <a:ext cx="838200" cy="2438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vmk</a:t>
            </a:r>
          </a:p>
        </p:txBody>
      </p:sp>
      <p:sp>
        <p:nvSpPr>
          <p:cNvPr id="32780" name="Rectangle 12">
            <a:extLst>
              <a:ext uri="{FF2B5EF4-FFF2-40B4-BE49-F238E27FC236}">
                <a16:creationId xmlns:a16="http://schemas.microsoft.com/office/drawing/2014/main" id="{25FBA8AC-77A5-45C2-A75A-87A4E268F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962400"/>
            <a:ext cx="12954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hypervisor</a:t>
            </a:r>
          </a:p>
        </p:txBody>
      </p:sp>
      <p:cxnSp>
        <p:nvCxnSpPr>
          <p:cNvPr id="32781" name="Straight Arrow Connector 14">
            <a:extLst>
              <a:ext uri="{FF2B5EF4-FFF2-40B4-BE49-F238E27FC236}">
                <a16:creationId xmlns:a16="http://schemas.microsoft.com/office/drawing/2014/main" id="{73894AFE-484B-453E-B572-6350C4EF90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00400" y="441960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2" name="TextBox 15">
            <a:extLst>
              <a:ext uri="{FF2B5EF4-FFF2-40B4-BE49-F238E27FC236}">
                <a16:creationId xmlns:a16="http://schemas.microsoft.com/office/drawing/2014/main" id="{4E6C8EB6-BDA1-48ED-AD19-2E168594E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038600"/>
            <a:ext cx="954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1188519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1FF398F-C0EF-45AB-8831-F60D2B98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Paravirtualization 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25DFC614-2374-424F-B37B-ABD8513C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100"/>
          </a:p>
          <a:p>
            <a:pPr>
              <a:lnSpc>
                <a:spcPct val="90000"/>
              </a:lnSpc>
            </a:pPr>
            <a:r>
              <a:rPr lang="en-US" altLang="en-US" sz="2100"/>
              <a:t>Do not try to emulate everything</a:t>
            </a:r>
          </a:p>
          <a:p>
            <a:pPr lvl="1">
              <a:lnSpc>
                <a:spcPct val="90000"/>
              </a:lnSpc>
            </a:pPr>
            <a:r>
              <a:rPr lang="en-US" altLang="en-US" sz="1700"/>
              <a:t>Work as a guard </a:t>
            </a:r>
          </a:p>
          <a:p>
            <a:pPr lvl="1">
              <a:lnSpc>
                <a:spcPct val="90000"/>
              </a:lnSpc>
            </a:pPr>
            <a:r>
              <a:rPr lang="en-US" altLang="en-US" sz="1700"/>
              <a:t>Pass safe instructions directly to CPU and device</a:t>
            </a:r>
          </a:p>
          <a:p>
            <a:pPr lvl="1">
              <a:lnSpc>
                <a:spcPct val="90000"/>
              </a:lnSpc>
            </a:pPr>
            <a:r>
              <a:rPr lang="en-US" altLang="en-US" sz="1700"/>
              <a:t>Guests have some exposure to the hardware</a:t>
            </a:r>
          </a:p>
          <a:p>
            <a:pPr>
              <a:lnSpc>
                <a:spcPct val="90000"/>
              </a:lnSpc>
            </a:pPr>
            <a:endParaRPr lang="en-US" altLang="en-US" sz="2100"/>
          </a:p>
          <a:p>
            <a:pPr>
              <a:lnSpc>
                <a:spcPct val="90000"/>
              </a:lnSpc>
            </a:pPr>
            <a:r>
              <a:rPr lang="en-US" altLang="en-US" sz="2100"/>
              <a:t>Better performance </a:t>
            </a:r>
          </a:p>
          <a:p>
            <a:pPr>
              <a:lnSpc>
                <a:spcPct val="90000"/>
              </a:lnSpc>
            </a:pPr>
            <a:endParaRPr lang="en-US" altLang="en-US" sz="2100"/>
          </a:p>
          <a:p>
            <a:pPr>
              <a:lnSpc>
                <a:spcPct val="90000"/>
              </a:lnSpc>
            </a:pPr>
            <a:r>
              <a:rPr lang="en-US" altLang="en-US" sz="2100"/>
              <a:t>Need to slightly modify guest OS, but no need to modify applications</a:t>
            </a:r>
          </a:p>
          <a:p>
            <a:pPr>
              <a:lnSpc>
                <a:spcPct val="90000"/>
              </a:lnSpc>
            </a:pPr>
            <a:endParaRPr lang="en-US" altLang="en-US" sz="2100"/>
          </a:p>
          <a:p>
            <a:pPr>
              <a:lnSpc>
                <a:spcPct val="90000"/>
              </a:lnSpc>
            </a:pPr>
            <a:r>
              <a:rPr lang="en-US" altLang="en-US" sz="2100"/>
              <a:t>Xen, Sun Logical Domains</a:t>
            </a:r>
            <a:endParaRPr lang="en-US" altLang="en-US" sz="2300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85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>
          <a:xfrm>
            <a:off x="577850" y="363538"/>
            <a:ext cx="8172449" cy="685800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Hardware-assisted Virtualization</a:t>
            </a: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0" y="1524000"/>
            <a:ext cx="589072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–"/>
              <a:defRPr/>
            </a:pPr>
            <a:r>
              <a:rPr lang="en-US" sz="2600" kern="0" dirty="0">
                <a:latin typeface="+mn-lt"/>
                <a:ea typeface="+mn-ea"/>
              </a:rPr>
              <a:t>Server hardware is virtualization aware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–"/>
              <a:defRPr/>
            </a:pPr>
            <a:r>
              <a:rPr lang="en-US" sz="2600" kern="0" dirty="0">
                <a:latin typeface="+mn-lt"/>
                <a:ea typeface="+mn-ea"/>
              </a:rPr>
              <a:t>Hypervisor and VMM load at</a:t>
            </a:r>
            <a:br>
              <a:rPr lang="en-US" sz="2600" kern="0" dirty="0">
                <a:latin typeface="+mn-lt"/>
                <a:ea typeface="+mn-ea"/>
              </a:rPr>
            </a:br>
            <a:r>
              <a:rPr lang="en-US" sz="2600" kern="0" dirty="0">
                <a:latin typeface="+mn-lt"/>
                <a:ea typeface="+mn-ea"/>
              </a:rPr>
              <a:t>privilege Ring -1 (firmware)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–"/>
              <a:defRPr/>
            </a:pPr>
            <a:r>
              <a:rPr lang="en-US" sz="2600" kern="0" dirty="0">
                <a:latin typeface="+mn-lt"/>
                <a:ea typeface="+mn-ea"/>
              </a:rPr>
              <a:t>Removes CPU emulation bottleneck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–"/>
              <a:defRPr/>
            </a:pPr>
            <a:r>
              <a:rPr lang="en-US" sz="2600" kern="0" dirty="0">
                <a:latin typeface="+mn-lt"/>
                <a:ea typeface="+mn-ea"/>
              </a:rPr>
              <a:t>Memory virtualization coming in quad core AMD and Intel CPUs </a:t>
            </a:r>
            <a:r>
              <a:rPr lang="en-US" sz="2600" kern="0" dirty="0">
                <a:latin typeface="+mn-lt"/>
              </a:rPr>
              <a:t>(VT-x)</a:t>
            </a:r>
            <a:endParaRPr lang="en-US" sz="2600" kern="0" dirty="0">
              <a:latin typeface="+mn-lt"/>
              <a:ea typeface="+mn-ea"/>
            </a:endParaRPr>
          </a:p>
        </p:txBody>
      </p:sp>
      <p:pic>
        <p:nvPicPr>
          <p:cNvPr id="23556" name="Picture 2" descr="Lets_Get_Virtual_Drawing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085975"/>
            <a:ext cx="30861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505"/>
            <a:ext cx="9144000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425450"/>
            <a:ext cx="8001000" cy="10668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8" y="1644650"/>
            <a:ext cx="8001000" cy="4953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/>
        </p:nvSpPr>
        <p:spPr>
          <a:xfrm>
            <a:off x="333538" y="4083050"/>
            <a:ext cx="7772400" cy="5946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200" b="1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             Pre VT-x                                                      Pre VT-x			    Post VT-x</a:t>
            </a:r>
          </a:p>
        </p:txBody>
      </p:sp>
      <p:sp>
        <p:nvSpPr>
          <p:cNvPr id="5" name="Text Placeholder 5"/>
          <p:cNvSpPr>
            <a:spLocks noGrp="1"/>
          </p:cNvSpPr>
          <p:nvPr/>
        </p:nvSpPr>
        <p:spPr>
          <a:xfrm>
            <a:off x="333538" y="4765802"/>
            <a:ext cx="7772400" cy="1298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 descr="C:\Users\Rohan\Desktop\intel_vtx_pre_po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6" y="730250"/>
            <a:ext cx="8220074" cy="354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86" y="4768850"/>
            <a:ext cx="7467600" cy="1112520"/>
          </a:xfrm>
          <a:prstGeom prst="rect">
            <a:avLst/>
          </a:prstGeom>
        </p:spPr>
      </p:pic>
      <p:sp>
        <p:nvSpPr>
          <p:cNvPr id="9" name="Slide Number Placeholder 1"/>
          <p:cNvSpPr>
            <a:spLocks noGrp="1"/>
          </p:cNvSpPr>
          <p:nvPr/>
        </p:nvSpPr>
        <p:spPr>
          <a:xfrm>
            <a:off x="8563574" y="569341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13D95-0569-4AD4-8706-96E6A7B867B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98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92100"/>
            <a:ext cx="7359650" cy="887413"/>
          </a:xfrm>
        </p:spPr>
        <p:txBody>
          <a:bodyPr/>
          <a:lstStyle/>
          <a:p>
            <a:r>
              <a:rPr lang="en-US" altLang="zh-CN" sz="3000">
                <a:ea typeface="SimSun" panose="02010600030101010101" pitchFamily="2" charset="-122"/>
              </a:rPr>
              <a:t>Evolution of Software solutions*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41325" y="1374775"/>
            <a:ext cx="2794000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000">
                <a:solidFill>
                  <a:srgbClr val="0660A9"/>
                </a:solidFill>
                <a:ea typeface="SimSun" panose="02010600030101010101" pitchFamily="2" charset="-122"/>
              </a:rPr>
              <a:t>1</a:t>
            </a:r>
            <a:r>
              <a:rPr lang="en-US" altLang="zh-CN" sz="2000" baseline="30000">
                <a:solidFill>
                  <a:srgbClr val="0660A9"/>
                </a:solidFill>
                <a:ea typeface="SimSun" panose="02010600030101010101" pitchFamily="2" charset="-122"/>
              </a:rPr>
              <a:t>st</a:t>
            </a:r>
            <a:r>
              <a:rPr lang="en-US" altLang="zh-CN" sz="2000">
                <a:solidFill>
                  <a:srgbClr val="0660A9"/>
                </a:solidFill>
                <a:ea typeface="SimSun" panose="02010600030101010101" pitchFamily="2" charset="-122"/>
              </a:rPr>
              <a:t> Generation: Full virtualization (Binary rewriting)</a:t>
            </a: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1800">
                <a:solidFill>
                  <a:srgbClr val="0660A9"/>
                </a:solidFill>
                <a:ea typeface="SimSun" panose="02010600030101010101" pitchFamily="2" charset="-122"/>
              </a:rPr>
              <a:t>Software Based</a:t>
            </a: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1800">
                <a:solidFill>
                  <a:srgbClr val="0660A9"/>
                </a:solidFill>
                <a:ea typeface="SimSun" panose="02010600030101010101" pitchFamily="2" charset="-122"/>
              </a:rPr>
              <a:t>VMware and Microsoft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2435225" y="5541963"/>
            <a:ext cx="4024313" cy="358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235 h 21600"/>
              <a:gd name="T14" fmla="*/ 19672 w 21600"/>
              <a:gd name="T15" fmla="*/ 1736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429" y="0"/>
                </a:moveTo>
                <a:lnTo>
                  <a:pt x="18429" y="4235"/>
                </a:lnTo>
                <a:lnTo>
                  <a:pt x="3375" y="4235"/>
                </a:lnTo>
                <a:lnTo>
                  <a:pt x="3375" y="17365"/>
                </a:lnTo>
                <a:lnTo>
                  <a:pt x="18429" y="17365"/>
                </a:lnTo>
                <a:lnTo>
                  <a:pt x="18429" y="21600"/>
                </a:lnTo>
                <a:lnTo>
                  <a:pt x="21600" y="10800"/>
                </a:lnTo>
                <a:lnTo>
                  <a:pt x="18429" y="0"/>
                </a:lnTo>
                <a:close/>
              </a:path>
              <a:path w="21600" h="21600">
                <a:moveTo>
                  <a:pt x="1350" y="4235"/>
                </a:moveTo>
                <a:lnTo>
                  <a:pt x="1350" y="17365"/>
                </a:lnTo>
                <a:lnTo>
                  <a:pt x="2700" y="17365"/>
                </a:lnTo>
                <a:lnTo>
                  <a:pt x="2700" y="4235"/>
                </a:lnTo>
                <a:lnTo>
                  <a:pt x="1350" y="4235"/>
                </a:lnTo>
                <a:close/>
              </a:path>
              <a:path w="21600" h="21600">
                <a:moveTo>
                  <a:pt x="0" y="4235"/>
                </a:moveTo>
                <a:lnTo>
                  <a:pt x="0" y="17365"/>
                </a:lnTo>
                <a:lnTo>
                  <a:pt x="675" y="17365"/>
                </a:lnTo>
                <a:lnTo>
                  <a:pt x="675" y="4235"/>
                </a:lnTo>
                <a:lnTo>
                  <a:pt x="0" y="4235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SimSun" panose="02010600030101010101" pitchFamily="2" charset="-122"/>
              </a:rPr>
              <a:t>Time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846763" y="1374775"/>
            <a:ext cx="28575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000">
                <a:solidFill>
                  <a:srgbClr val="0660A9"/>
                </a:solidFill>
                <a:ea typeface="SimSun" panose="02010600030101010101" pitchFamily="2" charset="-122"/>
              </a:rPr>
              <a:t>3</a:t>
            </a:r>
            <a:r>
              <a:rPr lang="en-US" altLang="zh-CN" sz="2000" baseline="30000">
                <a:solidFill>
                  <a:srgbClr val="0660A9"/>
                </a:solidFill>
                <a:ea typeface="SimSun" panose="02010600030101010101" pitchFamily="2" charset="-122"/>
              </a:rPr>
              <a:t>rd</a:t>
            </a:r>
            <a:r>
              <a:rPr lang="en-US" altLang="zh-CN" sz="2000">
                <a:solidFill>
                  <a:srgbClr val="0660A9"/>
                </a:solidFill>
                <a:ea typeface="SimSun" panose="02010600030101010101" pitchFamily="2" charset="-122"/>
              </a:rPr>
              <a:t> Generation: Silicon-based (Hardware-assisted) virtualization</a:t>
            </a: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1800">
                <a:solidFill>
                  <a:srgbClr val="0660A9"/>
                </a:solidFill>
                <a:ea typeface="SimSun" panose="02010600030101010101" pitchFamily="2" charset="-122"/>
              </a:rPr>
              <a:t>Unmodified guest</a:t>
            </a: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1800">
                <a:solidFill>
                  <a:srgbClr val="0660A9"/>
                </a:solidFill>
                <a:ea typeface="SimSun" panose="02010600030101010101" pitchFamily="2" charset="-122"/>
              </a:rPr>
              <a:t>VMware and Xen on virtualization-aware hardware platforms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235325" y="1374775"/>
            <a:ext cx="236855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000">
                <a:solidFill>
                  <a:srgbClr val="0660A9"/>
                </a:solidFill>
                <a:ea typeface="SimSun" panose="02010600030101010101" pitchFamily="2" charset="-122"/>
              </a:rPr>
              <a:t>2</a:t>
            </a:r>
            <a:r>
              <a:rPr lang="en-US" altLang="zh-CN" sz="2000" baseline="30000">
                <a:solidFill>
                  <a:srgbClr val="0660A9"/>
                </a:solidFill>
                <a:ea typeface="SimSun" panose="02010600030101010101" pitchFamily="2" charset="-122"/>
              </a:rPr>
              <a:t>nd</a:t>
            </a:r>
            <a:r>
              <a:rPr lang="en-US" altLang="zh-CN" sz="2000">
                <a:solidFill>
                  <a:srgbClr val="0660A9"/>
                </a:solidFill>
                <a:ea typeface="SimSun" panose="02010600030101010101" pitchFamily="2" charset="-122"/>
              </a:rPr>
              <a:t> Generation: Paravirtualization</a:t>
            </a: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1800">
                <a:solidFill>
                  <a:srgbClr val="0660A9"/>
                </a:solidFill>
                <a:ea typeface="SimSun" panose="02010600030101010101" pitchFamily="2" charset="-122"/>
              </a:rPr>
              <a:t>Cooperative virtualization</a:t>
            </a: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1800">
                <a:solidFill>
                  <a:srgbClr val="0660A9"/>
                </a:solidFill>
                <a:ea typeface="SimSun" panose="02010600030101010101" pitchFamily="2" charset="-122"/>
              </a:rPr>
              <a:t>Modified guest</a:t>
            </a: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1800">
                <a:solidFill>
                  <a:srgbClr val="0660A9"/>
                </a:solidFill>
                <a:ea typeface="SimSun" panose="02010600030101010101" pitchFamily="2" charset="-122"/>
              </a:rPr>
              <a:t>VMware, Xen</a:t>
            </a:r>
          </a:p>
        </p:txBody>
      </p:sp>
      <p:grpSp>
        <p:nvGrpSpPr>
          <p:cNvPr id="24583" name="Group 105"/>
          <p:cNvGrpSpPr>
            <a:grpSpLocks/>
          </p:cNvGrpSpPr>
          <p:nvPr/>
        </p:nvGrpSpPr>
        <p:grpSpPr bwMode="auto">
          <a:xfrm>
            <a:off x="919163" y="3548063"/>
            <a:ext cx="1446212" cy="1909762"/>
            <a:chOff x="718" y="2320"/>
            <a:chExt cx="911" cy="1203"/>
          </a:xfrm>
        </p:grpSpPr>
        <p:sp>
          <p:nvSpPr>
            <p:cNvPr id="24612" name="Rectangle 50"/>
            <p:cNvSpPr>
              <a:spLocks noChangeArrowheads="1"/>
            </p:cNvSpPr>
            <p:nvPr/>
          </p:nvSpPr>
          <p:spPr bwMode="auto">
            <a:xfrm>
              <a:off x="718" y="2607"/>
              <a:ext cx="910" cy="2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200">
                  <a:ea typeface="SimSun" panose="02010600030101010101" pitchFamily="2" charset="-122"/>
                </a:rPr>
                <a:t>Dynamic Translation</a:t>
              </a:r>
            </a:p>
          </p:txBody>
        </p:sp>
        <p:sp>
          <p:nvSpPr>
            <p:cNvPr id="24613" name="Rectangle 54"/>
            <p:cNvSpPr>
              <a:spLocks noChangeArrowheads="1"/>
            </p:cNvSpPr>
            <p:nvPr/>
          </p:nvSpPr>
          <p:spPr bwMode="auto">
            <a:xfrm>
              <a:off x="718" y="2320"/>
              <a:ext cx="349" cy="258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</a:t>
              </a:r>
            </a:p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Machine</a:t>
              </a:r>
            </a:p>
          </p:txBody>
        </p:sp>
        <p:grpSp>
          <p:nvGrpSpPr>
            <p:cNvPr id="24614" name="Group 58"/>
            <p:cNvGrpSpPr>
              <a:grpSpLocks/>
            </p:cNvGrpSpPr>
            <p:nvPr/>
          </p:nvGrpSpPr>
          <p:grpSpPr bwMode="auto">
            <a:xfrm>
              <a:off x="719" y="3140"/>
              <a:ext cx="908" cy="383"/>
              <a:chOff x="-1524" y="3245"/>
              <a:chExt cx="908" cy="383"/>
            </a:xfrm>
          </p:grpSpPr>
          <p:sp>
            <p:nvSpPr>
              <p:cNvPr id="24618" name="Rectangle 59"/>
              <p:cNvSpPr>
                <a:spLocks noChangeArrowheads="1"/>
              </p:cNvSpPr>
              <p:nvPr/>
            </p:nvSpPr>
            <p:spPr bwMode="auto">
              <a:xfrm>
                <a:off x="-1524" y="3245"/>
                <a:ext cx="908" cy="383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zh-CN" sz="1200">
                    <a:ea typeface="SimSun" panose="02010600030101010101" pitchFamily="2" charset="-122"/>
                  </a:rPr>
                  <a:t>Hardware</a:t>
                </a:r>
              </a:p>
            </p:txBody>
          </p:sp>
          <p:pic>
            <p:nvPicPr>
              <p:cNvPr id="24619" name="Picture 6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2525752">
                <a:off x="-1511" y="3347"/>
                <a:ext cx="259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20" name="Picture 6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44" y="3311"/>
                <a:ext cx="144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21" name="Picture 6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78" y="3311"/>
                <a:ext cx="150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22" name="Picture 6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05" y="3318"/>
                <a:ext cx="16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615" name="Rectangle 64"/>
            <p:cNvSpPr>
              <a:spLocks noChangeArrowheads="1"/>
            </p:cNvSpPr>
            <p:nvPr/>
          </p:nvSpPr>
          <p:spPr bwMode="auto">
            <a:xfrm>
              <a:off x="719" y="2874"/>
              <a:ext cx="910" cy="2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ea typeface="SimSun" panose="02010600030101010101" pitchFamily="2" charset="-122"/>
                </a:rPr>
                <a:t>Operating System</a:t>
              </a:r>
            </a:p>
          </p:txBody>
        </p:sp>
        <p:sp>
          <p:nvSpPr>
            <p:cNvPr id="24616" name="Rectangle 67"/>
            <p:cNvSpPr>
              <a:spLocks noChangeArrowheads="1"/>
            </p:cNvSpPr>
            <p:nvPr/>
          </p:nvSpPr>
          <p:spPr bwMode="auto">
            <a:xfrm>
              <a:off x="1279" y="2320"/>
              <a:ext cx="349" cy="258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</a:t>
              </a:r>
            </a:p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Machine</a:t>
              </a:r>
            </a:p>
          </p:txBody>
        </p:sp>
        <p:sp>
          <p:nvSpPr>
            <p:cNvPr id="24617" name="Rectangle 68"/>
            <p:cNvSpPr>
              <a:spLocks noChangeArrowheads="1"/>
            </p:cNvSpPr>
            <p:nvPr/>
          </p:nvSpPr>
          <p:spPr bwMode="auto">
            <a:xfrm>
              <a:off x="997" y="2429"/>
              <a:ext cx="34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>
                  <a:ea typeface="SimSun" panose="02010600030101010101" pitchFamily="2" charset="-122"/>
                </a:rPr>
                <a:t>…</a:t>
              </a:r>
            </a:p>
          </p:txBody>
        </p:sp>
      </p:grpSp>
      <p:sp>
        <p:nvSpPr>
          <p:cNvPr id="24584" name="Rectangle 80"/>
          <p:cNvSpPr>
            <a:spLocks noChangeArrowheads="1"/>
          </p:cNvSpPr>
          <p:nvPr/>
        </p:nvSpPr>
        <p:spPr bwMode="auto">
          <a:xfrm>
            <a:off x="3765550" y="4316413"/>
            <a:ext cx="1444625" cy="5016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Hypervisor</a:t>
            </a:r>
          </a:p>
        </p:txBody>
      </p:sp>
      <p:grpSp>
        <p:nvGrpSpPr>
          <p:cNvPr id="24585" name="Group 81"/>
          <p:cNvGrpSpPr>
            <a:grpSpLocks/>
          </p:cNvGrpSpPr>
          <p:nvPr/>
        </p:nvGrpSpPr>
        <p:grpSpPr bwMode="auto">
          <a:xfrm>
            <a:off x="3767138" y="4849813"/>
            <a:ext cx="1441450" cy="608012"/>
            <a:chOff x="-1524" y="3245"/>
            <a:chExt cx="908" cy="383"/>
          </a:xfrm>
        </p:grpSpPr>
        <p:sp>
          <p:nvSpPr>
            <p:cNvPr id="24607" name="Rectangle 82"/>
            <p:cNvSpPr>
              <a:spLocks noChangeArrowheads="1"/>
            </p:cNvSpPr>
            <p:nvPr/>
          </p:nvSpPr>
          <p:spPr bwMode="auto">
            <a:xfrm>
              <a:off x="-1524" y="3245"/>
              <a:ext cx="908" cy="38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200">
                  <a:ea typeface="SimSun" panose="02010600030101010101" pitchFamily="2" charset="-122"/>
                </a:rPr>
                <a:t>Hardware</a:t>
              </a:r>
            </a:p>
          </p:txBody>
        </p:sp>
        <p:pic>
          <p:nvPicPr>
            <p:cNvPr id="24608" name="Picture 8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525752">
              <a:off x="-1511" y="3347"/>
              <a:ext cx="25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9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4" y="3311"/>
              <a:ext cx="14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10" name="Picture 8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78" y="3311"/>
              <a:ext cx="1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11" name="Picture 8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5" y="3318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586" name="Group 87"/>
          <p:cNvGrpSpPr>
            <a:grpSpLocks/>
          </p:cNvGrpSpPr>
          <p:nvPr/>
        </p:nvGrpSpPr>
        <p:grpSpPr bwMode="auto">
          <a:xfrm>
            <a:off x="4779963" y="3914775"/>
            <a:ext cx="430212" cy="357188"/>
            <a:chOff x="-995" y="1967"/>
            <a:chExt cx="271" cy="225"/>
          </a:xfrm>
        </p:grpSpPr>
        <p:sp>
          <p:nvSpPr>
            <p:cNvPr id="24605" name="Rectangle 88"/>
            <p:cNvSpPr>
              <a:spLocks noChangeArrowheads="1"/>
            </p:cNvSpPr>
            <p:nvPr/>
          </p:nvSpPr>
          <p:spPr bwMode="auto">
            <a:xfrm>
              <a:off x="-995" y="1967"/>
              <a:ext cx="270" cy="21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VM</a:t>
              </a:r>
            </a:p>
          </p:txBody>
        </p:sp>
        <p:sp>
          <p:nvSpPr>
            <p:cNvPr id="24606" name="Rectangle 89"/>
            <p:cNvSpPr>
              <a:spLocks noChangeArrowheads="1"/>
            </p:cNvSpPr>
            <p:nvPr/>
          </p:nvSpPr>
          <p:spPr bwMode="auto">
            <a:xfrm>
              <a:off x="-995" y="2124"/>
              <a:ext cx="271" cy="6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</p:grpSp>
      <p:grpSp>
        <p:nvGrpSpPr>
          <p:cNvPr id="24587" name="Group 90"/>
          <p:cNvGrpSpPr>
            <a:grpSpLocks/>
          </p:cNvGrpSpPr>
          <p:nvPr/>
        </p:nvGrpSpPr>
        <p:grpSpPr bwMode="auto">
          <a:xfrm>
            <a:off x="3765550" y="3914775"/>
            <a:ext cx="430213" cy="357188"/>
            <a:chOff x="-1325" y="1967"/>
            <a:chExt cx="271" cy="225"/>
          </a:xfrm>
        </p:grpSpPr>
        <p:sp>
          <p:nvSpPr>
            <p:cNvPr id="24603" name="Rectangle 91"/>
            <p:cNvSpPr>
              <a:spLocks noChangeArrowheads="1"/>
            </p:cNvSpPr>
            <p:nvPr/>
          </p:nvSpPr>
          <p:spPr bwMode="auto">
            <a:xfrm>
              <a:off x="-1325" y="1967"/>
              <a:ext cx="270" cy="21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VM</a:t>
              </a:r>
            </a:p>
          </p:txBody>
        </p:sp>
        <p:sp>
          <p:nvSpPr>
            <p:cNvPr id="24604" name="Rectangle 92"/>
            <p:cNvSpPr>
              <a:spLocks noChangeArrowheads="1"/>
            </p:cNvSpPr>
            <p:nvPr/>
          </p:nvSpPr>
          <p:spPr bwMode="auto">
            <a:xfrm>
              <a:off x="-1325" y="2124"/>
              <a:ext cx="271" cy="6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</p:grpSp>
      <p:sp>
        <p:nvSpPr>
          <p:cNvPr id="24588" name="Rectangle 20"/>
          <p:cNvSpPr>
            <a:spLocks noChangeArrowheads="1"/>
          </p:cNvSpPr>
          <p:nvPr/>
        </p:nvSpPr>
        <p:spPr bwMode="auto">
          <a:xfrm>
            <a:off x="6519863" y="4762500"/>
            <a:ext cx="1441450" cy="6953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Hardware</a:t>
            </a:r>
          </a:p>
        </p:txBody>
      </p:sp>
      <p:pic>
        <p:nvPicPr>
          <p:cNvPr id="24589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525752">
            <a:off x="6540500" y="5011738"/>
            <a:ext cx="4111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0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63" y="4954588"/>
            <a:ext cx="228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1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954588"/>
            <a:ext cx="2381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2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525" y="4965700"/>
            <a:ext cx="2651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3" name="Rectangle 96"/>
          <p:cNvSpPr>
            <a:spLocks noChangeArrowheads="1"/>
          </p:cNvSpPr>
          <p:nvPr/>
        </p:nvSpPr>
        <p:spPr bwMode="auto">
          <a:xfrm>
            <a:off x="6530975" y="4787900"/>
            <a:ext cx="1422400" cy="107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 sz="1200">
              <a:ea typeface="SimSun" panose="02010600030101010101" pitchFamily="2" charset="-122"/>
            </a:endParaRPr>
          </a:p>
        </p:txBody>
      </p:sp>
      <p:sp>
        <p:nvSpPr>
          <p:cNvPr id="24594" name="Rectangle 99"/>
          <p:cNvSpPr>
            <a:spLocks noChangeArrowheads="1"/>
          </p:cNvSpPr>
          <p:nvPr/>
        </p:nvSpPr>
        <p:spPr bwMode="auto">
          <a:xfrm>
            <a:off x="6516688" y="4068763"/>
            <a:ext cx="554037" cy="4095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Virtual</a:t>
            </a:r>
          </a:p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Machine</a:t>
            </a:r>
          </a:p>
        </p:txBody>
      </p:sp>
      <p:sp>
        <p:nvSpPr>
          <p:cNvPr id="24595" name="Rectangle 100"/>
          <p:cNvSpPr>
            <a:spLocks noChangeArrowheads="1"/>
          </p:cNvSpPr>
          <p:nvPr/>
        </p:nvSpPr>
        <p:spPr bwMode="auto">
          <a:xfrm>
            <a:off x="7407275" y="4068763"/>
            <a:ext cx="554038" cy="4095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Virtual</a:t>
            </a:r>
          </a:p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Machine</a:t>
            </a:r>
          </a:p>
        </p:txBody>
      </p:sp>
      <p:sp>
        <p:nvSpPr>
          <p:cNvPr id="24596" name="Rectangle 101"/>
          <p:cNvSpPr>
            <a:spLocks noChangeArrowheads="1"/>
          </p:cNvSpPr>
          <p:nvPr/>
        </p:nvSpPr>
        <p:spPr bwMode="auto">
          <a:xfrm>
            <a:off x="6959600" y="4241800"/>
            <a:ext cx="554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…</a:t>
            </a:r>
          </a:p>
        </p:txBody>
      </p:sp>
      <p:grpSp>
        <p:nvGrpSpPr>
          <p:cNvPr id="24597" name="Group 104"/>
          <p:cNvGrpSpPr>
            <a:grpSpLocks/>
          </p:cNvGrpSpPr>
          <p:nvPr/>
        </p:nvGrpSpPr>
        <p:grpSpPr bwMode="auto">
          <a:xfrm>
            <a:off x="7318375" y="5768975"/>
            <a:ext cx="1385888" cy="227013"/>
            <a:chOff x="-1664" y="3123"/>
            <a:chExt cx="873" cy="143"/>
          </a:xfrm>
        </p:grpSpPr>
        <p:sp>
          <p:nvSpPr>
            <p:cNvPr id="24601" name="Rectangle 102"/>
            <p:cNvSpPr>
              <a:spLocks noChangeArrowheads="1"/>
            </p:cNvSpPr>
            <p:nvPr/>
          </p:nvSpPr>
          <p:spPr bwMode="auto">
            <a:xfrm>
              <a:off x="-1664" y="3140"/>
              <a:ext cx="137" cy="10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  <p:sp>
          <p:nvSpPr>
            <p:cNvPr id="24602" name="Rectangle 103"/>
            <p:cNvSpPr>
              <a:spLocks noChangeArrowheads="1"/>
            </p:cNvSpPr>
            <p:nvPr/>
          </p:nvSpPr>
          <p:spPr bwMode="auto">
            <a:xfrm>
              <a:off x="-1516" y="3123"/>
              <a:ext cx="72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Virtualization Logic</a:t>
              </a:r>
            </a:p>
          </p:txBody>
        </p:sp>
      </p:grpSp>
      <p:sp>
        <p:nvSpPr>
          <p:cNvPr id="24598" name="Rectangle 108"/>
          <p:cNvSpPr>
            <a:spLocks noChangeArrowheads="1"/>
          </p:cNvSpPr>
          <p:nvPr/>
        </p:nvSpPr>
        <p:spPr bwMode="auto">
          <a:xfrm>
            <a:off x="6516688" y="4498975"/>
            <a:ext cx="1444625" cy="212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Hypervisor</a:t>
            </a:r>
          </a:p>
        </p:txBody>
      </p:sp>
      <p:sp>
        <p:nvSpPr>
          <p:cNvPr id="24599" name="Rectangle 109"/>
          <p:cNvSpPr>
            <a:spLocks noChangeArrowheads="1"/>
          </p:cNvSpPr>
          <p:nvPr/>
        </p:nvSpPr>
        <p:spPr bwMode="auto">
          <a:xfrm>
            <a:off x="4195763" y="4000500"/>
            <a:ext cx="5540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…</a:t>
            </a:r>
          </a:p>
        </p:txBody>
      </p:sp>
      <p:sp>
        <p:nvSpPr>
          <p:cNvPr id="24600" name="TextBox 46"/>
          <p:cNvSpPr txBox="1">
            <a:spLocks noChangeArrowheads="1"/>
          </p:cNvSpPr>
          <p:nvPr/>
        </p:nvSpPr>
        <p:spPr bwMode="auto">
          <a:xfrm>
            <a:off x="188913" y="6261100"/>
            <a:ext cx="49355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ea typeface="SimSun" panose="02010600030101010101" pitchFamily="2" charset="-122"/>
              </a:rPr>
              <a:t>*</a:t>
            </a:r>
            <a:r>
              <a:rPr lang="en-US" altLang="zh-CN">
                <a:ea typeface="SimSun" panose="02010600030101010101" pitchFamily="2" charset="-122"/>
              </a:rPr>
              <a:t>This slide is from </a:t>
            </a:r>
            <a:r>
              <a:rPr lang="en-US" altLang="ja-JP"/>
              <a:t>Intel® Corporation</a:t>
            </a:r>
          </a:p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architecture - Xen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paravirtualization</a:t>
            </a:r>
          </a:p>
          <a:p>
            <a:r>
              <a:rPr lang="en-US" dirty="0"/>
              <a:t>http://www.cl.cam.ac.uk/research/srg/netos/papers/2003-xensosp.pdf</a:t>
            </a:r>
          </a:p>
        </p:txBody>
      </p:sp>
    </p:spTree>
    <p:extLst>
      <p:ext uri="{BB962C8B-B14F-4D97-AF65-F5344CB8AC3E}">
        <p14:creationId xmlns:p14="http://schemas.microsoft.com/office/powerpoint/2010/main" val="2200943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0: </a:t>
            </a:r>
            <a:r>
              <a:rPr lang="en-US" dirty="0" err="1"/>
              <a:t>hyperviser</a:t>
            </a:r>
            <a:endParaRPr lang="en-US" dirty="0"/>
          </a:p>
          <a:p>
            <a:r>
              <a:rPr lang="en-US" dirty="0"/>
              <a:t>Modified </a:t>
            </a:r>
            <a:r>
              <a:rPr lang="en-US" dirty="0" err="1"/>
              <a:t>GuestOS</a:t>
            </a:r>
            <a:r>
              <a:rPr lang="en-US" dirty="0"/>
              <a:t>: e.g., </a:t>
            </a:r>
            <a:r>
              <a:rPr lang="en-US" dirty="0" err="1"/>
              <a:t>XenoLinux</a:t>
            </a:r>
            <a:r>
              <a:rPr lang="en-US" dirty="0"/>
              <a:t>, </a:t>
            </a:r>
            <a:r>
              <a:rPr lang="en-US" dirty="0" err="1"/>
              <a:t>XenoXp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78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architecture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8580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96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 of porting a guest OS to Xen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457200" y="1371600"/>
            <a:ext cx="84042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TextBox 4"/>
          <p:cNvSpPr txBox="1">
            <a:spLocks noChangeArrowheads="1"/>
          </p:cNvSpPr>
          <p:nvPr/>
        </p:nvSpPr>
        <p:spPr bwMode="auto">
          <a:xfrm>
            <a:off x="1981200" y="640080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Linux kernel 2.4</a:t>
            </a:r>
          </a:p>
        </p:txBody>
      </p:sp>
    </p:spTree>
    <p:extLst>
      <p:ext uri="{BB962C8B-B14F-4D97-AF65-F5344CB8AC3E}">
        <p14:creationId xmlns:p14="http://schemas.microsoft.com/office/powerpoint/2010/main" val="2566248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Xen: performance evaluation (in the 2003 paper)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Hardware</a:t>
            </a:r>
          </a:p>
          <a:p>
            <a:pPr lvl="1" eaLnBrk="1" hangingPunct="1"/>
            <a:r>
              <a:rPr lang="en-US" altLang="en-US" dirty="0"/>
              <a:t>Dell 2650 dual processor </a:t>
            </a:r>
          </a:p>
          <a:p>
            <a:pPr lvl="1" eaLnBrk="1" hangingPunct="1"/>
            <a:r>
              <a:rPr lang="en-US" altLang="en-US" dirty="0"/>
              <a:t>2.4 GHz Xeon server</a:t>
            </a:r>
          </a:p>
          <a:p>
            <a:pPr lvl="1" eaLnBrk="1" hangingPunct="1"/>
            <a:r>
              <a:rPr lang="en-US" altLang="en-US" dirty="0"/>
              <a:t>2GB RAM</a:t>
            </a:r>
          </a:p>
          <a:p>
            <a:pPr lvl="1" eaLnBrk="1" hangingPunct="1"/>
            <a:r>
              <a:rPr lang="en-US" altLang="en-US" dirty="0"/>
              <a:t>3 Gb Ethernet NIC</a:t>
            </a:r>
          </a:p>
          <a:p>
            <a:pPr lvl="1" eaLnBrk="1" hangingPunct="1"/>
            <a:r>
              <a:rPr lang="en-US" altLang="en-US" dirty="0"/>
              <a:t>1 Hitachi DK32eJ 146 GB 10k RPM SCSI disk</a:t>
            </a:r>
          </a:p>
          <a:p>
            <a:pPr lvl="1" eaLnBrk="1" hangingPunct="1"/>
            <a:r>
              <a:rPr lang="en-US" altLang="en-US" dirty="0"/>
              <a:t>Linux 2.4.21 (native)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048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MMU (memory management) performance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681038" y="1371600"/>
            <a:ext cx="77819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481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Various benchmarks</a:t>
            </a:r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-76200" y="1447800"/>
            <a:ext cx="9372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779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Concurrent virtual machines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447800"/>
            <a:ext cx="55816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685800" y="2667000"/>
            <a:ext cx="28956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Multiple Apache processes in Linux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vs.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One Apache process in each guest OS</a:t>
            </a:r>
          </a:p>
        </p:txBody>
      </p:sp>
      <p:sp>
        <p:nvSpPr>
          <p:cNvPr id="71686" name="TextBox 5"/>
          <p:cNvSpPr txBox="1">
            <a:spLocks noChangeArrowheads="1"/>
          </p:cNvSpPr>
          <p:nvPr/>
        </p:nvSpPr>
        <p:spPr bwMode="auto">
          <a:xfrm>
            <a:off x="685800" y="5116513"/>
            <a:ext cx="32877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*Higher values are better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Requires both high throughput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and bounded latency</a:t>
            </a:r>
          </a:p>
        </p:txBody>
      </p:sp>
    </p:spTree>
    <p:extLst>
      <p:ext uri="{BB962C8B-B14F-4D97-AF65-F5344CB8AC3E}">
        <p14:creationId xmlns:p14="http://schemas.microsoft.com/office/powerpoint/2010/main" val="43930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138"/>
            <a:ext cx="9144000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</a:t>
            </a:r>
          </a:p>
        </p:txBody>
      </p:sp>
      <p:pic>
        <p:nvPicPr>
          <p:cNvPr id="7373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600200"/>
            <a:ext cx="5816600" cy="4343400"/>
          </a:xfrm>
          <a:noFill/>
        </p:spPr>
      </p:pic>
    </p:spTree>
    <p:extLst>
      <p:ext uri="{BB962C8B-B14F-4D97-AF65-F5344CB8AC3E}">
        <p14:creationId xmlns:p14="http://schemas.microsoft.com/office/powerpoint/2010/main" val="1722047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recent developments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Kernel based virtual machine (KVM)</a:t>
            </a:r>
          </a:p>
          <a:p>
            <a:pPr lvl="1"/>
            <a:r>
              <a:rPr lang="en-US" altLang="en-US" sz="2000" dirty="0"/>
              <a:t>A part of the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kernel (vs. Xen as a standalone hypervisor), loaded as a module</a:t>
            </a:r>
          </a:p>
          <a:p>
            <a:pPr lvl="1"/>
            <a:r>
              <a:rPr lang="en-US" sz="2000" dirty="0"/>
              <a:t>KVM turns the Linux kernel into a bare-metal hypervisor, creating virtual machines as </a:t>
            </a:r>
            <a:r>
              <a:rPr lang="en-US" sz="2000" b="1" i="1" dirty="0"/>
              <a:t>Linux processes </a:t>
            </a:r>
            <a:r>
              <a:rPr lang="en-US" sz="2000" dirty="0"/>
              <a:t>(in the new “guest mode” (traditionally, only the </a:t>
            </a:r>
            <a:r>
              <a:rPr lang="en-US" sz="2000" dirty="0" err="1"/>
              <a:t>kernel+user</a:t>
            </a:r>
            <a:r>
              <a:rPr lang="en-US" sz="2000" dirty="0"/>
              <a:t> modes)</a:t>
            </a:r>
            <a:endParaRPr lang="en-US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790" y="3579861"/>
            <a:ext cx="3160304" cy="316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87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evaluation (2008)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3048000"/>
            <a:ext cx="76771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542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2013</a:t>
            </a:r>
          </a:p>
        </p:txBody>
      </p:sp>
      <p:pic>
        <p:nvPicPr>
          <p:cNvPr id="7885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2133600"/>
            <a:ext cx="77231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212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Hadoop workloads (2013)</a:t>
            </a:r>
          </a:p>
        </p:txBody>
      </p:sp>
      <p:pic>
        <p:nvPicPr>
          <p:cNvPr id="7987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905000"/>
            <a:ext cx="817403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23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038"/>
            <a:ext cx="9144000" cy="605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788"/>
            <a:ext cx="9144000" cy="569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56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421013"/>
            <a:ext cx="678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730375"/>
            <a:ext cx="8094663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117850"/>
            <a:ext cx="7875588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375150"/>
            <a:ext cx="83121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8" y="1485900"/>
            <a:ext cx="8405812" cy="5040313"/>
          </a:xfrm>
        </p:spPr>
        <p:txBody>
          <a:bodyPr/>
          <a:lstStyle/>
          <a:p>
            <a:pPr algn="l"/>
            <a:r>
              <a:rPr lang="en-US" altLang="zh-CN">
                <a:ea typeface="SimSun" panose="02010600030101010101" pitchFamily="2" charset="-122"/>
              </a:rPr>
              <a:t>Run legacy software on non-legacy hardware</a:t>
            </a:r>
          </a:p>
          <a:p>
            <a:pPr algn="l"/>
            <a:r>
              <a:rPr lang="en-US" altLang="zh-CN">
                <a:ea typeface="SimSun" panose="02010600030101010101" pitchFamily="2" charset="-122"/>
              </a:rPr>
              <a:t>Run multiple operating systems on the same hardware</a:t>
            </a:r>
          </a:p>
          <a:p>
            <a:pPr algn="l"/>
            <a:r>
              <a:rPr lang="en-US" altLang="zh-CN">
                <a:ea typeface="SimSun" panose="02010600030101010101" pitchFamily="2" charset="-122"/>
              </a:rPr>
              <a:t>Create a manageable upgrade path</a:t>
            </a:r>
          </a:p>
          <a:p>
            <a:pPr algn="l"/>
            <a:r>
              <a:rPr lang="en-US" altLang="zh-CN">
                <a:ea typeface="SimSun" panose="02010600030101010101" pitchFamily="2" charset="-122"/>
              </a:rPr>
              <a:t>Manage outages (expected and unexpected) dynamically</a:t>
            </a:r>
          </a:p>
          <a:p>
            <a:pPr algn="l"/>
            <a:endParaRPr lang="zh-CN" altLang="en-US">
              <a:ea typeface="SimSun" panose="02010600030101010101" pitchFamily="2" charset="-122"/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21485"/>
            <a:ext cx="678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ro">
  <a:themeElements>
    <a:clrScheme name="intro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intr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intro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use-aws</Template>
  <TotalTime>7736</TotalTime>
  <Words>1095</Words>
  <Application>Microsoft Office PowerPoint</Application>
  <PresentationFormat>Letter Paper (8.5x11 in)</PresentationFormat>
  <Paragraphs>264</Paragraphs>
  <Slides>44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MS PGothic</vt:lpstr>
      <vt:lpstr>MS PGothic</vt:lpstr>
      <vt:lpstr>宋体</vt:lpstr>
      <vt:lpstr>宋体</vt:lpstr>
      <vt:lpstr>Arial</vt:lpstr>
      <vt:lpstr>Tahoma</vt:lpstr>
      <vt:lpstr>Times New Roman</vt:lpstr>
      <vt:lpstr>Verdana</vt:lpstr>
      <vt:lpstr>Wingdings</vt:lpstr>
      <vt:lpstr>intro</vt:lpstr>
      <vt:lpstr>Virtualization</vt:lpstr>
      <vt:lpstr>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data center</vt:lpstr>
      <vt:lpstr>Non-virtualized Data Centers</vt:lpstr>
      <vt:lpstr>Dynamic Data Center</vt:lpstr>
      <vt:lpstr>VM workload multiplexing</vt:lpstr>
      <vt:lpstr>So, it is just like Java VM, right?</vt:lpstr>
      <vt:lpstr>PowerPoint Presentation</vt:lpstr>
      <vt:lpstr>History</vt:lpstr>
      <vt:lpstr>Basic concepts</vt:lpstr>
      <vt:lpstr>Preliminary (normal OS)</vt:lpstr>
      <vt:lpstr>x86 virtualization </vt:lpstr>
      <vt:lpstr>Virtualization Approaches</vt:lpstr>
      <vt:lpstr>Container virtualization</vt:lpstr>
      <vt:lpstr>Container virtualization</vt:lpstr>
      <vt:lpstr>Full Virtualization</vt:lpstr>
      <vt:lpstr>Privileged Instructions</vt:lpstr>
      <vt:lpstr>Full virtualization </vt:lpstr>
      <vt:lpstr>Pros and Cons – Full Virtualization</vt:lpstr>
      <vt:lpstr>Paravirtualization</vt:lpstr>
      <vt:lpstr>Paravirtualization </vt:lpstr>
      <vt:lpstr>Hardware-assisted Virtualization</vt:lpstr>
      <vt:lpstr>PowerPoint Presentation</vt:lpstr>
      <vt:lpstr>Evolution of Software solutions*</vt:lpstr>
      <vt:lpstr>Sample architecture - Xen</vt:lpstr>
      <vt:lpstr>Components </vt:lpstr>
      <vt:lpstr>System architecture</vt:lpstr>
      <vt:lpstr>Cost of porting a guest OS to Xen</vt:lpstr>
      <vt:lpstr>Xen: performance evaluation (in the 2003 paper)</vt:lpstr>
      <vt:lpstr>MMU (memory management) performance</vt:lpstr>
      <vt:lpstr>Various benchmarks</vt:lpstr>
      <vt:lpstr>Concurrent virtual machines</vt:lpstr>
      <vt:lpstr>Performance </vt:lpstr>
      <vt:lpstr>Other recent developments</vt:lpstr>
      <vt:lpstr>PowerPoint Presentation</vt:lpstr>
      <vt:lpstr>PowerPoint Presentation</vt:lpstr>
      <vt:lpstr>PowerPoint Presentation</vt:lpstr>
    </vt:vector>
  </TitlesOfParts>
  <Company>The University of Calgary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Keke Chen</dc:creator>
  <cp:lastModifiedBy>Keke Chen</cp:lastModifiedBy>
  <cp:revision>192</cp:revision>
  <dcterms:created xsi:type="dcterms:W3CDTF">2001-05-07T20:12:22Z</dcterms:created>
  <dcterms:modified xsi:type="dcterms:W3CDTF">2018-03-12T14:30:08Z</dcterms:modified>
</cp:coreProperties>
</file>