
<file path=[Content_Types].xml><?xml version="1.0" encoding="utf-8"?>
<Types xmlns="http://schemas.openxmlformats.org/package/2006/content-types">
  <Default Extension="emf" ContentType="image/x-em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61" r:id="rId2"/>
    <p:sldId id="263" r:id="rId3"/>
    <p:sldId id="259" r:id="rId4"/>
    <p:sldId id="256" r:id="rId5"/>
    <p:sldId id="257" r:id="rId6"/>
    <p:sldId id="258" r:id="rId7"/>
    <p:sldId id="264" r:id="rId8"/>
    <p:sldId id="265" r:id="rId9"/>
    <p:sldId id="266" r:id="rId10"/>
    <p:sldId id="267" r:id="rId11"/>
    <p:sldId id="268" r:id="rId12"/>
    <p:sldId id="269" r:id="rId13"/>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0519" autoAdjust="0"/>
  </p:normalViewPr>
  <p:slideViewPr>
    <p:cSldViewPr snapToGrid="0" snapToObjects="1">
      <p:cViewPr varScale="1">
        <p:scale>
          <a:sx n="54" d="100"/>
          <a:sy n="54" d="100"/>
        </p:scale>
        <p:origin x="226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4C57B-B624-934F-A23D-49C27EB72AA2}" type="datetimeFigureOut">
              <a:rPr lang="en-US" smtClean="0"/>
              <a:t>6/18/2020</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4774F8-94A6-CD44-88B5-DAB53C814C0D}" type="slidenum">
              <a:rPr lang="en-US" smtClean="0"/>
              <a:t>‹#›</a:t>
            </a:fld>
            <a:endParaRPr lang="en-US"/>
          </a:p>
        </p:txBody>
      </p:sp>
    </p:spTree>
    <p:extLst>
      <p:ext uri="{BB962C8B-B14F-4D97-AF65-F5344CB8AC3E}">
        <p14:creationId xmlns:p14="http://schemas.microsoft.com/office/powerpoint/2010/main" val="3598302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Blogs button should have a different title. </a:t>
            </a:r>
          </a:p>
          <a:p>
            <a:r>
              <a:rPr lang="en-US" dirty="0"/>
              <a:t>Wording of task </a:t>
            </a:r>
          </a:p>
        </p:txBody>
      </p:sp>
      <p:sp>
        <p:nvSpPr>
          <p:cNvPr id="4" name="Slide Number Placeholder 3"/>
          <p:cNvSpPr>
            <a:spLocks noGrp="1"/>
          </p:cNvSpPr>
          <p:nvPr>
            <p:ph type="sldNum" sz="quarter" idx="5"/>
          </p:nvPr>
        </p:nvSpPr>
        <p:spPr/>
        <p:txBody>
          <a:bodyPr/>
          <a:lstStyle/>
          <a:p>
            <a:fld id="{4A4774F8-94A6-CD44-88B5-DAB53C814C0D}" type="slidenum">
              <a:rPr lang="en-US" smtClean="0"/>
              <a:t>4</a:t>
            </a:fld>
            <a:endParaRPr lang="en-US"/>
          </a:p>
        </p:txBody>
      </p:sp>
    </p:spTree>
    <p:extLst>
      <p:ext uri="{BB962C8B-B14F-4D97-AF65-F5344CB8AC3E}">
        <p14:creationId xmlns:p14="http://schemas.microsoft.com/office/powerpoint/2010/main" val="1310343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1E5284-448C-2E4B-82A0-54AE3C25936E}" type="datetime1">
              <a:rPr lang="en-CA" smtClean="0"/>
              <a:t>2020-06-18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0F99B-4302-6646-BD1D-0BAADDE296E1}" type="slidenum">
              <a:rPr lang="en-US" smtClean="0"/>
              <a:t>‹#›</a:t>
            </a:fld>
            <a:endParaRPr lang="en-US"/>
          </a:p>
        </p:txBody>
      </p:sp>
    </p:spTree>
    <p:extLst>
      <p:ext uri="{BB962C8B-B14F-4D97-AF65-F5344CB8AC3E}">
        <p14:creationId xmlns:p14="http://schemas.microsoft.com/office/powerpoint/2010/main" val="516482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47077-0BEE-A549-B96E-3D6171FD349A}" type="datetime1">
              <a:rPr lang="en-CA" smtClean="0"/>
              <a:t>2020-06-18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0F99B-4302-6646-BD1D-0BAADDE296E1}" type="slidenum">
              <a:rPr lang="en-US" smtClean="0"/>
              <a:t>‹#›</a:t>
            </a:fld>
            <a:endParaRPr lang="en-US"/>
          </a:p>
        </p:txBody>
      </p:sp>
    </p:spTree>
    <p:extLst>
      <p:ext uri="{BB962C8B-B14F-4D97-AF65-F5344CB8AC3E}">
        <p14:creationId xmlns:p14="http://schemas.microsoft.com/office/powerpoint/2010/main" val="429138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AE08BA-EBDC-1444-B6E4-FFCAB53289DD}" type="datetime1">
              <a:rPr lang="en-CA" smtClean="0"/>
              <a:t>2020-06-18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0F99B-4302-6646-BD1D-0BAADDE296E1}" type="slidenum">
              <a:rPr lang="en-US" smtClean="0"/>
              <a:t>‹#›</a:t>
            </a:fld>
            <a:endParaRPr lang="en-US"/>
          </a:p>
        </p:txBody>
      </p:sp>
    </p:spTree>
    <p:extLst>
      <p:ext uri="{BB962C8B-B14F-4D97-AF65-F5344CB8AC3E}">
        <p14:creationId xmlns:p14="http://schemas.microsoft.com/office/powerpoint/2010/main" val="336167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A6B1E8-B361-5245-BEAE-E47A9B44F922}" type="datetime1">
              <a:rPr lang="en-CA" smtClean="0"/>
              <a:t>2020-06-18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0F99B-4302-6646-BD1D-0BAADDE296E1}" type="slidenum">
              <a:rPr lang="en-US" smtClean="0"/>
              <a:t>‹#›</a:t>
            </a:fld>
            <a:endParaRPr lang="en-US"/>
          </a:p>
        </p:txBody>
      </p:sp>
    </p:spTree>
    <p:extLst>
      <p:ext uri="{BB962C8B-B14F-4D97-AF65-F5344CB8AC3E}">
        <p14:creationId xmlns:p14="http://schemas.microsoft.com/office/powerpoint/2010/main" val="4116725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5E401C-1493-6D40-A7FE-F92DB6C0EDFB}" type="datetime1">
              <a:rPr lang="en-CA" smtClean="0"/>
              <a:t>2020-06-18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0F99B-4302-6646-BD1D-0BAADDE296E1}" type="slidenum">
              <a:rPr lang="en-US" smtClean="0"/>
              <a:t>‹#›</a:t>
            </a:fld>
            <a:endParaRPr lang="en-US"/>
          </a:p>
        </p:txBody>
      </p:sp>
    </p:spTree>
    <p:extLst>
      <p:ext uri="{BB962C8B-B14F-4D97-AF65-F5344CB8AC3E}">
        <p14:creationId xmlns:p14="http://schemas.microsoft.com/office/powerpoint/2010/main" val="382990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5E0D06-EBC6-8B4B-8A7B-671763F89C57}" type="datetime1">
              <a:rPr lang="en-CA" smtClean="0"/>
              <a:t>2020-06-18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0F99B-4302-6646-BD1D-0BAADDE296E1}" type="slidenum">
              <a:rPr lang="en-US" smtClean="0"/>
              <a:t>‹#›</a:t>
            </a:fld>
            <a:endParaRPr lang="en-US"/>
          </a:p>
        </p:txBody>
      </p:sp>
    </p:spTree>
    <p:extLst>
      <p:ext uri="{BB962C8B-B14F-4D97-AF65-F5344CB8AC3E}">
        <p14:creationId xmlns:p14="http://schemas.microsoft.com/office/powerpoint/2010/main" val="1273752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62F1F9-C794-BA41-A1C6-227BDE61D272}" type="datetime1">
              <a:rPr lang="en-CA" smtClean="0"/>
              <a:t>2020-06-18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10F99B-4302-6646-BD1D-0BAADDE296E1}" type="slidenum">
              <a:rPr lang="en-US" smtClean="0"/>
              <a:t>‹#›</a:t>
            </a:fld>
            <a:endParaRPr lang="en-US"/>
          </a:p>
        </p:txBody>
      </p:sp>
    </p:spTree>
    <p:extLst>
      <p:ext uri="{BB962C8B-B14F-4D97-AF65-F5344CB8AC3E}">
        <p14:creationId xmlns:p14="http://schemas.microsoft.com/office/powerpoint/2010/main" val="1605770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13141B-9A9B-6D45-8074-B9ED39E5E1AC}" type="datetime1">
              <a:rPr lang="en-CA" smtClean="0"/>
              <a:t>2020-06-18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10F99B-4302-6646-BD1D-0BAADDE296E1}" type="slidenum">
              <a:rPr lang="en-US" smtClean="0"/>
              <a:t>‹#›</a:t>
            </a:fld>
            <a:endParaRPr lang="en-US"/>
          </a:p>
        </p:txBody>
      </p:sp>
    </p:spTree>
    <p:extLst>
      <p:ext uri="{BB962C8B-B14F-4D97-AF65-F5344CB8AC3E}">
        <p14:creationId xmlns:p14="http://schemas.microsoft.com/office/powerpoint/2010/main" val="2490839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16F20B-F443-894A-BBCF-1AA095806104}" type="datetime1">
              <a:rPr lang="en-CA" smtClean="0"/>
              <a:t>2020-06-18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10F99B-4302-6646-BD1D-0BAADDE296E1}" type="slidenum">
              <a:rPr lang="en-US" smtClean="0"/>
              <a:t>‹#›</a:t>
            </a:fld>
            <a:endParaRPr lang="en-US"/>
          </a:p>
        </p:txBody>
      </p:sp>
    </p:spTree>
    <p:extLst>
      <p:ext uri="{BB962C8B-B14F-4D97-AF65-F5344CB8AC3E}">
        <p14:creationId xmlns:p14="http://schemas.microsoft.com/office/powerpoint/2010/main" val="725754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07A488B-75BF-0546-9BC4-17A6E465DF85}" type="datetime1">
              <a:rPr lang="en-CA" smtClean="0"/>
              <a:t>2020-06-18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0F99B-4302-6646-BD1D-0BAADDE296E1}" type="slidenum">
              <a:rPr lang="en-US" smtClean="0"/>
              <a:t>‹#›</a:t>
            </a:fld>
            <a:endParaRPr lang="en-US"/>
          </a:p>
        </p:txBody>
      </p:sp>
    </p:spTree>
    <p:extLst>
      <p:ext uri="{BB962C8B-B14F-4D97-AF65-F5344CB8AC3E}">
        <p14:creationId xmlns:p14="http://schemas.microsoft.com/office/powerpoint/2010/main" val="3452095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B3B4A39-D1E8-B749-BFB3-07116B525E69}" type="datetime1">
              <a:rPr lang="en-CA" smtClean="0"/>
              <a:t>2020-06-18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0F99B-4302-6646-BD1D-0BAADDE296E1}" type="slidenum">
              <a:rPr lang="en-US" smtClean="0"/>
              <a:t>‹#›</a:t>
            </a:fld>
            <a:endParaRPr lang="en-US"/>
          </a:p>
        </p:txBody>
      </p:sp>
    </p:spTree>
    <p:extLst>
      <p:ext uri="{BB962C8B-B14F-4D97-AF65-F5344CB8AC3E}">
        <p14:creationId xmlns:p14="http://schemas.microsoft.com/office/powerpoint/2010/main" val="2054508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E80CD8C8-200E-294A-A917-C491AF77043A}" type="datetime1">
              <a:rPr lang="en-CA" smtClean="0"/>
              <a:t>2020-06-18</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F710F99B-4302-6646-BD1D-0BAADDE296E1}" type="slidenum">
              <a:rPr lang="en-US" smtClean="0"/>
              <a:t>‹#›</a:t>
            </a:fld>
            <a:endParaRPr lang="en-US"/>
          </a:p>
        </p:txBody>
      </p:sp>
    </p:spTree>
    <p:extLst>
      <p:ext uri="{BB962C8B-B14F-4D97-AF65-F5344CB8AC3E}">
        <p14:creationId xmlns:p14="http://schemas.microsoft.com/office/powerpoint/2010/main" val="30122056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C702498-6E61-3044-AC72-4C3F86EE1A78}"/>
              </a:ext>
            </a:extLst>
          </p:cNvPr>
          <p:cNvSpPr>
            <a:spLocks noGrp="1"/>
          </p:cNvSpPr>
          <p:nvPr>
            <p:ph type="sldNum" sz="quarter" idx="12"/>
          </p:nvPr>
        </p:nvSpPr>
        <p:spPr/>
        <p:txBody>
          <a:bodyPr/>
          <a:lstStyle/>
          <a:p>
            <a:fld id="{F710F99B-4302-6646-BD1D-0BAADDE296E1}" type="slidenum">
              <a:rPr lang="en-US" smtClean="0"/>
              <a:t>1</a:t>
            </a:fld>
            <a:endParaRPr lang="en-US"/>
          </a:p>
        </p:txBody>
      </p:sp>
      <p:sp>
        <p:nvSpPr>
          <p:cNvPr id="7" name="Title 1">
            <a:extLst>
              <a:ext uri="{FF2B5EF4-FFF2-40B4-BE49-F238E27FC236}">
                <a16:creationId xmlns:a16="http://schemas.microsoft.com/office/drawing/2014/main" id="{3FC48F63-5339-4D29-A311-4282D0025532}"/>
              </a:ext>
            </a:extLst>
          </p:cNvPr>
          <p:cNvSpPr>
            <a:spLocks noGrp="1"/>
          </p:cNvSpPr>
          <p:nvPr>
            <p:ph type="ctrTitle"/>
          </p:nvPr>
        </p:nvSpPr>
        <p:spPr>
          <a:xfrm>
            <a:off x="0" y="1480151"/>
            <a:ext cx="6858000" cy="7941431"/>
          </a:xfrm>
        </p:spPr>
        <p:txBody>
          <a:bodyPr>
            <a:normAutofit/>
          </a:bodyPr>
          <a:lstStyle/>
          <a:p>
            <a:br>
              <a:rPr lang="en-US" dirty="0"/>
            </a:br>
            <a:r>
              <a:rPr lang="en-US" dirty="0"/>
              <a:t>Assignment A5a </a:t>
            </a:r>
            <a:br>
              <a:rPr lang="en-US" dirty="0"/>
            </a:br>
            <a:r>
              <a:rPr lang="en-US" dirty="0"/>
              <a:t>Low-Fidelity Paper Prototype</a:t>
            </a:r>
            <a:br>
              <a:rPr lang="en-US" dirty="0"/>
            </a:br>
            <a:br>
              <a:rPr lang="en-US" dirty="0"/>
            </a:br>
            <a:r>
              <a:rPr lang="en-US" sz="2400" dirty="0"/>
              <a:t>Project </a:t>
            </a:r>
            <a:r>
              <a:rPr lang="en-US" sz="2400" dirty="0" err="1"/>
              <a:t>HelpingGrads</a:t>
            </a:r>
            <a:r>
              <a:rPr lang="en-US" sz="2400" dirty="0"/>
              <a:t>, CSCC10 2020 Summer</a:t>
            </a:r>
            <a:br>
              <a:rPr lang="en-US" sz="2400" dirty="0"/>
            </a:br>
            <a:br>
              <a:rPr lang="en-US" sz="2400" dirty="0"/>
            </a:br>
            <a:br>
              <a:rPr lang="en-US" sz="2400" dirty="0"/>
            </a:br>
            <a:r>
              <a:rPr lang="en-US" sz="2400" b="1" u="sng" dirty="0"/>
              <a:t>Table of Contents</a:t>
            </a:r>
            <a:br>
              <a:rPr lang="en-US" sz="2400" dirty="0"/>
            </a:br>
            <a:br>
              <a:rPr lang="en-US" sz="2400" dirty="0"/>
            </a:br>
            <a:r>
              <a:rPr lang="en-US" sz="2400" dirty="0"/>
              <a:t>5.1 Hierarchical Task Analysis		2</a:t>
            </a:r>
            <a:br>
              <a:rPr lang="en-US" sz="2400" dirty="0"/>
            </a:br>
            <a:r>
              <a:rPr lang="en-US" sz="2400" dirty="0"/>
              <a:t>5.2 Usability Testing Script			3</a:t>
            </a:r>
            <a:br>
              <a:rPr lang="en-US" sz="2400" dirty="0"/>
            </a:br>
            <a:r>
              <a:rPr lang="en-US" sz="2400" dirty="0"/>
              <a:t>5.3 Low-Fidelity Paper Prototype		4</a:t>
            </a:r>
            <a:br>
              <a:rPr lang="en-US" sz="2400" dirty="0"/>
            </a:br>
            <a:r>
              <a:rPr lang="en-US" sz="2400" dirty="0"/>
              <a:t>with Facilitation &amp; Observation </a:t>
            </a:r>
            <a:br>
              <a:rPr lang="en-US" sz="2400" dirty="0"/>
            </a:br>
            <a:r>
              <a:rPr lang="en-US" sz="2400" dirty="0"/>
              <a:t>notes off-side, outside Slideshow</a:t>
            </a:r>
            <a:br>
              <a:rPr lang="en-US" sz="2400" dirty="0"/>
            </a:br>
            <a:br>
              <a:rPr lang="en-US" sz="2400" dirty="0"/>
            </a:br>
            <a:br>
              <a:rPr lang="en-US" sz="2400" dirty="0"/>
            </a:br>
            <a:endParaRPr lang="en-US" dirty="0"/>
          </a:p>
        </p:txBody>
      </p:sp>
    </p:spTree>
    <p:extLst>
      <p:ext uri="{BB962C8B-B14F-4D97-AF65-F5344CB8AC3E}">
        <p14:creationId xmlns:p14="http://schemas.microsoft.com/office/powerpoint/2010/main" val="3886818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59A6E5-7912-CD46-A0E4-69460C8E6677}"/>
              </a:ext>
            </a:extLst>
          </p:cNvPr>
          <p:cNvSpPr/>
          <p:nvPr/>
        </p:nvSpPr>
        <p:spPr>
          <a:xfrm>
            <a:off x="644825" y="357708"/>
            <a:ext cx="5893998" cy="1754326"/>
          </a:xfrm>
          <a:prstGeom prst="rect">
            <a:avLst/>
          </a:prstGeom>
        </p:spPr>
        <p:txBody>
          <a:bodyPr wrap="square">
            <a:spAutoFit/>
          </a:bodyPr>
          <a:lstStyle/>
          <a:p>
            <a:pPr lvl="0"/>
            <a:r>
              <a:rPr lang="en-CA" dirty="0"/>
              <a:t>Task 3. </a:t>
            </a:r>
            <a:r>
              <a:rPr lang="en-US" dirty="0"/>
              <a:t>You got your personal statement edited, completed a final draft, and submitted your application. Now you would like to help others who are struggling through the application process. What would you do to achieve this using the prototype?</a:t>
            </a:r>
          </a:p>
          <a:p>
            <a:endParaRPr lang="en-US" dirty="0"/>
          </a:p>
        </p:txBody>
      </p:sp>
      <p:sp>
        <p:nvSpPr>
          <p:cNvPr id="5" name="TextBox 4">
            <a:extLst>
              <a:ext uri="{FF2B5EF4-FFF2-40B4-BE49-F238E27FC236}">
                <a16:creationId xmlns:a16="http://schemas.microsoft.com/office/drawing/2014/main" id="{ED69CA38-413B-2540-B75B-4C56DE3912CE}"/>
              </a:ext>
            </a:extLst>
          </p:cNvPr>
          <p:cNvSpPr txBox="1"/>
          <p:nvPr/>
        </p:nvSpPr>
        <p:spPr>
          <a:xfrm>
            <a:off x="7197202" y="148947"/>
            <a:ext cx="4382219" cy="5632311"/>
          </a:xfrm>
          <a:prstGeom prst="rect">
            <a:avLst/>
          </a:prstGeom>
          <a:noFill/>
        </p:spPr>
        <p:txBody>
          <a:bodyPr wrap="square" rtlCol="0">
            <a:spAutoFit/>
          </a:bodyPr>
          <a:lstStyle/>
          <a:p>
            <a:r>
              <a:rPr lang="en-US" b="1" dirty="0"/>
              <a:t>EXPECTED USER ACTION</a:t>
            </a:r>
          </a:p>
          <a:p>
            <a:pPr marL="285750" indent="-285750">
              <a:buFontTx/>
              <a:buChar char="-"/>
            </a:pPr>
            <a:r>
              <a:rPr lang="en-US" dirty="0"/>
              <a:t>Click [Blogs]</a:t>
            </a:r>
            <a:br>
              <a:rPr lang="en-US" dirty="0"/>
            </a:br>
            <a:r>
              <a:rPr lang="en-US" dirty="0">
                <a:solidFill>
                  <a:srgbClr val="FF0000"/>
                </a:solidFill>
              </a:rPr>
              <a:t>NOTE it’s good practice to ask users</a:t>
            </a:r>
            <a:br>
              <a:rPr lang="en-US" dirty="0">
                <a:solidFill>
                  <a:srgbClr val="FF0000"/>
                </a:solidFill>
              </a:rPr>
            </a:br>
            <a:r>
              <a:rPr lang="en-US" dirty="0">
                <a:solidFill>
                  <a:srgbClr val="FF0000"/>
                </a:solidFill>
              </a:rPr>
              <a:t>“What do you expect to happen next?”</a:t>
            </a:r>
          </a:p>
          <a:p>
            <a:endParaRPr lang="en-US" dirty="0"/>
          </a:p>
          <a:p>
            <a:endParaRPr lang="en-US" dirty="0"/>
          </a:p>
          <a:p>
            <a:r>
              <a:rPr lang="en-US" b="1" dirty="0"/>
              <a:t>OBSERVED ACTION</a:t>
            </a:r>
          </a:p>
          <a:p>
            <a:endParaRPr lang="en-US" dirty="0"/>
          </a:p>
          <a:p>
            <a:endParaRPr lang="en-US" dirty="0"/>
          </a:p>
          <a:p>
            <a:endParaRPr lang="en-US" dirty="0"/>
          </a:p>
          <a:p>
            <a:r>
              <a:rPr lang="en-US" b="1" dirty="0"/>
              <a:t>USER QUOTES</a:t>
            </a:r>
          </a:p>
          <a:p>
            <a:endParaRPr lang="en-US" b="1" dirty="0"/>
          </a:p>
          <a:p>
            <a:endParaRPr lang="en-US" b="1" dirty="0"/>
          </a:p>
          <a:p>
            <a:endParaRPr lang="en-US" b="1" dirty="0"/>
          </a:p>
          <a:p>
            <a:r>
              <a:rPr lang="en-US" b="1" dirty="0"/>
              <a:t>DESIGN IMPLICATIONS </a:t>
            </a:r>
            <a:r>
              <a:rPr lang="en-US" b="1" dirty="0">
                <a:solidFill>
                  <a:srgbClr val="FF0000"/>
                </a:solidFill>
              </a:rPr>
              <a:t>for A5b Results</a:t>
            </a:r>
          </a:p>
          <a:p>
            <a:endParaRPr lang="en-US" b="1" dirty="0">
              <a:solidFill>
                <a:srgbClr val="FF0000"/>
              </a:solidFill>
            </a:endParaRPr>
          </a:p>
          <a:p>
            <a:endParaRPr lang="en-US" b="1" dirty="0">
              <a:solidFill>
                <a:srgbClr val="FF0000"/>
              </a:solidFill>
            </a:endParaRPr>
          </a:p>
          <a:p>
            <a:endParaRPr lang="en-US" b="1" dirty="0">
              <a:solidFill>
                <a:srgbClr val="FF0000"/>
              </a:solidFill>
            </a:endParaRPr>
          </a:p>
          <a:p>
            <a:r>
              <a:rPr lang="en-US" b="1" dirty="0">
                <a:solidFill>
                  <a:srgbClr val="FF0000"/>
                </a:solidFill>
              </a:rPr>
              <a:t>[NEXT] </a:t>
            </a:r>
            <a:r>
              <a:rPr lang="en-US" dirty="0"/>
              <a:t>button is an </a:t>
            </a:r>
            <a:r>
              <a:rPr lang="en-US" b="1" dirty="0"/>
              <a:t>Action Button </a:t>
            </a:r>
            <a:r>
              <a:rPr lang="en-US" dirty="0"/>
              <a:t>you can program in </a:t>
            </a:r>
            <a:r>
              <a:rPr lang="en-US" dirty="0" err="1"/>
              <a:t>Powerpoint</a:t>
            </a:r>
            <a:r>
              <a:rPr lang="en-US" dirty="0"/>
              <a:t> for navigation.</a:t>
            </a:r>
          </a:p>
        </p:txBody>
      </p:sp>
      <p:sp>
        <p:nvSpPr>
          <p:cNvPr id="2" name="Slide Number Placeholder 1">
            <a:extLst>
              <a:ext uri="{FF2B5EF4-FFF2-40B4-BE49-F238E27FC236}">
                <a16:creationId xmlns:a16="http://schemas.microsoft.com/office/drawing/2014/main" id="{BA036C9B-9B17-4F47-B7BA-0B7CF9A9D213}"/>
              </a:ext>
            </a:extLst>
          </p:cNvPr>
          <p:cNvSpPr>
            <a:spLocks noGrp="1"/>
          </p:cNvSpPr>
          <p:nvPr>
            <p:ph type="sldNum" sz="quarter" idx="12"/>
          </p:nvPr>
        </p:nvSpPr>
        <p:spPr/>
        <p:txBody>
          <a:bodyPr/>
          <a:lstStyle/>
          <a:p>
            <a:fld id="{F710F99B-4302-6646-BD1D-0BAADDE296E1}" type="slidenum">
              <a:rPr lang="en-US" smtClean="0"/>
              <a:t>10</a:t>
            </a:fld>
            <a:endParaRPr lang="en-US"/>
          </a:p>
        </p:txBody>
      </p:sp>
      <p:pic>
        <p:nvPicPr>
          <p:cNvPr id="7" name="Picture 6" descr="A screenshot of text&#10;&#10;Description automatically generated">
            <a:extLst>
              <a:ext uri="{FF2B5EF4-FFF2-40B4-BE49-F238E27FC236}">
                <a16:creationId xmlns:a16="http://schemas.microsoft.com/office/drawing/2014/main" id="{60AB8F37-E645-4AA5-84C6-FA2B41BA5680}"/>
              </a:ext>
            </a:extLst>
          </p:cNvPr>
          <p:cNvPicPr>
            <a:picLocks noChangeAspect="1"/>
          </p:cNvPicPr>
          <p:nvPr/>
        </p:nvPicPr>
        <p:blipFill>
          <a:blip r:embed="rId2"/>
          <a:stretch>
            <a:fillRect/>
          </a:stretch>
        </p:blipFill>
        <p:spPr>
          <a:xfrm>
            <a:off x="10013" y="2112034"/>
            <a:ext cx="6858000" cy="5641084"/>
          </a:xfrm>
          <a:prstGeom prst="rect">
            <a:avLst/>
          </a:prstGeom>
        </p:spPr>
      </p:pic>
    </p:spTree>
    <p:extLst>
      <p:ext uri="{BB962C8B-B14F-4D97-AF65-F5344CB8AC3E}">
        <p14:creationId xmlns:p14="http://schemas.microsoft.com/office/powerpoint/2010/main" val="2774111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59A6E5-7912-CD46-A0E4-69460C8E6677}"/>
              </a:ext>
            </a:extLst>
          </p:cNvPr>
          <p:cNvSpPr/>
          <p:nvPr/>
        </p:nvSpPr>
        <p:spPr>
          <a:xfrm>
            <a:off x="644825" y="357708"/>
            <a:ext cx="5893998" cy="1754326"/>
          </a:xfrm>
          <a:prstGeom prst="rect">
            <a:avLst/>
          </a:prstGeom>
        </p:spPr>
        <p:txBody>
          <a:bodyPr wrap="square">
            <a:spAutoFit/>
          </a:bodyPr>
          <a:lstStyle/>
          <a:p>
            <a:pPr lvl="0"/>
            <a:r>
              <a:rPr lang="en-CA" dirty="0"/>
              <a:t>Task 3. </a:t>
            </a:r>
            <a:r>
              <a:rPr lang="en-US" dirty="0"/>
              <a:t>You got your personal statement edited, completed a final draft, and submitted your application. Now you would like to help others who are struggling through the application process. What would you do to achieve this using the prototype?</a:t>
            </a:r>
          </a:p>
          <a:p>
            <a:endParaRPr lang="en-US" dirty="0"/>
          </a:p>
        </p:txBody>
      </p:sp>
      <p:sp>
        <p:nvSpPr>
          <p:cNvPr id="5" name="TextBox 4">
            <a:extLst>
              <a:ext uri="{FF2B5EF4-FFF2-40B4-BE49-F238E27FC236}">
                <a16:creationId xmlns:a16="http://schemas.microsoft.com/office/drawing/2014/main" id="{ED69CA38-413B-2540-B75B-4C56DE3912CE}"/>
              </a:ext>
            </a:extLst>
          </p:cNvPr>
          <p:cNvSpPr txBox="1"/>
          <p:nvPr/>
        </p:nvSpPr>
        <p:spPr>
          <a:xfrm>
            <a:off x="7197202" y="148947"/>
            <a:ext cx="4382219" cy="5632311"/>
          </a:xfrm>
          <a:prstGeom prst="rect">
            <a:avLst/>
          </a:prstGeom>
          <a:noFill/>
        </p:spPr>
        <p:txBody>
          <a:bodyPr wrap="square" rtlCol="0">
            <a:spAutoFit/>
          </a:bodyPr>
          <a:lstStyle/>
          <a:p>
            <a:r>
              <a:rPr lang="en-US" b="1" dirty="0"/>
              <a:t>EXPECTED USER ACTION</a:t>
            </a:r>
          </a:p>
          <a:p>
            <a:pPr marL="285750" indent="-285750">
              <a:buFontTx/>
              <a:buChar char="-"/>
            </a:pPr>
            <a:r>
              <a:rPr lang="en-US" dirty="0"/>
              <a:t>Click [Create Blog]</a:t>
            </a:r>
            <a:br>
              <a:rPr lang="en-US" dirty="0"/>
            </a:br>
            <a:r>
              <a:rPr lang="en-US" dirty="0">
                <a:solidFill>
                  <a:srgbClr val="FF0000"/>
                </a:solidFill>
              </a:rPr>
              <a:t>NOTE it’s good practice to ask users</a:t>
            </a:r>
            <a:br>
              <a:rPr lang="en-US" dirty="0">
                <a:solidFill>
                  <a:srgbClr val="FF0000"/>
                </a:solidFill>
              </a:rPr>
            </a:br>
            <a:r>
              <a:rPr lang="en-US" dirty="0">
                <a:solidFill>
                  <a:srgbClr val="FF0000"/>
                </a:solidFill>
              </a:rPr>
              <a:t>“What do you expect to happen next?”</a:t>
            </a:r>
          </a:p>
          <a:p>
            <a:endParaRPr lang="en-US" dirty="0"/>
          </a:p>
          <a:p>
            <a:endParaRPr lang="en-US" dirty="0"/>
          </a:p>
          <a:p>
            <a:r>
              <a:rPr lang="en-US" b="1" dirty="0"/>
              <a:t>OBSERVED ACTION</a:t>
            </a:r>
          </a:p>
          <a:p>
            <a:endParaRPr lang="en-US" dirty="0"/>
          </a:p>
          <a:p>
            <a:endParaRPr lang="en-US" dirty="0"/>
          </a:p>
          <a:p>
            <a:endParaRPr lang="en-US" dirty="0"/>
          </a:p>
          <a:p>
            <a:r>
              <a:rPr lang="en-US" b="1" dirty="0"/>
              <a:t>USER QUOTES</a:t>
            </a:r>
          </a:p>
          <a:p>
            <a:endParaRPr lang="en-US" b="1" dirty="0"/>
          </a:p>
          <a:p>
            <a:endParaRPr lang="en-US" b="1" dirty="0"/>
          </a:p>
          <a:p>
            <a:endParaRPr lang="en-US" b="1" dirty="0"/>
          </a:p>
          <a:p>
            <a:r>
              <a:rPr lang="en-US" b="1" dirty="0"/>
              <a:t>DESIGN IMPLICATIONS </a:t>
            </a:r>
            <a:r>
              <a:rPr lang="en-US" b="1" dirty="0">
                <a:solidFill>
                  <a:srgbClr val="FF0000"/>
                </a:solidFill>
              </a:rPr>
              <a:t>for A5b Results</a:t>
            </a:r>
          </a:p>
          <a:p>
            <a:endParaRPr lang="en-US" b="1" dirty="0">
              <a:solidFill>
                <a:srgbClr val="FF0000"/>
              </a:solidFill>
            </a:endParaRPr>
          </a:p>
          <a:p>
            <a:endParaRPr lang="en-US" b="1" dirty="0">
              <a:solidFill>
                <a:srgbClr val="FF0000"/>
              </a:solidFill>
            </a:endParaRPr>
          </a:p>
          <a:p>
            <a:endParaRPr lang="en-US" b="1" dirty="0">
              <a:solidFill>
                <a:srgbClr val="FF0000"/>
              </a:solidFill>
            </a:endParaRPr>
          </a:p>
          <a:p>
            <a:r>
              <a:rPr lang="en-US" b="1" dirty="0">
                <a:solidFill>
                  <a:srgbClr val="FF0000"/>
                </a:solidFill>
              </a:rPr>
              <a:t>[NEXT] </a:t>
            </a:r>
            <a:r>
              <a:rPr lang="en-US" dirty="0"/>
              <a:t>button is an </a:t>
            </a:r>
            <a:r>
              <a:rPr lang="en-US" b="1" dirty="0"/>
              <a:t>Action Button </a:t>
            </a:r>
            <a:r>
              <a:rPr lang="en-US" dirty="0"/>
              <a:t>you can program in </a:t>
            </a:r>
            <a:r>
              <a:rPr lang="en-US" dirty="0" err="1"/>
              <a:t>Powerpoint</a:t>
            </a:r>
            <a:r>
              <a:rPr lang="en-US" dirty="0"/>
              <a:t> for navigation.</a:t>
            </a:r>
          </a:p>
        </p:txBody>
      </p:sp>
      <p:sp>
        <p:nvSpPr>
          <p:cNvPr id="2" name="Slide Number Placeholder 1">
            <a:extLst>
              <a:ext uri="{FF2B5EF4-FFF2-40B4-BE49-F238E27FC236}">
                <a16:creationId xmlns:a16="http://schemas.microsoft.com/office/drawing/2014/main" id="{BA036C9B-9B17-4F47-B7BA-0B7CF9A9D213}"/>
              </a:ext>
            </a:extLst>
          </p:cNvPr>
          <p:cNvSpPr>
            <a:spLocks noGrp="1"/>
          </p:cNvSpPr>
          <p:nvPr>
            <p:ph type="sldNum" sz="quarter" idx="12"/>
          </p:nvPr>
        </p:nvSpPr>
        <p:spPr/>
        <p:txBody>
          <a:bodyPr/>
          <a:lstStyle/>
          <a:p>
            <a:fld id="{F710F99B-4302-6646-BD1D-0BAADDE296E1}" type="slidenum">
              <a:rPr lang="en-US" smtClean="0"/>
              <a:t>11</a:t>
            </a:fld>
            <a:endParaRPr lang="en-US"/>
          </a:p>
        </p:txBody>
      </p:sp>
      <p:pic>
        <p:nvPicPr>
          <p:cNvPr id="6" name="Picture 5" descr="A close up of text on a white background&#10;&#10;Description automatically generated">
            <a:extLst>
              <a:ext uri="{FF2B5EF4-FFF2-40B4-BE49-F238E27FC236}">
                <a16:creationId xmlns:a16="http://schemas.microsoft.com/office/drawing/2014/main" id="{5D776E00-848E-469D-B575-052572B298C0}"/>
              </a:ext>
            </a:extLst>
          </p:cNvPr>
          <p:cNvPicPr>
            <a:picLocks noChangeAspect="1"/>
          </p:cNvPicPr>
          <p:nvPr/>
        </p:nvPicPr>
        <p:blipFill>
          <a:blip r:embed="rId2"/>
          <a:stretch>
            <a:fillRect/>
          </a:stretch>
        </p:blipFill>
        <p:spPr>
          <a:xfrm>
            <a:off x="0" y="2388321"/>
            <a:ext cx="6858000" cy="4367358"/>
          </a:xfrm>
          <a:prstGeom prst="rect">
            <a:avLst/>
          </a:prstGeom>
        </p:spPr>
      </p:pic>
    </p:spTree>
    <p:extLst>
      <p:ext uri="{BB962C8B-B14F-4D97-AF65-F5344CB8AC3E}">
        <p14:creationId xmlns:p14="http://schemas.microsoft.com/office/powerpoint/2010/main" val="3292173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59A6E5-7912-CD46-A0E4-69460C8E6677}"/>
              </a:ext>
            </a:extLst>
          </p:cNvPr>
          <p:cNvSpPr/>
          <p:nvPr/>
        </p:nvSpPr>
        <p:spPr>
          <a:xfrm>
            <a:off x="644825" y="357708"/>
            <a:ext cx="5893998" cy="1754326"/>
          </a:xfrm>
          <a:prstGeom prst="rect">
            <a:avLst/>
          </a:prstGeom>
        </p:spPr>
        <p:txBody>
          <a:bodyPr wrap="square">
            <a:spAutoFit/>
          </a:bodyPr>
          <a:lstStyle/>
          <a:p>
            <a:pPr lvl="0"/>
            <a:r>
              <a:rPr lang="en-CA" dirty="0"/>
              <a:t>Task 3. </a:t>
            </a:r>
            <a:r>
              <a:rPr lang="en-US" dirty="0"/>
              <a:t>You got your personal statement edited, completed a final draft, and submitted your application. Now you would like to help others who are struggling through the application process. What would you do to achieve this using the prototype?</a:t>
            </a:r>
          </a:p>
          <a:p>
            <a:endParaRPr lang="en-US" dirty="0"/>
          </a:p>
        </p:txBody>
      </p:sp>
      <p:sp>
        <p:nvSpPr>
          <p:cNvPr id="5" name="TextBox 4">
            <a:extLst>
              <a:ext uri="{FF2B5EF4-FFF2-40B4-BE49-F238E27FC236}">
                <a16:creationId xmlns:a16="http://schemas.microsoft.com/office/drawing/2014/main" id="{ED69CA38-413B-2540-B75B-4C56DE3912CE}"/>
              </a:ext>
            </a:extLst>
          </p:cNvPr>
          <p:cNvSpPr txBox="1"/>
          <p:nvPr/>
        </p:nvSpPr>
        <p:spPr>
          <a:xfrm>
            <a:off x="7197202" y="148947"/>
            <a:ext cx="4382219" cy="6463308"/>
          </a:xfrm>
          <a:prstGeom prst="rect">
            <a:avLst/>
          </a:prstGeom>
          <a:noFill/>
        </p:spPr>
        <p:txBody>
          <a:bodyPr wrap="square" rtlCol="0">
            <a:spAutoFit/>
          </a:bodyPr>
          <a:lstStyle/>
          <a:p>
            <a:r>
              <a:rPr lang="en-US" b="1" dirty="0"/>
              <a:t>EXPECTED USER ACTION</a:t>
            </a:r>
          </a:p>
          <a:p>
            <a:pPr marL="285750" indent="-285750">
              <a:buFontTx/>
              <a:buChar char="-"/>
            </a:pPr>
            <a:r>
              <a:rPr lang="en-US" dirty="0"/>
              <a:t>Enter text in [Title]</a:t>
            </a:r>
          </a:p>
          <a:p>
            <a:pPr marL="285750" indent="-285750">
              <a:buFontTx/>
              <a:buChar char="-"/>
            </a:pPr>
            <a:r>
              <a:rPr lang="en-US" dirty="0"/>
              <a:t>Enter text in [Body]</a:t>
            </a:r>
          </a:p>
          <a:p>
            <a:pPr marL="285750" indent="-285750">
              <a:buFontTx/>
              <a:buChar char="-"/>
            </a:pPr>
            <a:r>
              <a:rPr lang="en-US" dirty="0"/>
              <a:t>Enter text in [Tags]</a:t>
            </a:r>
          </a:p>
          <a:p>
            <a:pPr marL="285750" indent="-285750">
              <a:buFontTx/>
              <a:buChar char="-"/>
            </a:pPr>
            <a:r>
              <a:rPr lang="en-US" dirty="0"/>
              <a:t>Click [Post]</a:t>
            </a:r>
            <a:br>
              <a:rPr lang="en-US" dirty="0"/>
            </a:br>
            <a:r>
              <a:rPr lang="en-US" dirty="0">
                <a:solidFill>
                  <a:srgbClr val="FF0000"/>
                </a:solidFill>
              </a:rPr>
              <a:t>NOTE it’s good practice to ask users</a:t>
            </a:r>
            <a:br>
              <a:rPr lang="en-US" dirty="0">
                <a:solidFill>
                  <a:srgbClr val="FF0000"/>
                </a:solidFill>
              </a:rPr>
            </a:br>
            <a:r>
              <a:rPr lang="en-US" dirty="0">
                <a:solidFill>
                  <a:srgbClr val="FF0000"/>
                </a:solidFill>
              </a:rPr>
              <a:t>“What do you expect to happen next?”</a:t>
            </a:r>
          </a:p>
          <a:p>
            <a:endParaRPr lang="en-US" dirty="0"/>
          </a:p>
          <a:p>
            <a:endParaRPr lang="en-US" dirty="0"/>
          </a:p>
          <a:p>
            <a:r>
              <a:rPr lang="en-US" b="1" dirty="0"/>
              <a:t>OBSERVED ACTION</a:t>
            </a:r>
          </a:p>
          <a:p>
            <a:endParaRPr lang="en-US" dirty="0"/>
          </a:p>
          <a:p>
            <a:endParaRPr lang="en-US" dirty="0"/>
          </a:p>
          <a:p>
            <a:endParaRPr lang="en-US" dirty="0"/>
          </a:p>
          <a:p>
            <a:r>
              <a:rPr lang="en-US" b="1" dirty="0"/>
              <a:t>USER QUOTES</a:t>
            </a:r>
          </a:p>
          <a:p>
            <a:endParaRPr lang="en-US" b="1" dirty="0"/>
          </a:p>
          <a:p>
            <a:endParaRPr lang="en-US" b="1" dirty="0"/>
          </a:p>
          <a:p>
            <a:endParaRPr lang="en-US" b="1" dirty="0"/>
          </a:p>
          <a:p>
            <a:r>
              <a:rPr lang="en-US" b="1" dirty="0"/>
              <a:t>DESIGN IMPLICATIONS </a:t>
            </a:r>
            <a:r>
              <a:rPr lang="en-US" b="1" dirty="0">
                <a:solidFill>
                  <a:srgbClr val="FF0000"/>
                </a:solidFill>
              </a:rPr>
              <a:t>for A5b Results</a:t>
            </a:r>
          </a:p>
          <a:p>
            <a:endParaRPr lang="en-US" b="1" dirty="0">
              <a:solidFill>
                <a:srgbClr val="FF0000"/>
              </a:solidFill>
            </a:endParaRPr>
          </a:p>
          <a:p>
            <a:endParaRPr lang="en-US" b="1" dirty="0">
              <a:solidFill>
                <a:srgbClr val="FF0000"/>
              </a:solidFill>
            </a:endParaRPr>
          </a:p>
          <a:p>
            <a:endParaRPr lang="en-US" b="1" dirty="0">
              <a:solidFill>
                <a:srgbClr val="FF0000"/>
              </a:solidFill>
            </a:endParaRPr>
          </a:p>
          <a:p>
            <a:r>
              <a:rPr lang="en-US" b="1" dirty="0">
                <a:solidFill>
                  <a:srgbClr val="FF0000"/>
                </a:solidFill>
              </a:rPr>
              <a:t>[NEXT] </a:t>
            </a:r>
            <a:r>
              <a:rPr lang="en-US" dirty="0"/>
              <a:t>button is an </a:t>
            </a:r>
            <a:r>
              <a:rPr lang="en-US" b="1" dirty="0"/>
              <a:t>Action Button </a:t>
            </a:r>
            <a:r>
              <a:rPr lang="en-US" dirty="0"/>
              <a:t>you can program in </a:t>
            </a:r>
            <a:r>
              <a:rPr lang="en-US" dirty="0" err="1"/>
              <a:t>Powerpoint</a:t>
            </a:r>
            <a:r>
              <a:rPr lang="en-US" dirty="0"/>
              <a:t> for navigation.</a:t>
            </a:r>
          </a:p>
        </p:txBody>
      </p:sp>
      <p:sp>
        <p:nvSpPr>
          <p:cNvPr id="2" name="Slide Number Placeholder 1">
            <a:extLst>
              <a:ext uri="{FF2B5EF4-FFF2-40B4-BE49-F238E27FC236}">
                <a16:creationId xmlns:a16="http://schemas.microsoft.com/office/drawing/2014/main" id="{BA036C9B-9B17-4F47-B7BA-0B7CF9A9D213}"/>
              </a:ext>
            </a:extLst>
          </p:cNvPr>
          <p:cNvSpPr>
            <a:spLocks noGrp="1"/>
          </p:cNvSpPr>
          <p:nvPr>
            <p:ph type="sldNum" sz="quarter" idx="12"/>
          </p:nvPr>
        </p:nvSpPr>
        <p:spPr/>
        <p:txBody>
          <a:bodyPr/>
          <a:lstStyle/>
          <a:p>
            <a:fld id="{F710F99B-4302-6646-BD1D-0BAADDE296E1}" type="slidenum">
              <a:rPr lang="en-US" smtClean="0"/>
              <a:t>12</a:t>
            </a:fld>
            <a:endParaRPr lang="en-US"/>
          </a:p>
        </p:txBody>
      </p:sp>
      <p:pic>
        <p:nvPicPr>
          <p:cNvPr id="7" name="Picture 6" descr="A close up of text on a white background&#10;&#10;Description automatically generated">
            <a:extLst>
              <a:ext uri="{FF2B5EF4-FFF2-40B4-BE49-F238E27FC236}">
                <a16:creationId xmlns:a16="http://schemas.microsoft.com/office/drawing/2014/main" id="{90CBC2BB-12B6-4B0A-95D6-2E13ABEA4C51}"/>
              </a:ext>
            </a:extLst>
          </p:cNvPr>
          <p:cNvPicPr>
            <a:picLocks noChangeAspect="1"/>
          </p:cNvPicPr>
          <p:nvPr/>
        </p:nvPicPr>
        <p:blipFill>
          <a:blip r:embed="rId2"/>
          <a:stretch>
            <a:fillRect/>
          </a:stretch>
        </p:blipFill>
        <p:spPr>
          <a:xfrm>
            <a:off x="0" y="2289777"/>
            <a:ext cx="6858000" cy="6672192"/>
          </a:xfrm>
          <a:prstGeom prst="rect">
            <a:avLst/>
          </a:prstGeom>
        </p:spPr>
      </p:pic>
    </p:spTree>
    <p:extLst>
      <p:ext uri="{BB962C8B-B14F-4D97-AF65-F5344CB8AC3E}">
        <p14:creationId xmlns:p14="http://schemas.microsoft.com/office/powerpoint/2010/main" val="2953474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91A81-CA45-B141-8158-857D4E6DEB11}"/>
              </a:ext>
            </a:extLst>
          </p:cNvPr>
          <p:cNvSpPr>
            <a:spLocks noGrp="1"/>
          </p:cNvSpPr>
          <p:nvPr>
            <p:ph type="title"/>
          </p:nvPr>
        </p:nvSpPr>
        <p:spPr>
          <a:xfrm>
            <a:off x="471488" y="-378577"/>
            <a:ext cx="5915025" cy="1767417"/>
          </a:xfrm>
        </p:spPr>
        <p:txBody>
          <a:bodyPr/>
          <a:lstStyle/>
          <a:p>
            <a:r>
              <a:rPr lang="en-US" dirty="0"/>
              <a:t>A5.1 Hierarchical Task Analysis</a:t>
            </a:r>
          </a:p>
        </p:txBody>
      </p:sp>
      <p:sp>
        <p:nvSpPr>
          <p:cNvPr id="12" name="Slide Number Placeholder 11">
            <a:extLst>
              <a:ext uri="{FF2B5EF4-FFF2-40B4-BE49-F238E27FC236}">
                <a16:creationId xmlns:a16="http://schemas.microsoft.com/office/drawing/2014/main" id="{A19566B6-A921-1946-B3AF-981274864209}"/>
              </a:ext>
            </a:extLst>
          </p:cNvPr>
          <p:cNvSpPr>
            <a:spLocks noGrp="1"/>
          </p:cNvSpPr>
          <p:nvPr>
            <p:ph type="sldNum" sz="quarter" idx="12"/>
          </p:nvPr>
        </p:nvSpPr>
        <p:spPr/>
        <p:txBody>
          <a:bodyPr/>
          <a:lstStyle/>
          <a:p>
            <a:fld id="{F710F99B-4302-6646-BD1D-0BAADDE296E1}" type="slidenum">
              <a:rPr lang="en-US" smtClean="0"/>
              <a:t>2</a:t>
            </a:fld>
            <a:endParaRPr lang="en-US"/>
          </a:p>
        </p:txBody>
      </p:sp>
      <p:pic>
        <p:nvPicPr>
          <p:cNvPr id="5" name="Picture 4">
            <a:extLst>
              <a:ext uri="{FF2B5EF4-FFF2-40B4-BE49-F238E27FC236}">
                <a16:creationId xmlns:a16="http://schemas.microsoft.com/office/drawing/2014/main" id="{ABADC2E2-8AC5-4729-B487-558B930360AF}"/>
              </a:ext>
            </a:extLst>
          </p:cNvPr>
          <p:cNvPicPr>
            <a:picLocks noChangeAspect="1"/>
          </p:cNvPicPr>
          <p:nvPr/>
        </p:nvPicPr>
        <p:blipFill>
          <a:blip r:embed="rId2"/>
          <a:stretch>
            <a:fillRect/>
          </a:stretch>
        </p:blipFill>
        <p:spPr>
          <a:xfrm>
            <a:off x="457962" y="1048182"/>
            <a:ext cx="5942076" cy="6316980"/>
          </a:xfrm>
          <a:prstGeom prst="rect">
            <a:avLst/>
          </a:prstGeom>
        </p:spPr>
      </p:pic>
    </p:spTree>
    <p:extLst>
      <p:ext uri="{BB962C8B-B14F-4D97-AF65-F5344CB8AC3E}">
        <p14:creationId xmlns:p14="http://schemas.microsoft.com/office/powerpoint/2010/main" val="4148997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D925-59EF-4045-8BBD-F7049AF179B3}"/>
              </a:ext>
            </a:extLst>
          </p:cNvPr>
          <p:cNvSpPr>
            <a:spLocks noGrp="1"/>
          </p:cNvSpPr>
          <p:nvPr>
            <p:ph type="ctrTitle"/>
          </p:nvPr>
        </p:nvSpPr>
        <p:spPr>
          <a:xfrm>
            <a:off x="0" y="-441176"/>
            <a:ext cx="6858000" cy="1855679"/>
          </a:xfrm>
        </p:spPr>
        <p:txBody>
          <a:bodyPr>
            <a:normAutofit/>
          </a:bodyPr>
          <a:lstStyle/>
          <a:p>
            <a:r>
              <a:rPr lang="en-US" sz="4000" dirty="0"/>
              <a:t>A5.2 Usability Testing Script</a:t>
            </a:r>
            <a:br>
              <a:rPr lang="en-US" sz="4000" dirty="0"/>
            </a:br>
            <a:endParaRPr lang="en-US" sz="4000" dirty="0"/>
          </a:p>
        </p:txBody>
      </p:sp>
      <p:sp>
        <p:nvSpPr>
          <p:cNvPr id="3" name="Subtitle 2">
            <a:extLst>
              <a:ext uri="{FF2B5EF4-FFF2-40B4-BE49-F238E27FC236}">
                <a16:creationId xmlns:a16="http://schemas.microsoft.com/office/drawing/2014/main" id="{59F6F694-EF07-844C-BA3E-246F61F604F3}"/>
              </a:ext>
            </a:extLst>
          </p:cNvPr>
          <p:cNvSpPr>
            <a:spLocks noGrp="1"/>
          </p:cNvSpPr>
          <p:nvPr>
            <p:ph type="subTitle" idx="1"/>
          </p:nvPr>
        </p:nvSpPr>
        <p:spPr>
          <a:xfrm>
            <a:off x="146957" y="1104566"/>
            <a:ext cx="6468996" cy="7788729"/>
          </a:xfrm>
        </p:spPr>
        <p:txBody>
          <a:bodyPr>
            <a:normAutofit/>
          </a:bodyPr>
          <a:lstStyle/>
          <a:p>
            <a:pPr algn="l"/>
            <a:r>
              <a:rPr lang="en-CA" b="1" dirty="0"/>
              <a:t>Scenario</a:t>
            </a:r>
            <a:r>
              <a:rPr lang="en-CA" dirty="0"/>
              <a:t>: </a:t>
            </a:r>
            <a:r>
              <a:rPr lang="en-US" dirty="0"/>
              <a:t>You are a 4</a:t>
            </a:r>
            <a:r>
              <a:rPr lang="en-US" baseline="30000" dirty="0"/>
              <a:t>th</a:t>
            </a:r>
            <a:r>
              <a:rPr lang="en-US" dirty="0"/>
              <a:t> year undergraduate student who is in interested in applying to graduate school, but you are not familiar with the process. You heard from a friend that there is a website that can help by providing you with resources and advice on how to prepare all the documents needed for your application such as the personal statement, resume and letters of recommendation. You decide to check out the website.</a:t>
            </a:r>
          </a:p>
          <a:p>
            <a:pPr algn="l"/>
            <a:br>
              <a:rPr lang="en-CA" dirty="0"/>
            </a:br>
            <a:r>
              <a:rPr lang="en-CA" dirty="0"/>
              <a:t>Can you show me how you would do the following tasks using this app:</a:t>
            </a:r>
          </a:p>
          <a:p>
            <a:pPr algn="l"/>
            <a:endParaRPr lang="en-CA" dirty="0"/>
          </a:p>
          <a:p>
            <a:pPr lvl="0" algn="l"/>
            <a:r>
              <a:rPr lang="en-CA" dirty="0"/>
              <a:t>1. </a:t>
            </a:r>
            <a:r>
              <a:rPr lang="en-US" dirty="0"/>
              <a:t>One required document for your application is a personal statement or a letter of intent. However, you are not sure how to write one and you want to learn. How would you go about finding the information you need using this prototype?</a:t>
            </a:r>
          </a:p>
          <a:p>
            <a:pPr lvl="0" algn="l"/>
            <a:br>
              <a:rPr lang="en-CA" dirty="0"/>
            </a:br>
            <a:r>
              <a:rPr lang="en-CA" dirty="0"/>
              <a:t>2. </a:t>
            </a:r>
            <a:r>
              <a:rPr lang="en-US" dirty="0"/>
              <a:t>After learning how to write a personal statement, you have finally finished writing your own and would like someone to edit it. Due to the COVID-19 pandemic you can’t go to the writing center at school. How could you get help with this using the prototype?</a:t>
            </a:r>
          </a:p>
          <a:p>
            <a:pPr lvl="0" algn="l"/>
            <a:br>
              <a:rPr lang="en-CA" dirty="0"/>
            </a:br>
            <a:r>
              <a:rPr lang="en-CA" dirty="0"/>
              <a:t>3. </a:t>
            </a:r>
            <a:r>
              <a:rPr lang="en-US" dirty="0"/>
              <a:t>You got your personal statement edited, completed a final draft, and submitted your application. Now you would like to help others you are struggling through the application process. What would you do to achieve this using the prototype?</a:t>
            </a:r>
          </a:p>
          <a:p>
            <a:pPr algn="l"/>
            <a:endParaRPr lang="en-CA" dirty="0"/>
          </a:p>
          <a:p>
            <a:pPr algn="l"/>
            <a:r>
              <a:rPr lang="en-CA" b="1" dirty="0"/>
              <a:t>Please think aloud as you interact with the paper prototype. </a:t>
            </a:r>
            <a:endParaRPr lang="en-CA" dirty="0"/>
          </a:p>
          <a:p>
            <a:pPr algn="l"/>
            <a:endParaRPr lang="en-CA" dirty="0"/>
          </a:p>
          <a:p>
            <a:pPr algn="l"/>
            <a:endParaRPr lang="en-CA" dirty="0"/>
          </a:p>
          <a:p>
            <a:endParaRPr lang="en-US" dirty="0"/>
          </a:p>
        </p:txBody>
      </p:sp>
      <p:sp>
        <p:nvSpPr>
          <p:cNvPr id="4" name="Slide Number Placeholder 3">
            <a:extLst>
              <a:ext uri="{FF2B5EF4-FFF2-40B4-BE49-F238E27FC236}">
                <a16:creationId xmlns:a16="http://schemas.microsoft.com/office/drawing/2014/main" id="{F601A151-2299-DB42-A9BE-7AE02115F289}"/>
              </a:ext>
            </a:extLst>
          </p:cNvPr>
          <p:cNvSpPr>
            <a:spLocks noGrp="1"/>
          </p:cNvSpPr>
          <p:nvPr>
            <p:ph type="sldNum" sz="quarter" idx="12"/>
          </p:nvPr>
        </p:nvSpPr>
        <p:spPr/>
        <p:txBody>
          <a:bodyPr/>
          <a:lstStyle/>
          <a:p>
            <a:fld id="{F710F99B-4302-6646-BD1D-0BAADDE296E1}" type="slidenum">
              <a:rPr lang="en-US" smtClean="0"/>
              <a:t>3</a:t>
            </a:fld>
            <a:endParaRPr lang="en-US"/>
          </a:p>
        </p:txBody>
      </p:sp>
    </p:spTree>
    <p:extLst>
      <p:ext uri="{BB962C8B-B14F-4D97-AF65-F5344CB8AC3E}">
        <p14:creationId xmlns:p14="http://schemas.microsoft.com/office/powerpoint/2010/main" val="3046583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C3F1BA-2F89-4644-9A37-FD1321B57360}"/>
              </a:ext>
            </a:extLst>
          </p:cNvPr>
          <p:cNvSpPr/>
          <p:nvPr/>
        </p:nvSpPr>
        <p:spPr>
          <a:xfrm>
            <a:off x="627572" y="254191"/>
            <a:ext cx="5893998" cy="2739211"/>
          </a:xfrm>
          <a:prstGeom prst="rect">
            <a:avLst/>
          </a:prstGeom>
        </p:spPr>
        <p:txBody>
          <a:bodyPr wrap="square">
            <a:spAutoFit/>
          </a:bodyPr>
          <a:lstStyle/>
          <a:p>
            <a:r>
              <a:rPr lang="en-CA" sz="2800" b="1" dirty="0"/>
              <a:t>A5.3  Low-Fidelity Paper Prototype</a:t>
            </a:r>
            <a:br>
              <a:rPr lang="en-CA" dirty="0"/>
            </a:br>
            <a:endParaRPr lang="en-CA" dirty="0"/>
          </a:p>
          <a:p>
            <a:r>
              <a:rPr lang="en-CA" dirty="0"/>
              <a:t>Task 1. </a:t>
            </a:r>
            <a:r>
              <a:rPr lang="en-US" dirty="0"/>
              <a:t>One required document for your application is a personal statement or a letter of intent. However, you are not sure how to write one and you want to learn. How would you go about finding the information you need using this prototype?</a:t>
            </a:r>
          </a:p>
          <a:p>
            <a:br>
              <a:rPr lang="en-CA" dirty="0"/>
            </a:br>
            <a:endParaRPr lang="en-CA" dirty="0">
              <a:solidFill>
                <a:srgbClr val="FF0000"/>
              </a:solidFill>
            </a:endParaRPr>
          </a:p>
        </p:txBody>
      </p:sp>
      <p:sp>
        <p:nvSpPr>
          <p:cNvPr id="7" name="TextBox 6">
            <a:extLst>
              <a:ext uri="{FF2B5EF4-FFF2-40B4-BE49-F238E27FC236}">
                <a16:creationId xmlns:a16="http://schemas.microsoft.com/office/drawing/2014/main" id="{C302289A-787A-3146-AA9E-676B5611D952}"/>
              </a:ext>
            </a:extLst>
          </p:cNvPr>
          <p:cNvSpPr txBox="1"/>
          <p:nvPr/>
        </p:nvSpPr>
        <p:spPr>
          <a:xfrm>
            <a:off x="7079206" y="254191"/>
            <a:ext cx="4546737" cy="5355312"/>
          </a:xfrm>
          <a:prstGeom prst="rect">
            <a:avLst/>
          </a:prstGeom>
          <a:noFill/>
        </p:spPr>
        <p:txBody>
          <a:bodyPr wrap="square" rtlCol="0">
            <a:spAutoFit/>
          </a:bodyPr>
          <a:lstStyle/>
          <a:p>
            <a:r>
              <a:rPr lang="en-US" b="1" dirty="0"/>
              <a:t>EXPECTED USER ACTION</a:t>
            </a:r>
          </a:p>
          <a:p>
            <a:pPr marL="285750" indent="-285750">
              <a:buFontTx/>
              <a:buChar char="-"/>
            </a:pPr>
            <a:r>
              <a:rPr lang="en-US" dirty="0"/>
              <a:t>Click [Blogs]</a:t>
            </a:r>
          </a:p>
          <a:p>
            <a:endParaRPr lang="en-US" dirty="0"/>
          </a:p>
          <a:p>
            <a:endParaRPr lang="en-US" dirty="0"/>
          </a:p>
          <a:p>
            <a:endParaRPr lang="en-US" dirty="0"/>
          </a:p>
          <a:p>
            <a:r>
              <a:rPr lang="en-US" b="1" dirty="0"/>
              <a:t>OBSERVED ACTION</a:t>
            </a:r>
          </a:p>
          <a:p>
            <a:pPr marL="285750" indent="-285750">
              <a:buFontTx/>
              <a:buChar char="-"/>
            </a:pPr>
            <a:r>
              <a:rPr lang="en-US" dirty="0"/>
              <a:t>Clicked on forum </a:t>
            </a:r>
          </a:p>
          <a:p>
            <a:pPr marL="285750" indent="-285750">
              <a:buFontTx/>
              <a:buChar char="-"/>
            </a:pPr>
            <a:r>
              <a:rPr lang="en-US" dirty="0"/>
              <a:t>Clicked </a:t>
            </a:r>
          </a:p>
          <a:p>
            <a:endParaRPr lang="en-US" dirty="0"/>
          </a:p>
          <a:p>
            <a:endParaRPr lang="en-US" dirty="0"/>
          </a:p>
          <a:p>
            <a:endParaRPr lang="en-US" dirty="0"/>
          </a:p>
          <a:p>
            <a:endParaRPr lang="en-US" dirty="0"/>
          </a:p>
          <a:p>
            <a:r>
              <a:rPr lang="en-US" b="1" dirty="0"/>
              <a:t>USER QUOTES</a:t>
            </a:r>
          </a:p>
          <a:p>
            <a:endParaRPr lang="en-US" b="1" dirty="0"/>
          </a:p>
          <a:p>
            <a:r>
              <a:rPr lang="en-US" b="1" dirty="0"/>
              <a:t>Sees navigation bar and different bars</a:t>
            </a:r>
          </a:p>
          <a:p>
            <a:endParaRPr lang="en-US" b="1" dirty="0"/>
          </a:p>
          <a:p>
            <a:endParaRPr lang="en-US" b="1" dirty="0"/>
          </a:p>
          <a:p>
            <a:endParaRPr lang="en-US" b="1" dirty="0"/>
          </a:p>
          <a:p>
            <a:r>
              <a:rPr lang="en-US" b="1" dirty="0"/>
              <a:t>DESIGN IMPLICATIONS </a:t>
            </a:r>
            <a:r>
              <a:rPr lang="en-US" b="1" dirty="0">
                <a:solidFill>
                  <a:srgbClr val="FF0000"/>
                </a:solidFill>
              </a:rPr>
              <a:t>for A5b Results</a:t>
            </a:r>
          </a:p>
        </p:txBody>
      </p:sp>
      <p:sp>
        <p:nvSpPr>
          <p:cNvPr id="11" name="Slide Number Placeholder 10">
            <a:extLst>
              <a:ext uri="{FF2B5EF4-FFF2-40B4-BE49-F238E27FC236}">
                <a16:creationId xmlns:a16="http://schemas.microsoft.com/office/drawing/2014/main" id="{2C131C09-CC96-5E4F-BF33-7D64272F01E6}"/>
              </a:ext>
            </a:extLst>
          </p:cNvPr>
          <p:cNvSpPr>
            <a:spLocks noGrp="1"/>
          </p:cNvSpPr>
          <p:nvPr>
            <p:ph type="sldNum" sz="quarter" idx="12"/>
          </p:nvPr>
        </p:nvSpPr>
        <p:spPr/>
        <p:txBody>
          <a:bodyPr/>
          <a:lstStyle/>
          <a:p>
            <a:fld id="{F710F99B-4302-6646-BD1D-0BAADDE296E1}" type="slidenum">
              <a:rPr lang="en-US" smtClean="0"/>
              <a:t>4</a:t>
            </a:fld>
            <a:endParaRPr lang="en-US"/>
          </a:p>
        </p:txBody>
      </p:sp>
      <p:pic>
        <p:nvPicPr>
          <p:cNvPr id="4" name="Picture 3" descr="A close up of text on a white background&#10;&#10;Description automatically generated">
            <a:extLst>
              <a:ext uri="{FF2B5EF4-FFF2-40B4-BE49-F238E27FC236}">
                <a16:creationId xmlns:a16="http://schemas.microsoft.com/office/drawing/2014/main" id="{45C5C4EF-BE15-4AC9-9A44-9101F4EA63A2}"/>
              </a:ext>
            </a:extLst>
          </p:cNvPr>
          <p:cNvPicPr>
            <a:picLocks noChangeAspect="1"/>
          </p:cNvPicPr>
          <p:nvPr/>
        </p:nvPicPr>
        <p:blipFill>
          <a:blip r:embed="rId3"/>
          <a:stretch>
            <a:fillRect/>
          </a:stretch>
        </p:blipFill>
        <p:spPr>
          <a:xfrm>
            <a:off x="0" y="2740031"/>
            <a:ext cx="6858000" cy="5275023"/>
          </a:xfrm>
          <a:prstGeom prst="rect">
            <a:avLst/>
          </a:prstGeom>
        </p:spPr>
      </p:pic>
    </p:spTree>
    <p:extLst>
      <p:ext uri="{BB962C8B-B14F-4D97-AF65-F5344CB8AC3E}">
        <p14:creationId xmlns:p14="http://schemas.microsoft.com/office/powerpoint/2010/main" val="875279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E55427-4C9A-9C4C-92CD-DB4AB1FD2396}"/>
              </a:ext>
            </a:extLst>
          </p:cNvPr>
          <p:cNvSpPr txBox="1"/>
          <p:nvPr/>
        </p:nvSpPr>
        <p:spPr>
          <a:xfrm>
            <a:off x="7144520" y="155644"/>
            <a:ext cx="4382219" cy="6186309"/>
          </a:xfrm>
          <a:prstGeom prst="rect">
            <a:avLst/>
          </a:prstGeom>
          <a:noFill/>
        </p:spPr>
        <p:txBody>
          <a:bodyPr wrap="square" rtlCol="0">
            <a:spAutoFit/>
          </a:bodyPr>
          <a:lstStyle/>
          <a:p>
            <a:r>
              <a:rPr lang="en-US" b="1" dirty="0"/>
              <a:t>EXPECTED USER ACTION</a:t>
            </a:r>
          </a:p>
          <a:p>
            <a:pPr marL="285750" indent="-285750">
              <a:buFontTx/>
              <a:buChar char="-"/>
            </a:pPr>
            <a:r>
              <a:rPr lang="en-US" dirty="0"/>
              <a:t>Enter a search along the lines of  [How to write a personal statement]</a:t>
            </a:r>
          </a:p>
          <a:p>
            <a:pPr marL="285750" indent="-285750">
              <a:buFontTx/>
              <a:buChar char="-"/>
            </a:pPr>
            <a:r>
              <a:rPr lang="en-US" dirty="0"/>
              <a:t>Click [SEARCH]</a:t>
            </a:r>
          </a:p>
          <a:p>
            <a:endParaRPr lang="en-US" dirty="0"/>
          </a:p>
          <a:p>
            <a:endParaRPr lang="en-US" dirty="0"/>
          </a:p>
          <a:p>
            <a:endParaRPr lang="en-US" dirty="0"/>
          </a:p>
          <a:p>
            <a:r>
              <a:rPr lang="en-US" b="1" dirty="0"/>
              <a:t>OBSERVED ACTION</a:t>
            </a:r>
          </a:p>
          <a:p>
            <a:endParaRPr lang="en-US" dirty="0"/>
          </a:p>
          <a:p>
            <a:endParaRPr lang="en-US" dirty="0"/>
          </a:p>
          <a:p>
            <a:endParaRPr lang="en-US" dirty="0"/>
          </a:p>
          <a:p>
            <a:endParaRPr lang="en-US" dirty="0"/>
          </a:p>
          <a:p>
            <a:endParaRPr lang="en-US" dirty="0"/>
          </a:p>
          <a:p>
            <a:endParaRPr lang="en-US" dirty="0"/>
          </a:p>
          <a:p>
            <a:r>
              <a:rPr lang="en-US" b="1" dirty="0"/>
              <a:t>USER QUOTES</a:t>
            </a:r>
          </a:p>
          <a:p>
            <a:endParaRPr lang="en-US" b="1" dirty="0"/>
          </a:p>
          <a:p>
            <a:endParaRPr lang="en-US" b="1" dirty="0"/>
          </a:p>
          <a:p>
            <a:endParaRPr lang="en-US" b="1" dirty="0"/>
          </a:p>
          <a:p>
            <a:endParaRPr lang="en-US" b="1" dirty="0"/>
          </a:p>
          <a:p>
            <a:endParaRPr lang="en-US" b="1" dirty="0"/>
          </a:p>
          <a:p>
            <a:endParaRPr lang="en-US" b="1" dirty="0"/>
          </a:p>
          <a:p>
            <a:r>
              <a:rPr lang="en-US" b="1" dirty="0"/>
              <a:t>DESIGN IMPLICATIONS </a:t>
            </a:r>
            <a:r>
              <a:rPr lang="en-US" b="1" dirty="0">
                <a:solidFill>
                  <a:srgbClr val="FF0000"/>
                </a:solidFill>
              </a:rPr>
              <a:t>for A5b Results</a:t>
            </a:r>
            <a:endParaRPr lang="en-US" b="1" dirty="0"/>
          </a:p>
        </p:txBody>
      </p:sp>
      <p:sp>
        <p:nvSpPr>
          <p:cNvPr id="6" name="Rectangle 5">
            <a:extLst>
              <a:ext uri="{FF2B5EF4-FFF2-40B4-BE49-F238E27FC236}">
                <a16:creationId xmlns:a16="http://schemas.microsoft.com/office/drawing/2014/main" id="{FABFB648-3348-3C4B-852B-3908D0793117}"/>
              </a:ext>
            </a:extLst>
          </p:cNvPr>
          <p:cNvSpPr/>
          <p:nvPr/>
        </p:nvSpPr>
        <p:spPr>
          <a:xfrm>
            <a:off x="644825" y="357708"/>
            <a:ext cx="5893998" cy="1477328"/>
          </a:xfrm>
          <a:prstGeom prst="rect">
            <a:avLst/>
          </a:prstGeom>
        </p:spPr>
        <p:txBody>
          <a:bodyPr wrap="square">
            <a:spAutoFit/>
          </a:bodyPr>
          <a:lstStyle/>
          <a:p>
            <a:r>
              <a:rPr lang="en-CA" dirty="0"/>
              <a:t>Task 1. </a:t>
            </a:r>
            <a:r>
              <a:rPr lang="en-US" dirty="0"/>
              <a:t>One required document for your application is a personal statement or a letter of intent. However, you are not sure how to write one and you want to learn. How would you go about finding the information you need using this prototype?</a:t>
            </a:r>
          </a:p>
        </p:txBody>
      </p:sp>
      <p:sp>
        <p:nvSpPr>
          <p:cNvPr id="2" name="Slide Number Placeholder 1">
            <a:extLst>
              <a:ext uri="{FF2B5EF4-FFF2-40B4-BE49-F238E27FC236}">
                <a16:creationId xmlns:a16="http://schemas.microsoft.com/office/drawing/2014/main" id="{7F3751CA-C721-7643-85C5-C0903016A432}"/>
              </a:ext>
            </a:extLst>
          </p:cNvPr>
          <p:cNvSpPr>
            <a:spLocks noGrp="1"/>
          </p:cNvSpPr>
          <p:nvPr>
            <p:ph type="sldNum" sz="quarter" idx="12"/>
          </p:nvPr>
        </p:nvSpPr>
        <p:spPr/>
        <p:txBody>
          <a:bodyPr/>
          <a:lstStyle/>
          <a:p>
            <a:fld id="{F710F99B-4302-6646-BD1D-0BAADDE296E1}" type="slidenum">
              <a:rPr lang="en-US" smtClean="0"/>
              <a:t>5</a:t>
            </a:fld>
            <a:endParaRPr lang="en-US"/>
          </a:p>
        </p:txBody>
      </p:sp>
      <p:pic>
        <p:nvPicPr>
          <p:cNvPr id="5" name="Picture 4" descr="A close up of text on a white background&#10;&#10;Description automatically generated">
            <a:extLst>
              <a:ext uri="{FF2B5EF4-FFF2-40B4-BE49-F238E27FC236}">
                <a16:creationId xmlns:a16="http://schemas.microsoft.com/office/drawing/2014/main" id="{A721074B-A36B-4212-A194-4291F9A5F577}"/>
              </a:ext>
            </a:extLst>
          </p:cNvPr>
          <p:cNvPicPr>
            <a:picLocks noChangeAspect="1"/>
          </p:cNvPicPr>
          <p:nvPr/>
        </p:nvPicPr>
        <p:blipFill>
          <a:blip r:embed="rId2"/>
          <a:stretch>
            <a:fillRect/>
          </a:stretch>
        </p:blipFill>
        <p:spPr>
          <a:xfrm>
            <a:off x="0" y="2388321"/>
            <a:ext cx="6858000" cy="4367358"/>
          </a:xfrm>
          <a:prstGeom prst="rect">
            <a:avLst/>
          </a:prstGeom>
        </p:spPr>
      </p:pic>
    </p:spTree>
    <p:extLst>
      <p:ext uri="{BB962C8B-B14F-4D97-AF65-F5344CB8AC3E}">
        <p14:creationId xmlns:p14="http://schemas.microsoft.com/office/powerpoint/2010/main" val="2886110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59A6E5-7912-CD46-A0E4-69460C8E6677}"/>
              </a:ext>
            </a:extLst>
          </p:cNvPr>
          <p:cNvSpPr/>
          <p:nvPr/>
        </p:nvSpPr>
        <p:spPr>
          <a:xfrm>
            <a:off x="644825" y="357708"/>
            <a:ext cx="5893998" cy="1477328"/>
          </a:xfrm>
          <a:prstGeom prst="rect">
            <a:avLst/>
          </a:prstGeom>
        </p:spPr>
        <p:txBody>
          <a:bodyPr wrap="square">
            <a:spAutoFit/>
          </a:bodyPr>
          <a:lstStyle/>
          <a:p>
            <a:r>
              <a:rPr lang="en-CA" dirty="0"/>
              <a:t>Task 1. </a:t>
            </a:r>
            <a:r>
              <a:rPr lang="en-US" dirty="0"/>
              <a:t>One required document for your application is a personal statement or a letter of intent. However, you are not sure how to write one and you want to learn. How would you go about finding the information you need using this prototype?</a:t>
            </a:r>
          </a:p>
        </p:txBody>
      </p:sp>
      <p:sp>
        <p:nvSpPr>
          <p:cNvPr id="5" name="TextBox 4">
            <a:extLst>
              <a:ext uri="{FF2B5EF4-FFF2-40B4-BE49-F238E27FC236}">
                <a16:creationId xmlns:a16="http://schemas.microsoft.com/office/drawing/2014/main" id="{ED69CA38-413B-2540-B75B-4C56DE3912CE}"/>
              </a:ext>
            </a:extLst>
          </p:cNvPr>
          <p:cNvSpPr txBox="1"/>
          <p:nvPr/>
        </p:nvSpPr>
        <p:spPr>
          <a:xfrm>
            <a:off x="7197202" y="148947"/>
            <a:ext cx="4382219" cy="5632311"/>
          </a:xfrm>
          <a:prstGeom prst="rect">
            <a:avLst/>
          </a:prstGeom>
          <a:noFill/>
        </p:spPr>
        <p:txBody>
          <a:bodyPr wrap="square" rtlCol="0">
            <a:spAutoFit/>
          </a:bodyPr>
          <a:lstStyle/>
          <a:p>
            <a:r>
              <a:rPr lang="en-US" b="1" dirty="0"/>
              <a:t>EXPECTED USER ACTION</a:t>
            </a:r>
          </a:p>
          <a:p>
            <a:pPr marL="285750" indent="-285750">
              <a:buFontTx/>
              <a:buChar char="-"/>
            </a:pPr>
            <a:r>
              <a:rPr lang="en-US" dirty="0"/>
              <a:t>Click [On a search result]</a:t>
            </a:r>
            <a:br>
              <a:rPr lang="en-US" dirty="0"/>
            </a:br>
            <a:r>
              <a:rPr lang="en-US" dirty="0">
                <a:solidFill>
                  <a:srgbClr val="FF0000"/>
                </a:solidFill>
              </a:rPr>
              <a:t>NOTE it’s good practice to ask users</a:t>
            </a:r>
            <a:br>
              <a:rPr lang="en-US" dirty="0">
                <a:solidFill>
                  <a:srgbClr val="FF0000"/>
                </a:solidFill>
              </a:rPr>
            </a:br>
            <a:r>
              <a:rPr lang="en-US" dirty="0">
                <a:solidFill>
                  <a:srgbClr val="FF0000"/>
                </a:solidFill>
              </a:rPr>
              <a:t>“What do you expect to happen next?”</a:t>
            </a:r>
          </a:p>
          <a:p>
            <a:endParaRPr lang="en-US" dirty="0"/>
          </a:p>
          <a:p>
            <a:endParaRPr lang="en-US" dirty="0"/>
          </a:p>
          <a:p>
            <a:r>
              <a:rPr lang="en-US" b="1" dirty="0"/>
              <a:t>OBSERVED ACTION</a:t>
            </a:r>
          </a:p>
          <a:p>
            <a:endParaRPr lang="en-US" dirty="0"/>
          </a:p>
          <a:p>
            <a:endParaRPr lang="en-US" dirty="0"/>
          </a:p>
          <a:p>
            <a:endParaRPr lang="en-US" dirty="0"/>
          </a:p>
          <a:p>
            <a:r>
              <a:rPr lang="en-US" b="1" dirty="0"/>
              <a:t>USER QUOTES</a:t>
            </a:r>
          </a:p>
          <a:p>
            <a:endParaRPr lang="en-US" b="1" dirty="0"/>
          </a:p>
          <a:p>
            <a:endParaRPr lang="en-US" b="1" dirty="0"/>
          </a:p>
          <a:p>
            <a:endParaRPr lang="en-US" b="1" dirty="0"/>
          </a:p>
          <a:p>
            <a:r>
              <a:rPr lang="en-US" b="1" dirty="0"/>
              <a:t>DESIGN IMPLICATIONS </a:t>
            </a:r>
            <a:r>
              <a:rPr lang="en-US" b="1" dirty="0">
                <a:solidFill>
                  <a:srgbClr val="FF0000"/>
                </a:solidFill>
              </a:rPr>
              <a:t>for A5b Results</a:t>
            </a:r>
          </a:p>
          <a:p>
            <a:endParaRPr lang="en-US" b="1" dirty="0">
              <a:solidFill>
                <a:srgbClr val="FF0000"/>
              </a:solidFill>
            </a:endParaRPr>
          </a:p>
          <a:p>
            <a:endParaRPr lang="en-US" b="1" dirty="0">
              <a:solidFill>
                <a:srgbClr val="FF0000"/>
              </a:solidFill>
            </a:endParaRPr>
          </a:p>
          <a:p>
            <a:endParaRPr lang="en-US" b="1" dirty="0">
              <a:solidFill>
                <a:srgbClr val="FF0000"/>
              </a:solidFill>
            </a:endParaRPr>
          </a:p>
          <a:p>
            <a:r>
              <a:rPr lang="en-US" b="1" dirty="0">
                <a:solidFill>
                  <a:srgbClr val="FF0000"/>
                </a:solidFill>
              </a:rPr>
              <a:t>[NEXT] </a:t>
            </a:r>
            <a:r>
              <a:rPr lang="en-US" dirty="0"/>
              <a:t>button is an </a:t>
            </a:r>
            <a:r>
              <a:rPr lang="en-US" b="1" dirty="0"/>
              <a:t>Action Button </a:t>
            </a:r>
            <a:r>
              <a:rPr lang="en-US" dirty="0"/>
              <a:t>you can program in </a:t>
            </a:r>
            <a:r>
              <a:rPr lang="en-US" dirty="0" err="1"/>
              <a:t>Powerpoint</a:t>
            </a:r>
            <a:r>
              <a:rPr lang="en-US" dirty="0"/>
              <a:t> for navigation.</a:t>
            </a:r>
          </a:p>
        </p:txBody>
      </p:sp>
      <p:sp>
        <p:nvSpPr>
          <p:cNvPr id="2" name="Slide Number Placeholder 1">
            <a:extLst>
              <a:ext uri="{FF2B5EF4-FFF2-40B4-BE49-F238E27FC236}">
                <a16:creationId xmlns:a16="http://schemas.microsoft.com/office/drawing/2014/main" id="{BA036C9B-9B17-4F47-B7BA-0B7CF9A9D213}"/>
              </a:ext>
            </a:extLst>
          </p:cNvPr>
          <p:cNvSpPr>
            <a:spLocks noGrp="1"/>
          </p:cNvSpPr>
          <p:nvPr>
            <p:ph type="sldNum" sz="quarter" idx="12"/>
          </p:nvPr>
        </p:nvSpPr>
        <p:spPr/>
        <p:txBody>
          <a:bodyPr/>
          <a:lstStyle/>
          <a:p>
            <a:fld id="{F710F99B-4302-6646-BD1D-0BAADDE296E1}" type="slidenum">
              <a:rPr lang="en-US" smtClean="0"/>
              <a:t>6</a:t>
            </a:fld>
            <a:endParaRPr lang="en-US"/>
          </a:p>
        </p:txBody>
      </p:sp>
      <p:pic>
        <p:nvPicPr>
          <p:cNvPr id="6" name="Picture 5" descr="A close up of text on a white background&#10;&#10;Description automatically generated">
            <a:extLst>
              <a:ext uri="{FF2B5EF4-FFF2-40B4-BE49-F238E27FC236}">
                <a16:creationId xmlns:a16="http://schemas.microsoft.com/office/drawing/2014/main" id="{E575FF59-F0CD-4DC7-ACF8-BF40BAD14085}"/>
              </a:ext>
            </a:extLst>
          </p:cNvPr>
          <p:cNvPicPr>
            <a:picLocks noChangeAspect="1"/>
          </p:cNvPicPr>
          <p:nvPr/>
        </p:nvPicPr>
        <p:blipFill>
          <a:blip r:embed="rId2"/>
          <a:stretch>
            <a:fillRect/>
          </a:stretch>
        </p:blipFill>
        <p:spPr>
          <a:xfrm>
            <a:off x="0" y="2363870"/>
            <a:ext cx="6858000" cy="5582431"/>
          </a:xfrm>
          <a:prstGeom prst="rect">
            <a:avLst/>
          </a:prstGeom>
        </p:spPr>
      </p:pic>
    </p:spTree>
    <p:extLst>
      <p:ext uri="{BB962C8B-B14F-4D97-AF65-F5344CB8AC3E}">
        <p14:creationId xmlns:p14="http://schemas.microsoft.com/office/powerpoint/2010/main" val="3489330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59A6E5-7912-CD46-A0E4-69460C8E6677}"/>
              </a:ext>
            </a:extLst>
          </p:cNvPr>
          <p:cNvSpPr/>
          <p:nvPr/>
        </p:nvSpPr>
        <p:spPr>
          <a:xfrm>
            <a:off x="644825" y="357708"/>
            <a:ext cx="5893998" cy="1754326"/>
          </a:xfrm>
          <a:prstGeom prst="rect">
            <a:avLst/>
          </a:prstGeom>
        </p:spPr>
        <p:txBody>
          <a:bodyPr wrap="square">
            <a:spAutoFit/>
          </a:bodyPr>
          <a:lstStyle/>
          <a:p>
            <a:r>
              <a:rPr lang="en-CA" dirty="0"/>
              <a:t>Task 2. </a:t>
            </a:r>
            <a:r>
              <a:rPr lang="en-US" dirty="0"/>
              <a:t>After learning how to write a personal statement, you have finally finished writing your own and would like someone to edit it. Due to the COVID-19 pandemic you can’t go to the writing center at school. How could you get help with this using the prototype?</a:t>
            </a:r>
          </a:p>
          <a:p>
            <a:endParaRPr lang="en-US" dirty="0"/>
          </a:p>
        </p:txBody>
      </p:sp>
      <p:sp>
        <p:nvSpPr>
          <p:cNvPr id="5" name="TextBox 4">
            <a:extLst>
              <a:ext uri="{FF2B5EF4-FFF2-40B4-BE49-F238E27FC236}">
                <a16:creationId xmlns:a16="http://schemas.microsoft.com/office/drawing/2014/main" id="{ED69CA38-413B-2540-B75B-4C56DE3912CE}"/>
              </a:ext>
            </a:extLst>
          </p:cNvPr>
          <p:cNvSpPr txBox="1"/>
          <p:nvPr/>
        </p:nvSpPr>
        <p:spPr>
          <a:xfrm>
            <a:off x="7197202" y="148947"/>
            <a:ext cx="4382219" cy="5632311"/>
          </a:xfrm>
          <a:prstGeom prst="rect">
            <a:avLst/>
          </a:prstGeom>
          <a:noFill/>
        </p:spPr>
        <p:txBody>
          <a:bodyPr wrap="square" rtlCol="0">
            <a:spAutoFit/>
          </a:bodyPr>
          <a:lstStyle/>
          <a:p>
            <a:r>
              <a:rPr lang="en-US" b="1" dirty="0"/>
              <a:t>EXPECTED USER ACTION</a:t>
            </a:r>
          </a:p>
          <a:p>
            <a:pPr marL="285750" indent="-285750">
              <a:buFontTx/>
              <a:buChar char="-"/>
            </a:pPr>
            <a:r>
              <a:rPr lang="en-US" dirty="0"/>
              <a:t>Click [Forum]</a:t>
            </a:r>
            <a:br>
              <a:rPr lang="en-US" dirty="0"/>
            </a:br>
            <a:r>
              <a:rPr lang="en-US" dirty="0">
                <a:solidFill>
                  <a:srgbClr val="FF0000"/>
                </a:solidFill>
              </a:rPr>
              <a:t>NOTE it’s good practice to ask users</a:t>
            </a:r>
            <a:br>
              <a:rPr lang="en-US" dirty="0">
                <a:solidFill>
                  <a:srgbClr val="FF0000"/>
                </a:solidFill>
              </a:rPr>
            </a:br>
            <a:r>
              <a:rPr lang="en-US" dirty="0">
                <a:solidFill>
                  <a:srgbClr val="FF0000"/>
                </a:solidFill>
              </a:rPr>
              <a:t>“What do you expect to happen next?”</a:t>
            </a:r>
          </a:p>
          <a:p>
            <a:endParaRPr lang="en-US" dirty="0"/>
          </a:p>
          <a:p>
            <a:endParaRPr lang="en-US" dirty="0"/>
          </a:p>
          <a:p>
            <a:r>
              <a:rPr lang="en-US" b="1" dirty="0"/>
              <a:t>OBSERVED ACTION</a:t>
            </a:r>
          </a:p>
          <a:p>
            <a:endParaRPr lang="en-US" dirty="0"/>
          </a:p>
          <a:p>
            <a:endParaRPr lang="en-US" dirty="0"/>
          </a:p>
          <a:p>
            <a:endParaRPr lang="en-US" dirty="0"/>
          </a:p>
          <a:p>
            <a:r>
              <a:rPr lang="en-US" b="1" dirty="0"/>
              <a:t>USER QUOTES</a:t>
            </a:r>
          </a:p>
          <a:p>
            <a:endParaRPr lang="en-US" b="1" dirty="0"/>
          </a:p>
          <a:p>
            <a:endParaRPr lang="en-US" b="1" dirty="0"/>
          </a:p>
          <a:p>
            <a:endParaRPr lang="en-US" b="1" dirty="0"/>
          </a:p>
          <a:p>
            <a:r>
              <a:rPr lang="en-US" b="1" dirty="0"/>
              <a:t>DESIGN IMPLICATIONS </a:t>
            </a:r>
            <a:r>
              <a:rPr lang="en-US" b="1" dirty="0">
                <a:solidFill>
                  <a:srgbClr val="FF0000"/>
                </a:solidFill>
              </a:rPr>
              <a:t>for A5b Results</a:t>
            </a:r>
          </a:p>
          <a:p>
            <a:endParaRPr lang="en-US" b="1" dirty="0">
              <a:solidFill>
                <a:srgbClr val="FF0000"/>
              </a:solidFill>
            </a:endParaRPr>
          </a:p>
          <a:p>
            <a:endParaRPr lang="en-US" b="1" dirty="0">
              <a:solidFill>
                <a:srgbClr val="FF0000"/>
              </a:solidFill>
            </a:endParaRPr>
          </a:p>
          <a:p>
            <a:endParaRPr lang="en-US" b="1" dirty="0">
              <a:solidFill>
                <a:srgbClr val="FF0000"/>
              </a:solidFill>
            </a:endParaRPr>
          </a:p>
          <a:p>
            <a:r>
              <a:rPr lang="en-US" b="1" dirty="0">
                <a:solidFill>
                  <a:srgbClr val="FF0000"/>
                </a:solidFill>
              </a:rPr>
              <a:t>[NEXT] </a:t>
            </a:r>
            <a:r>
              <a:rPr lang="en-US" dirty="0"/>
              <a:t>button is an </a:t>
            </a:r>
            <a:r>
              <a:rPr lang="en-US" b="1" dirty="0"/>
              <a:t>Action Button </a:t>
            </a:r>
            <a:r>
              <a:rPr lang="en-US" dirty="0"/>
              <a:t>you can program in </a:t>
            </a:r>
            <a:r>
              <a:rPr lang="en-US" dirty="0" err="1"/>
              <a:t>Powerpoint</a:t>
            </a:r>
            <a:r>
              <a:rPr lang="en-US" dirty="0"/>
              <a:t> for navigation.</a:t>
            </a:r>
          </a:p>
        </p:txBody>
      </p:sp>
      <p:sp>
        <p:nvSpPr>
          <p:cNvPr id="2" name="Slide Number Placeholder 1">
            <a:extLst>
              <a:ext uri="{FF2B5EF4-FFF2-40B4-BE49-F238E27FC236}">
                <a16:creationId xmlns:a16="http://schemas.microsoft.com/office/drawing/2014/main" id="{BA036C9B-9B17-4F47-B7BA-0B7CF9A9D213}"/>
              </a:ext>
            </a:extLst>
          </p:cNvPr>
          <p:cNvSpPr>
            <a:spLocks noGrp="1"/>
          </p:cNvSpPr>
          <p:nvPr>
            <p:ph type="sldNum" sz="quarter" idx="12"/>
          </p:nvPr>
        </p:nvSpPr>
        <p:spPr/>
        <p:txBody>
          <a:bodyPr/>
          <a:lstStyle/>
          <a:p>
            <a:fld id="{F710F99B-4302-6646-BD1D-0BAADDE296E1}" type="slidenum">
              <a:rPr lang="en-US" smtClean="0"/>
              <a:t>7</a:t>
            </a:fld>
            <a:endParaRPr lang="en-US"/>
          </a:p>
        </p:txBody>
      </p:sp>
      <p:pic>
        <p:nvPicPr>
          <p:cNvPr id="6" name="Picture 5" descr="A close up of text on a white background&#10;&#10;Description automatically generated">
            <a:extLst>
              <a:ext uri="{FF2B5EF4-FFF2-40B4-BE49-F238E27FC236}">
                <a16:creationId xmlns:a16="http://schemas.microsoft.com/office/drawing/2014/main" id="{89EA407A-D0EA-438E-B9D7-C28E79FCA6B4}"/>
              </a:ext>
            </a:extLst>
          </p:cNvPr>
          <p:cNvPicPr>
            <a:picLocks noChangeAspect="1"/>
          </p:cNvPicPr>
          <p:nvPr/>
        </p:nvPicPr>
        <p:blipFill>
          <a:blip r:embed="rId2"/>
          <a:stretch>
            <a:fillRect/>
          </a:stretch>
        </p:blipFill>
        <p:spPr>
          <a:xfrm>
            <a:off x="0" y="2740031"/>
            <a:ext cx="6858000" cy="5275023"/>
          </a:xfrm>
          <a:prstGeom prst="rect">
            <a:avLst/>
          </a:prstGeom>
        </p:spPr>
      </p:pic>
    </p:spTree>
    <p:extLst>
      <p:ext uri="{BB962C8B-B14F-4D97-AF65-F5344CB8AC3E}">
        <p14:creationId xmlns:p14="http://schemas.microsoft.com/office/powerpoint/2010/main" val="2445406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59A6E5-7912-CD46-A0E4-69460C8E6677}"/>
              </a:ext>
            </a:extLst>
          </p:cNvPr>
          <p:cNvSpPr/>
          <p:nvPr/>
        </p:nvSpPr>
        <p:spPr>
          <a:xfrm>
            <a:off x="644825" y="357708"/>
            <a:ext cx="5893998" cy="1754326"/>
          </a:xfrm>
          <a:prstGeom prst="rect">
            <a:avLst/>
          </a:prstGeom>
        </p:spPr>
        <p:txBody>
          <a:bodyPr wrap="square">
            <a:spAutoFit/>
          </a:bodyPr>
          <a:lstStyle/>
          <a:p>
            <a:r>
              <a:rPr lang="en-CA" dirty="0"/>
              <a:t>Task 2. </a:t>
            </a:r>
            <a:r>
              <a:rPr lang="en-US" dirty="0"/>
              <a:t>After learning how to write a personal statement, you have finally finished writing your own and would like someone to edit it. Due to the COVID-19 pandemic you can’t go to the writing center at school. How could you get help with this using the prototype?</a:t>
            </a:r>
          </a:p>
          <a:p>
            <a:endParaRPr lang="en-US" dirty="0"/>
          </a:p>
        </p:txBody>
      </p:sp>
      <p:sp>
        <p:nvSpPr>
          <p:cNvPr id="5" name="TextBox 4">
            <a:extLst>
              <a:ext uri="{FF2B5EF4-FFF2-40B4-BE49-F238E27FC236}">
                <a16:creationId xmlns:a16="http://schemas.microsoft.com/office/drawing/2014/main" id="{ED69CA38-413B-2540-B75B-4C56DE3912CE}"/>
              </a:ext>
            </a:extLst>
          </p:cNvPr>
          <p:cNvSpPr txBox="1"/>
          <p:nvPr/>
        </p:nvSpPr>
        <p:spPr>
          <a:xfrm>
            <a:off x="7197202" y="148947"/>
            <a:ext cx="4382219" cy="5632311"/>
          </a:xfrm>
          <a:prstGeom prst="rect">
            <a:avLst/>
          </a:prstGeom>
          <a:noFill/>
        </p:spPr>
        <p:txBody>
          <a:bodyPr wrap="square" rtlCol="0">
            <a:spAutoFit/>
          </a:bodyPr>
          <a:lstStyle/>
          <a:p>
            <a:r>
              <a:rPr lang="en-US" b="1" dirty="0"/>
              <a:t>EXPECTED USER ACTION</a:t>
            </a:r>
          </a:p>
          <a:p>
            <a:pPr marL="285750" indent="-285750">
              <a:buFontTx/>
              <a:buChar char="-"/>
            </a:pPr>
            <a:r>
              <a:rPr lang="en-US" dirty="0"/>
              <a:t>Click [Ask a Question]</a:t>
            </a:r>
            <a:br>
              <a:rPr lang="en-US" dirty="0"/>
            </a:br>
            <a:r>
              <a:rPr lang="en-US" dirty="0">
                <a:solidFill>
                  <a:srgbClr val="FF0000"/>
                </a:solidFill>
              </a:rPr>
              <a:t>NOTE it’s good practice to ask users</a:t>
            </a:r>
            <a:br>
              <a:rPr lang="en-US" dirty="0">
                <a:solidFill>
                  <a:srgbClr val="FF0000"/>
                </a:solidFill>
              </a:rPr>
            </a:br>
            <a:r>
              <a:rPr lang="en-US" dirty="0">
                <a:solidFill>
                  <a:srgbClr val="FF0000"/>
                </a:solidFill>
              </a:rPr>
              <a:t>“What do you expect to happen next?”</a:t>
            </a:r>
          </a:p>
          <a:p>
            <a:endParaRPr lang="en-US" dirty="0"/>
          </a:p>
          <a:p>
            <a:endParaRPr lang="en-US" dirty="0"/>
          </a:p>
          <a:p>
            <a:r>
              <a:rPr lang="en-US" b="1" dirty="0"/>
              <a:t>OBSERVED ACTION</a:t>
            </a:r>
          </a:p>
          <a:p>
            <a:endParaRPr lang="en-US" dirty="0"/>
          </a:p>
          <a:p>
            <a:endParaRPr lang="en-US" dirty="0"/>
          </a:p>
          <a:p>
            <a:endParaRPr lang="en-US" dirty="0"/>
          </a:p>
          <a:p>
            <a:r>
              <a:rPr lang="en-US" b="1" dirty="0"/>
              <a:t>USER QUOTES</a:t>
            </a:r>
          </a:p>
          <a:p>
            <a:endParaRPr lang="en-US" b="1" dirty="0"/>
          </a:p>
          <a:p>
            <a:endParaRPr lang="en-US" b="1" dirty="0"/>
          </a:p>
          <a:p>
            <a:endParaRPr lang="en-US" b="1" dirty="0"/>
          </a:p>
          <a:p>
            <a:r>
              <a:rPr lang="en-US" b="1" dirty="0"/>
              <a:t>DESIGN IMPLICATIONS </a:t>
            </a:r>
            <a:r>
              <a:rPr lang="en-US" b="1" dirty="0">
                <a:solidFill>
                  <a:srgbClr val="FF0000"/>
                </a:solidFill>
              </a:rPr>
              <a:t>for A5b Results</a:t>
            </a:r>
          </a:p>
          <a:p>
            <a:endParaRPr lang="en-US" b="1" dirty="0">
              <a:solidFill>
                <a:srgbClr val="FF0000"/>
              </a:solidFill>
            </a:endParaRPr>
          </a:p>
          <a:p>
            <a:endParaRPr lang="en-US" b="1" dirty="0">
              <a:solidFill>
                <a:srgbClr val="FF0000"/>
              </a:solidFill>
            </a:endParaRPr>
          </a:p>
          <a:p>
            <a:endParaRPr lang="en-US" b="1" dirty="0">
              <a:solidFill>
                <a:srgbClr val="FF0000"/>
              </a:solidFill>
            </a:endParaRPr>
          </a:p>
          <a:p>
            <a:r>
              <a:rPr lang="en-US" b="1" dirty="0">
                <a:solidFill>
                  <a:srgbClr val="FF0000"/>
                </a:solidFill>
              </a:rPr>
              <a:t>[NEXT] </a:t>
            </a:r>
            <a:r>
              <a:rPr lang="en-US" dirty="0"/>
              <a:t>button is an </a:t>
            </a:r>
            <a:r>
              <a:rPr lang="en-US" b="1" dirty="0"/>
              <a:t>Action Button </a:t>
            </a:r>
            <a:r>
              <a:rPr lang="en-US" dirty="0"/>
              <a:t>you can program in </a:t>
            </a:r>
            <a:r>
              <a:rPr lang="en-US" dirty="0" err="1"/>
              <a:t>Powerpoint</a:t>
            </a:r>
            <a:r>
              <a:rPr lang="en-US" dirty="0"/>
              <a:t> for navigation.</a:t>
            </a:r>
          </a:p>
        </p:txBody>
      </p:sp>
      <p:sp>
        <p:nvSpPr>
          <p:cNvPr id="2" name="Slide Number Placeholder 1">
            <a:extLst>
              <a:ext uri="{FF2B5EF4-FFF2-40B4-BE49-F238E27FC236}">
                <a16:creationId xmlns:a16="http://schemas.microsoft.com/office/drawing/2014/main" id="{BA036C9B-9B17-4F47-B7BA-0B7CF9A9D213}"/>
              </a:ext>
            </a:extLst>
          </p:cNvPr>
          <p:cNvSpPr>
            <a:spLocks noGrp="1"/>
          </p:cNvSpPr>
          <p:nvPr>
            <p:ph type="sldNum" sz="quarter" idx="12"/>
          </p:nvPr>
        </p:nvSpPr>
        <p:spPr/>
        <p:txBody>
          <a:bodyPr/>
          <a:lstStyle/>
          <a:p>
            <a:fld id="{F710F99B-4302-6646-BD1D-0BAADDE296E1}" type="slidenum">
              <a:rPr lang="en-US" smtClean="0"/>
              <a:t>8</a:t>
            </a:fld>
            <a:endParaRPr lang="en-US"/>
          </a:p>
        </p:txBody>
      </p:sp>
      <p:pic>
        <p:nvPicPr>
          <p:cNvPr id="7" name="Picture 6" descr="A close up of text on a white background&#10;&#10;Description automatically generated">
            <a:extLst>
              <a:ext uri="{FF2B5EF4-FFF2-40B4-BE49-F238E27FC236}">
                <a16:creationId xmlns:a16="http://schemas.microsoft.com/office/drawing/2014/main" id="{D626EEA0-AE15-4162-91EC-226B920681BE}"/>
              </a:ext>
            </a:extLst>
          </p:cNvPr>
          <p:cNvPicPr>
            <a:picLocks noChangeAspect="1"/>
          </p:cNvPicPr>
          <p:nvPr/>
        </p:nvPicPr>
        <p:blipFill>
          <a:blip r:embed="rId2"/>
          <a:stretch>
            <a:fillRect/>
          </a:stretch>
        </p:blipFill>
        <p:spPr>
          <a:xfrm>
            <a:off x="10013" y="2069020"/>
            <a:ext cx="6858000" cy="6406116"/>
          </a:xfrm>
          <a:prstGeom prst="rect">
            <a:avLst/>
          </a:prstGeom>
        </p:spPr>
      </p:pic>
    </p:spTree>
    <p:extLst>
      <p:ext uri="{BB962C8B-B14F-4D97-AF65-F5344CB8AC3E}">
        <p14:creationId xmlns:p14="http://schemas.microsoft.com/office/powerpoint/2010/main" val="2143677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59A6E5-7912-CD46-A0E4-69460C8E6677}"/>
              </a:ext>
            </a:extLst>
          </p:cNvPr>
          <p:cNvSpPr/>
          <p:nvPr/>
        </p:nvSpPr>
        <p:spPr>
          <a:xfrm>
            <a:off x="644825" y="357708"/>
            <a:ext cx="5893998" cy="1754326"/>
          </a:xfrm>
          <a:prstGeom prst="rect">
            <a:avLst/>
          </a:prstGeom>
        </p:spPr>
        <p:txBody>
          <a:bodyPr wrap="square">
            <a:spAutoFit/>
          </a:bodyPr>
          <a:lstStyle/>
          <a:p>
            <a:r>
              <a:rPr lang="en-CA" dirty="0"/>
              <a:t>Task 2. </a:t>
            </a:r>
            <a:r>
              <a:rPr lang="en-US" dirty="0"/>
              <a:t>After learning how to write a personal statement, you have finally finished writing your own and would like someone to edit it. Due to the COVID-19 pandemic you can’t go to the writing center at school. How could you get help with this using the prototype?</a:t>
            </a:r>
          </a:p>
          <a:p>
            <a:endParaRPr lang="en-US" dirty="0"/>
          </a:p>
        </p:txBody>
      </p:sp>
      <p:sp>
        <p:nvSpPr>
          <p:cNvPr id="5" name="TextBox 4">
            <a:extLst>
              <a:ext uri="{FF2B5EF4-FFF2-40B4-BE49-F238E27FC236}">
                <a16:creationId xmlns:a16="http://schemas.microsoft.com/office/drawing/2014/main" id="{ED69CA38-413B-2540-B75B-4C56DE3912CE}"/>
              </a:ext>
            </a:extLst>
          </p:cNvPr>
          <p:cNvSpPr txBox="1"/>
          <p:nvPr/>
        </p:nvSpPr>
        <p:spPr>
          <a:xfrm>
            <a:off x="7197202" y="148947"/>
            <a:ext cx="4382219" cy="6740307"/>
          </a:xfrm>
          <a:prstGeom prst="rect">
            <a:avLst/>
          </a:prstGeom>
          <a:noFill/>
        </p:spPr>
        <p:txBody>
          <a:bodyPr wrap="square" rtlCol="0">
            <a:spAutoFit/>
          </a:bodyPr>
          <a:lstStyle/>
          <a:p>
            <a:r>
              <a:rPr lang="en-US" b="1" dirty="0"/>
              <a:t>EXPECTED USER ACTION</a:t>
            </a:r>
          </a:p>
          <a:p>
            <a:pPr marL="285750" indent="-285750">
              <a:buFontTx/>
              <a:buChar char="-"/>
            </a:pPr>
            <a:r>
              <a:rPr lang="en-US" dirty="0"/>
              <a:t>Enter text in [Title]</a:t>
            </a:r>
          </a:p>
          <a:p>
            <a:pPr marL="285750" indent="-285750">
              <a:buFontTx/>
              <a:buChar char="-"/>
            </a:pPr>
            <a:r>
              <a:rPr lang="en-US" dirty="0"/>
              <a:t>Enter text in [Body]</a:t>
            </a:r>
          </a:p>
          <a:p>
            <a:pPr marL="285750" indent="-285750">
              <a:buFontTx/>
              <a:buChar char="-"/>
            </a:pPr>
            <a:r>
              <a:rPr lang="en-US" dirty="0"/>
              <a:t>Click [Attach]</a:t>
            </a:r>
          </a:p>
          <a:p>
            <a:pPr marL="285750" indent="-285750">
              <a:buFontTx/>
              <a:buChar char="-"/>
            </a:pPr>
            <a:r>
              <a:rPr lang="en-US" dirty="0"/>
              <a:t>Enter text in [Tags]</a:t>
            </a:r>
          </a:p>
          <a:p>
            <a:pPr marL="285750" indent="-285750">
              <a:buFontTx/>
              <a:buChar char="-"/>
            </a:pPr>
            <a:r>
              <a:rPr lang="en-US" dirty="0"/>
              <a:t>Click [Post]</a:t>
            </a:r>
            <a:br>
              <a:rPr lang="en-US" dirty="0"/>
            </a:br>
            <a:r>
              <a:rPr lang="en-US" dirty="0">
                <a:solidFill>
                  <a:srgbClr val="FF0000"/>
                </a:solidFill>
              </a:rPr>
              <a:t>NOTE it’s good practice to ask users</a:t>
            </a:r>
            <a:br>
              <a:rPr lang="en-US" dirty="0">
                <a:solidFill>
                  <a:srgbClr val="FF0000"/>
                </a:solidFill>
              </a:rPr>
            </a:br>
            <a:r>
              <a:rPr lang="en-US" dirty="0">
                <a:solidFill>
                  <a:srgbClr val="FF0000"/>
                </a:solidFill>
              </a:rPr>
              <a:t>“What do you expect to happen next?”</a:t>
            </a:r>
          </a:p>
          <a:p>
            <a:endParaRPr lang="en-US" dirty="0"/>
          </a:p>
          <a:p>
            <a:endParaRPr lang="en-US" dirty="0"/>
          </a:p>
          <a:p>
            <a:r>
              <a:rPr lang="en-US" b="1" dirty="0"/>
              <a:t>OBSERVED ACTION</a:t>
            </a:r>
          </a:p>
          <a:p>
            <a:endParaRPr lang="en-US" dirty="0"/>
          </a:p>
          <a:p>
            <a:endParaRPr lang="en-US" dirty="0"/>
          </a:p>
          <a:p>
            <a:endParaRPr lang="en-US" dirty="0"/>
          </a:p>
          <a:p>
            <a:r>
              <a:rPr lang="en-US" b="1" dirty="0"/>
              <a:t>USER QUOTES</a:t>
            </a:r>
          </a:p>
          <a:p>
            <a:endParaRPr lang="en-US" b="1" dirty="0"/>
          </a:p>
          <a:p>
            <a:endParaRPr lang="en-US" b="1" dirty="0"/>
          </a:p>
          <a:p>
            <a:endParaRPr lang="en-US" b="1" dirty="0"/>
          </a:p>
          <a:p>
            <a:r>
              <a:rPr lang="en-US" b="1" dirty="0"/>
              <a:t>DESIGN IMPLICATIONS </a:t>
            </a:r>
            <a:r>
              <a:rPr lang="en-US" b="1" dirty="0">
                <a:solidFill>
                  <a:srgbClr val="FF0000"/>
                </a:solidFill>
              </a:rPr>
              <a:t>for A5b Results</a:t>
            </a:r>
          </a:p>
          <a:p>
            <a:endParaRPr lang="en-US" b="1" dirty="0">
              <a:solidFill>
                <a:srgbClr val="FF0000"/>
              </a:solidFill>
            </a:endParaRPr>
          </a:p>
          <a:p>
            <a:endParaRPr lang="en-US" b="1" dirty="0">
              <a:solidFill>
                <a:srgbClr val="FF0000"/>
              </a:solidFill>
            </a:endParaRPr>
          </a:p>
          <a:p>
            <a:endParaRPr lang="en-US" b="1" dirty="0">
              <a:solidFill>
                <a:srgbClr val="FF0000"/>
              </a:solidFill>
            </a:endParaRPr>
          </a:p>
          <a:p>
            <a:r>
              <a:rPr lang="en-US" b="1" dirty="0">
                <a:solidFill>
                  <a:srgbClr val="FF0000"/>
                </a:solidFill>
              </a:rPr>
              <a:t>[NEXT] </a:t>
            </a:r>
            <a:r>
              <a:rPr lang="en-US" dirty="0"/>
              <a:t>button is an </a:t>
            </a:r>
            <a:r>
              <a:rPr lang="en-US" b="1" dirty="0"/>
              <a:t>Action Button </a:t>
            </a:r>
            <a:r>
              <a:rPr lang="en-US" dirty="0"/>
              <a:t>you can program in </a:t>
            </a:r>
            <a:r>
              <a:rPr lang="en-US" dirty="0" err="1"/>
              <a:t>Powerpoint</a:t>
            </a:r>
            <a:r>
              <a:rPr lang="en-US" dirty="0"/>
              <a:t> for navigation.</a:t>
            </a:r>
          </a:p>
        </p:txBody>
      </p:sp>
      <p:sp>
        <p:nvSpPr>
          <p:cNvPr id="2" name="Slide Number Placeholder 1">
            <a:extLst>
              <a:ext uri="{FF2B5EF4-FFF2-40B4-BE49-F238E27FC236}">
                <a16:creationId xmlns:a16="http://schemas.microsoft.com/office/drawing/2014/main" id="{BA036C9B-9B17-4F47-B7BA-0B7CF9A9D213}"/>
              </a:ext>
            </a:extLst>
          </p:cNvPr>
          <p:cNvSpPr>
            <a:spLocks noGrp="1"/>
          </p:cNvSpPr>
          <p:nvPr>
            <p:ph type="sldNum" sz="quarter" idx="12"/>
          </p:nvPr>
        </p:nvSpPr>
        <p:spPr/>
        <p:txBody>
          <a:bodyPr/>
          <a:lstStyle/>
          <a:p>
            <a:fld id="{F710F99B-4302-6646-BD1D-0BAADDE296E1}" type="slidenum">
              <a:rPr lang="en-US" smtClean="0"/>
              <a:t>9</a:t>
            </a:fld>
            <a:endParaRPr lang="en-US"/>
          </a:p>
        </p:txBody>
      </p:sp>
      <p:pic>
        <p:nvPicPr>
          <p:cNvPr id="6" name="Picture 5" descr="A close up of text on a white background&#10;&#10;Description automatically generated">
            <a:extLst>
              <a:ext uri="{FF2B5EF4-FFF2-40B4-BE49-F238E27FC236}">
                <a16:creationId xmlns:a16="http://schemas.microsoft.com/office/drawing/2014/main" id="{CF56E1E4-77A7-49B7-AEE9-7AE091E55AA9}"/>
              </a:ext>
            </a:extLst>
          </p:cNvPr>
          <p:cNvPicPr>
            <a:picLocks noChangeAspect="1"/>
          </p:cNvPicPr>
          <p:nvPr/>
        </p:nvPicPr>
        <p:blipFill>
          <a:blip r:embed="rId2"/>
          <a:stretch>
            <a:fillRect/>
          </a:stretch>
        </p:blipFill>
        <p:spPr>
          <a:xfrm>
            <a:off x="0" y="2112034"/>
            <a:ext cx="6858000" cy="6387767"/>
          </a:xfrm>
          <a:prstGeom prst="rect">
            <a:avLst/>
          </a:prstGeom>
        </p:spPr>
      </p:pic>
    </p:spTree>
    <p:extLst>
      <p:ext uri="{BB962C8B-B14F-4D97-AF65-F5344CB8AC3E}">
        <p14:creationId xmlns:p14="http://schemas.microsoft.com/office/powerpoint/2010/main" val="19867151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5768</TotalTime>
  <Words>1250</Words>
  <Application>Microsoft Office PowerPoint</Application>
  <PresentationFormat>On-screen Show (4:3)</PresentationFormat>
  <Paragraphs>204</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 Assignment A5a  Low-Fidelity Paper Prototype  Project HelpingGrads, CSCC10 2020 Summer   Table of Contents  5.1 Hierarchical Task Analysis  2 5.2 Usability Testing Script   3 5.3 Low-Fidelity Paper Prototype  4 with Facilitation &amp; Observation  notes off-side, outside Slideshow   </vt:lpstr>
      <vt:lpstr>A5.1 Hierarchical Task Analysis</vt:lpstr>
      <vt:lpstr>A5.2 Usability Testing Script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A5a Paper Prototype Usability Testing</dc:title>
  <dc:creator>ilona posner</dc:creator>
  <cp:lastModifiedBy>Shamanth Chedde</cp:lastModifiedBy>
  <cp:revision>33</cp:revision>
  <dcterms:created xsi:type="dcterms:W3CDTF">2020-06-02T03:45:19Z</dcterms:created>
  <dcterms:modified xsi:type="dcterms:W3CDTF">2020-06-19T17:00:24Z</dcterms:modified>
</cp:coreProperties>
</file>