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62" r:id="rId3"/>
    <p:sldId id="257" r:id="rId4"/>
    <p:sldId id="263" r:id="rId5"/>
    <p:sldId id="258" r:id="rId6"/>
    <p:sldId id="259" r:id="rId7"/>
    <p:sldId id="260" r:id="rId8"/>
    <p:sldId id="265" r:id="rId9"/>
    <p:sldId id="266" r:id="rId10"/>
    <p:sldId id="267" r:id="rId11"/>
    <p:sldId id="268" r:id="rId12"/>
    <p:sldId id="269" r:id="rId13"/>
    <p:sldId id="270"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EDC585-64BB-4C0C-BF1F-1A54B4DE82B4}" type="doc">
      <dgm:prSet loTypeId="urn:microsoft.com/office/officeart/2005/8/layout/cycle2" loCatId="cycle" qsTypeId="urn:microsoft.com/office/officeart/2005/8/quickstyle/simple2" qsCatId="simple" csTypeId="urn:microsoft.com/office/officeart/2005/8/colors/colorful1" csCatId="colorful" phldr="1"/>
      <dgm:spPr/>
      <dgm:t>
        <a:bodyPr/>
        <a:lstStyle/>
        <a:p>
          <a:endParaRPr lang="en-US"/>
        </a:p>
      </dgm:t>
    </dgm:pt>
    <dgm:pt modelId="{79E50AD6-CE85-4392-829A-64709FF22F06}">
      <dgm:prSet phldrT="[Text]" custT="1"/>
      <dgm:spPr/>
      <dgm:t>
        <a:bodyPr/>
        <a:lstStyle/>
        <a:p>
          <a:r>
            <a:rPr lang="en-US" sz="2000" b="0" dirty="0"/>
            <a:t>1. Reach</a:t>
          </a:r>
        </a:p>
      </dgm:t>
    </dgm:pt>
    <dgm:pt modelId="{5D70439A-B4F8-43DA-BB56-3FB2F89B1DE5}" type="parTrans" cxnId="{5D08452D-99F9-47E3-BA38-4955AB6F38BA}">
      <dgm:prSet/>
      <dgm:spPr/>
      <dgm:t>
        <a:bodyPr/>
        <a:lstStyle/>
        <a:p>
          <a:endParaRPr lang="en-US"/>
        </a:p>
      </dgm:t>
    </dgm:pt>
    <dgm:pt modelId="{8DFCD063-04D4-48D5-BB05-BD248F5970EC}" type="sibTrans" cxnId="{5D08452D-99F9-47E3-BA38-4955AB6F38BA}">
      <dgm:prSet/>
      <dgm:spPr/>
      <dgm:t>
        <a:bodyPr/>
        <a:lstStyle/>
        <a:p>
          <a:endParaRPr lang="en-US"/>
        </a:p>
      </dgm:t>
    </dgm:pt>
    <dgm:pt modelId="{DA53F164-6254-4C1B-998B-900D419C6B17}">
      <dgm:prSet phldrT="[Text]" custT="1"/>
      <dgm:spPr/>
      <dgm:t>
        <a:bodyPr/>
        <a:lstStyle/>
        <a:p>
          <a:r>
            <a:rPr lang="en-US" sz="2000" dirty="0"/>
            <a:t>2. Acquisition</a:t>
          </a:r>
        </a:p>
      </dgm:t>
    </dgm:pt>
    <dgm:pt modelId="{EC0849CA-A4E4-4979-91D2-35BABFB0B793}" type="parTrans" cxnId="{E351B38D-E2DE-4634-AF81-78104202B75A}">
      <dgm:prSet/>
      <dgm:spPr/>
      <dgm:t>
        <a:bodyPr/>
        <a:lstStyle/>
        <a:p>
          <a:endParaRPr lang="en-US"/>
        </a:p>
      </dgm:t>
    </dgm:pt>
    <dgm:pt modelId="{92794587-53D8-40FA-B040-107B5EB2DA40}" type="sibTrans" cxnId="{E351B38D-E2DE-4634-AF81-78104202B75A}">
      <dgm:prSet/>
      <dgm:spPr/>
      <dgm:t>
        <a:bodyPr/>
        <a:lstStyle/>
        <a:p>
          <a:endParaRPr lang="en-US"/>
        </a:p>
      </dgm:t>
    </dgm:pt>
    <dgm:pt modelId="{BEF8EAFB-299B-4334-A5B8-B0F2500CEC62}">
      <dgm:prSet phldrT="[Text]" custT="1"/>
      <dgm:spPr/>
      <dgm:t>
        <a:bodyPr/>
        <a:lstStyle/>
        <a:p>
          <a:r>
            <a:rPr lang="en-US" sz="2000" dirty="0"/>
            <a:t>3. Conversion</a:t>
          </a:r>
        </a:p>
      </dgm:t>
    </dgm:pt>
    <dgm:pt modelId="{740A2710-E043-4790-8B4E-62CA50909A44}" type="parTrans" cxnId="{03771C6D-265A-4A35-BD47-1A7B3BAF415D}">
      <dgm:prSet/>
      <dgm:spPr/>
      <dgm:t>
        <a:bodyPr/>
        <a:lstStyle/>
        <a:p>
          <a:endParaRPr lang="en-US"/>
        </a:p>
      </dgm:t>
    </dgm:pt>
    <dgm:pt modelId="{FD968598-304C-4087-A5D7-2BFAA8CD3FCA}" type="sibTrans" cxnId="{03771C6D-265A-4A35-BD47-1A7B3BAF415D}">
      <dgm:prSet/>
      <dgm:spPr/>
      <dgm:t>
        <a:bodyPr/>
        <a:lstStyle/>
        <a:p>
          <a:endParaRPr lang="en-US"/>
        </a:p>
      </dgm:t>
    </dgm:pt>
    <dgm:pt modelId="{FCD34AAD-2733-4F9B-93ED-C71592A7BEDC}">
      <dgm:prSet phldrT="[Text]" custT="1"/>
      <dgm:spPr/>
      <dgm:t>
        <a:bodyPr/>
        <a:lstStyle/>
        <a:p>
          <a:r>
            <a:rPr lang="en-US" sz="2000" dirty="0"/>
            <a:t>4. Retention</a:t>
          </a:r>
        </a:p>
      </dgm:t>
    </dgm:pt>
    <dgm:pt modelId="{9F4E34EA-1FFA-4B31-B50E-6925A155BCF2}" type="parTrans" cxnId="{C1BB11B2-C31B-4478-84A1-700D54746D6B}">
      <dgm:prSet/>
      <dgm:spPr/>
      <dgm:t>
        <a:bodyPr/>
        <a:lstStyle/>
        <a:p>
          <a:endParaRPr lang="en-US"/>
        </a:p>
      </dgm:t>
    </dgm:pt>
    <dgm:pt modelId="{EAF9699E-4C6C-401F-837E-7AED058FA18F}" type="sibTrans" cxnId="{C1BB11B2-C31B-4478-84A1-700D54746D6B}">
      <dgm:prSet/>
      <dgm:spPr/>
      <dgm:t>
        <a:bodyPr/>
        <a:lstStyle/>
        <a:p>
          <a:endParaRPr lang="en-US"/>
        </a:p>
      </dgm:t>
    </dgm:pt>
    <dgm:pt modelId="{3EDF1666-94FB-4254-A71F-B009508488FF}">
      <dgm:prSet phldrT="[Text]" custT="1"/>
      <dgm:spPr/>
      <dgm:t>
        <a:bodyPr/>
        <a:lstStyle/>
        <a:p>
          <a:r>
            <a:rPr lang="en-US" sz="2000" dirty="0"/>
            <a:t>5.Loyalty</a:t>
          </a:r>
        </a:p>
      </dgm:t>
    </dgm:pt>
    <dgm:pt modelId="{DAD9EFD5-936A-4C83-9D91-02C0BB9F7C98}" type="parTrans" cxnId="{1CB99FBC-4164-49BC-A740-984624BBDDD2}">
      <dgm:prSet/>
      <dgm:spPr/>
      <dgm:t>
        <a:bodyPr/>
        <a:lstStyle/>
        <a:p>
          <a:endParaRPr lang="en-US"/>
        </a:p>
      </dgm:t>
    </dgm:pt>
    <dgm:pt modelId="{FB13801A-624D-4394-AD01-90716DB91304}" type="sibTrans" cxnId="{1CB99FBC-4164-49BC-A740-984624BBDDD2}">
      <dgm:prSet/>
      <dgm:spPr/>
      <dgm:t>
        <a:bodyPr/>
        <a:lstStyle/>
        <a:p>
          <a:endParaRPr lang="en-US"/>
        </a:p>
      </dgm:t>
    </dgm:pt>
    <dgm:pt modelId="{359FCFE7-2EE0-4473-80AD-BACFF76B287C}" type="pres">
      <dgm:prSet presAssocID="{D7EDC585-64BB-4C0C-BF1F-1A54B4DE82B4}" presName="cycle" presStyleCnt="0">
        <dgm:presLayoutVars>
          <dgm:dir/>
          <dgm:resizeHandles val="exact"/>
        </dgm:presLayoutVars>
      </dgm:prSet>
      <dgm:spPr/>
    </dgm:pt>
    <dgm:pt modelId="{9AF55E2A-1CD9-4EEC-BDC6-6512C8FFFD40}" type="pres">
      <dgm:prSet presAssocID="{79E50AD6-CE85-4392-829A-64709FF22F06}" presName="node" presStyleLbl="node1" presStyleIdx="0" presStyleCnt="5" custScaleX="155012" custRadScaleRad="104268" custRadScaleInc="871">
        <dgm:presLayoutVars>
          <dgm:bulletEnabled val="1"/>
        </dgm:presLayoutVars>
      </dgm:prSet>
      <dgm:spPr/>
    </dgm:pt>
    <dgm:pt modelId="{1DDD8942-DC52-431B-9B30-C1471EB4580A}" type="pres">
      <dgm:prSet presAssocID="{8DFCD063-04D4-48D5-BB05-BD248F5970EC}" presName="sibTrans" presStyleLbl="sibTrans2D1" presStyleIdx="0" presStyleCnt="5"/>
      <dgm:spPr/>
    </dgm:pt>
    <dgm:pt modelId="{3BD63ED4-048D-47E9-9EA6-EDCFCCFFDD3A}" type="pres">
      <dgm:prSet presAssocID="{8DFCD063-04D4-48D5-BB05-BD248F5970EC}" presName="connectorText" presStyleLbl="sibTrans2D1" presStyleIdx="0" presStyleCnt="5"/>
      <dgm:spPr/>
    </dgm:pt>
    <dgm:pt modelId="{DB931137-5863-4F73-BF92-1BADAC7B668A}" type="pres">
      <dgm:prSet presAssocID="{DA53F164-6254-4C1B-998B-900D419C6B17}" presName="node" presStyleLbl="node1" presStyleIdx="1" presStyleCnt="5" custScaleX="169840" custScaleY="85533" custRadScaleRad="117498" custRadScaleInc="19829">
        <dgm:presLayoutVars>
          <dgm:bulletEnabled val="1"/>
        </dgm:presLayoutVars>
      </dgm:prSet>
      <dgm:spPr/>
    </dgm:pt>
    <dgm:pt modelId="{F0E145CC-DDB6-46BB-B570-2CCFDBBBB1CB}" type="pres">
      <dgm:prSet presAssocID="{92794587-53D8-40FA-B040-107B5EB2DA40}" presName="sibTrans" presStyleLbl="sibTrans2D1" presStyleIdx="1" presStyleCnt="5" custScaleX="153845" custLinFactNeighborX="-24321" custLinFactNeighborY="-208"/>
      <dgm:spPr/>
    </dgm:pt>
    <dgm:pt modelId="{052E94E8-8D83-4750-AD91-E1679ACB38EA}" type="pres">
      <dgm:prSet presAssocID="{92794587-53D8-40FA-B040-107B5EB2DA40}" presName="connectorText" presStyleLbl="sibTrans2D1" presStyleIdx="1" presStyleCnt="5"/>
      <dgm:spPr/>
    </dgm:pt>
    <dgm:pt modelId="{35390C9A-8BE6-4DE4-B425-80361468C92C}" type="pres">
      <dgm:prSet presAssocID="{BEF8EAFB-299B-4334-A5B8-B0F2500CEC62}" presName="node" presStyleLbl="node1" presStyleIdx="2" presStyleCnt="5" custScaleX="174830" custRadScaleRad="132649" custRadScaleInc="-47031">
        <dgm:presLayoutVars>
          <dgm:bulletEnabled val="1"/>
        </dgm:presLayoutVars>
      </dgm:prSet>
      <dgm:spPr/>
    </dgm:pt>
    <dgm:pt modelId="{E752897A-2DC1-44A3-95B1-676D3ECD8838}" type="pres">
      <dgm:prSet presAssocID="{FD968598-304C-4087-A5D7-2BFAA8CD3FCA}" presName="sibTrans" presStyleLbl="sibTrans2D1" presStyleIdx="2" presStyleCnt="5" custScaleX="99721" custLinFactNeighborX="-12404" custLinFactNeighborY="-6846"/>
      <dgm:spPr/>
    </dgm:pt>
    <dgm:pt modelId="{16E643C5-8B1F-4068-87F2-DF4117EACA34}" type="pres">
      <dgm:prSet presAssocID="{FD968598-304C-4087-A5D7-2BFAA8CD3FCA}" presName="connectorText" presStyleLbl="sibTrans2D1" presStyleIdx="2" presStyleCnt="5"/>
      <dgm:spPr/>
    </dgm:pt>
    <dgm:pt modelId="{3B81EBE7-117F-492B-B69C-5257AF1ECA69}" type="pres">
      <dgm:prSet presAssocID="{FCD34AAD-2733-4F9B-93ED-C71592A7BEDC}" presName="node" presStyleLbl="node1" presStyleIdx="3" presStyleCnt="5" custScaleX="163742" custRadScaleRad="109017" custRadScaleInc="16914">
        <dgm:presLayoutVars>
          <dgm:bulletEnabled val="1"/>
        </dgm:presLayoutVars>
      </dgm:prSet>
      <dgm:spPr/>
    </dgm:pt>
    <dgm:pt modelId="{7AC1B585-A72C-4A4D-A780-80489DBD9293}" type="pres">
      <dgm:prSet presAssocID="{EAF9699E-4C6C-401F-837E-7AED058FA18F}" presName="sibTrans" presStyleLbl="sibTrans2D1" presStyleIdx="3" presStyleCnt="5"/>
      <dgm:spPr/>
    </dgm:pt>
    <dgm:pt modelId="{839F20A3-1F2F-472E-8549-BD5C3D4DCFC0}" type="pres">
      <dgm:prSet presAssocID="{EAF9699E-4C6C-401F-837E-7AED058FA18F}" presName="connectorText" presStyleLbl="sibTrans2D1" presStyleIdx="3" presStyleCnt="5"/>
      <dgm:spPr/>
    </dgm:pt>
    <dgm:pt modelId="{98376C87-A8B4-4A4E-83EC-6048262DCB12}" type="pres">
      <dgm:prSet presAssocID="{3EDF1666-94FB-4254-A71F-B009508488FF}" presName="node" presStyleLbl="node1" presStyleIdx="4" presStyleCnt="5" custScaleX="155351" custRadScaleRad="99833" custRadScaleInc="-10058">
        <dgm:presLayoutVars>
          <dgm:bulletEnabled val="1"/>
        </dgm:presLayoutVars>
      </dgm:prSet>
      <dgm:spPr/>
    </dgm:pt>
    <dgm:pt modelId="{81F0DB8E-67DA-4E91-A2BA-2946393EA9A6}" type="pres">
      <dgm:prSet presAssocID="{FB13801A-624D-4394-AD01-90716DB91304}" presName="sibTrans" presStyleLbl="sibTrans2D1" presStyleIdx="4" presStyleCnt="5"/>
      <dgm:spPr/>
    </dgm:pt>
    <dgm:pt modelId="{19EE7086-6512-4DF7-A599-802AB49D6552}" type="pres">
      <dgm:prSet presAssocID="{FB13801A-624D-4394-AD01-90716DB91304}" presName="connectorText" presStyleLbl="sibTrans2D1" presStyleIdx="4" presStyleCnt="5"/>
      <dgm:spPr/>
    </dgm:pt>
  </dgm:ptLst>
  <dgm:cxnLst>
    <dgm:cxn modelId="{B69F670A-0EE0-462B-88DB-78CD63956FB9}" type="presOf" srcId="{EAF9699E-4C6C-401F-837E-7AED058FA18F}" destId="{7AC1B585-A72C-4A4D-A780-80489DBD9293}" srcOrd="0" destOrd="0" presId="urn:microsoft.com/office/officeart/2005/8/layout/cycle2"/>
    <dgm:cxn modelId="{35D6B022-879F-41EF-A355-20E9F4811F68}" type="presOf" srcId="{92794587-53D8-40FA-B040-107B5EB2DA40}" destId="{052E94E8-8D83-4750-AD91-E1679ACB38EA}" srcOrd="1" destOrd="0" presId="urn:microsoft.com/office/officeart/2005/8/layout/cycle2"/>
    <dgm:cxn modelId="{90B86C26-1341-44DB-935C-E00F7C3FAFEB}" type="presOf" srcId="{FD968598-304C-4087-A5D7-2BFAA8CD3FCA}" destId="{16E643C5-8B1F-4068-87F2-DF4117EACA34}" srcOrd="1" destOrd="0" presId="urn:microsoft.com/office/officeart/2005/8/layout/cycle2"/>
    <dgm:cxn modelId="{5D08452D-99F9-47E3-BA38-4955AB6F38BA}" srcId="{D7EDC585-64BB-4C0C-BF1F-1A54B4DE82B4}" destId="{79E50AD6-CE85-4392-829A-64709FF22F06}" srcOrd="0" destOrd="0" parTransId="{5D70439A-B4F8-43DA-BB56-3FB2F89B1DE5}" sibTransId="{8DFCD063-04D4-48D5-BB05-BD248F5970EC}"/>
    <dgm:cxn modelId="{8C98CC2F-C062-45DD-BC65-D85B92C53AF2}" type="presOf" srcId="{EAF9699E-4C6C-401F-837E-7AED058FA18F}" destId="{839F20A3-1F2F-472E-8549-BD5C3D4DCFC0}" srcOrd="1" destOrd="0" presId="urn:microsoft.com/office/officeart/2005/8/layout/cycle2"/>
    <dgm:cxn modelId="{38864E3A-FF8C-48A2-A357-EE7F24186F85}" type="presOf" srcId="{FD968598-304C-4087-A5D7-2BFAA8CD3FCA}" destId="{E752897A-2DC1-44A3-95B1-676D3ECD8838}" srcOrd="0" destOrd="0" presId="urn:microsoft.com/office/officeart/2005/8/layout/cycle2"/>
    <dgm:cxn modelId="{03771C6D-265A-4A35-BD47-1A7B3BAF415D}" srcId="{D7EDC585-64BB-4C0C-BF1F-1A54B4DE82B4}" destId="{BEF8EAFB-299B-4334-A5B8-B0F2500CEC62}" srcOrd="2" destOrd="0" parTransId="{740A2710-E043-4790-8B4E-62CA50909A44}" sibTransId="{FD968598-304C-4087-A5D7-2BFAA8CD3FCA}"/>
    <dgm:cxn modelId="{6E832C73-3617-448D-BC03-02DD2E4139F5}" type="presOf" srcId="{8DFCD063-04D4-48D5-BB05-BD248F5970EC}" destId="{1DDD8942-DC52-431B-9B30-C1471EB4580A}" srcOrd="0" destOrd="0" presId="urn:microsoft.com/office/officeart/2005/8/layout/cycle2"/>
    <dgm:cxn modelId="{13466576-6B5C-4578-82FB-E9EAC72A57E1}" type="presOf" srcId="{BEF8EAFB-299B-4334-A5B8-B0F2500CEC62}" destId="{35390C9A-8BE6-4DE4-B425-80361468C92C}" srcOrd="0" destOrd="0" presId="urn:microsoft.com/office/officeart/2005/8/layout/cycle2"/>
    <dgm:cxn modelId="{E351B38D-E2DE-4634-AF81-78104202B75A}" srcId="{D7EDC585-64BB-4C0C-BF1F-1A54B4DE82B4}" destId="{DA53F164-6254-4C1B-998B-900D419C6B17}" srcOrd="1" destOrd="0" parTransId="{EC0849CA-A4E4-4979-91D2-35BABFB0B793}" sibTransId="{92794587-53D8-40FA-B040-107B5EB2DA40}"/>
    <dgm:cxn modelId="{447A2492-D8B9-4D22-BB02-2321DFE7F1C9}" type="presOf" srcId="{DA53F164-6254-4C1B-998B-900D419C6B17}" destId="{DB931137-5863-4F73-BF92-1BADAC7B668A}" srcOrd="0" destOrd="0" presId="urn:microsoft.com/office/officeart/2005/8/layout/cycle2"/>
    <dgm:cxn modelId="{C1BB11B2-C31B-4478-84A1-700D54746D6B}" srcId="{D7EDC585-64BB-4C0C-BF1F-1A54B4DE82B4}" destId="{FCD34AAD-2733-4F9B-93ED-C71592A7BEDC}" srcOrd="3" destOrd="0" parTransId="{9F4E34EA-1FFA-4B31-B50E-6925A155BCF2}" sibTransId="{EAF9699E-4C6C-401F-837E-7AED058FA18F}"/>
    <dgm:cxn modelId="{40A211B5-14A5-444C-993E-50B56FAB1BFC}" type="presOf" srcId="{D7EDC585-64BB-4C0C-BF1F-1A54B4DE82B4}" destId="{359FCFE7-2EE0-4473-80AD-BACFF76B287C}" srcOrd="0" destOrd="0" presId="urn:microsoft.com/office/officeart/2005/8/layout/cycle2"/>
    <dgm:cxn modelId="{1CB99FBC-4164-49BC-A740-984624BBDDD2}" srcId="{D7EDC585-64BB-4C0C-BF1F-1A54B4DE82B4}" destId="{3EDF1666-94FB-4254-A71F-B009508488FF}" srcOrd="4" destOrd="0" parTransId="{DAD9EFD5-936A-4C83-9D91-02C0BB9F7C98}" sibTransId="{FB13801A-624D-4394-AD01-90716DB91304}"/>
    <dgm:cxn modelId="{54560BC0-4F36-457E-B45E-14C13719C1B3}" type="presOf" srcId="{8DFCD063-04D4-48D5-BB05-BD248F5970EC}" destId="{3BD63ED4-048D-47E9-9EA6-EDCFCCFFDD3A}" srcOrd="1" destOrd="0" presId="urn:microsoft.com/office/officeart/2005/8/layout/cycle2"/>
    <dgm:cxn modelId="{19DB88C0-4D43-490B-8679-7640B8B0077A}" type="presOf" srcId="{92794587-53D8-40FA-B040-107B5EB2DA40}" destId="{F0E145CC-DDB6-46BB-B570-2CCFDBBBB1CB}" srcOrd="0" destOrd="0" presId="urn:microsoft.com/office/officeart/2005/8/layout/cycle2"/>
    <dgm:cxn modelId="{7976DECE-2A49-43DF-B8FF-8F01B8D4EFEF}" type="presOf" srcId="{FCD34AAD-2733-4F9B-93ED-C71592A7BEDC}" destId="{3B81EBE7-117F-492B-B69C-5257AF1ECA69}" srcOrd="0" destOrd="0" presId="urn:microsoft.com/office/officeart/2005/8/layout/cycle2"/>
    <dgm:cxn modelId="{2A16ADD9-483E-422A-A3CF-DA935889ADA0}" type="presOf" srcId="{3EDF1666-94FB-4254-A71F-B009508488FF}" destId="{98376C87-A8B4-4A4E-83EC-6048262DCB12}" srcOrd="0" destOrd="0" presId="urn:microsoft.com/office/officeart/2005/8/layout/cycle2"/>
    <dgm:cxn modelId="{1DCE46EA-1E0A-49A1-8BA5-0D58B059A7B1}" type="presOf" srcId="{79E50AD6-CE85-4392-829A-64709FF22F06}" destId="{9AF55E2A-1CD9-4EEC-BDC6-6512C8FFFD40}" srcOrd="0" destOrd="0" presId="urn:microsoft.com/office/officeart/2005/8/layout/cycle2"/>
    <dgm:cxn modelId="{4D07B7F4-CBDC-45A1-9785-9CA8CC82CFE5}" type="presOf" srcId="{FB13801A-624D-4394-AD01-90716DB91304}" destId="{81F0DB8E-67DA-4E91-A2BA-2946393EA9A6}" srcOrd="0" destOrd="0" presId="urn:microsoft.com/office/officeart/2005/8/layout/cycle2"/>
    <dgm:cxn modelId="{631135F8-AF26-42AF-A531-53567CE9F4ED}" type="presOf" srcId="{FB13801A-624D-4394-AD01-90716DB91304}" destId="{19EE7086-6512-4DF7-A599-802AB49D6552}" srcOrd="1" destOrd="0" presId="urn:microsoft.com/office/officeart/2005/8/layout/cycle2"/>
    <dgm:cxn modelId="{47E2A4DA-C846-4232-BD42-DFE1813318E9}" type="presParOf" srcId="{359FCFE7-2EE0-4473-80AD-BACFF76B287C}" destId="{9AF55E2A-1CD9-4EEC-BDC6-6512C8FFFD40}" srcOrd="0" destOrd="0" presId="urn:microsoft.com/office/officeart/2005/8/layout/cycle2"/>
    <dgm:cxn modelId="{9C7C9B0E-31D7-4129-A50D-2C2A1149968D}" type="presParOf" srcId="{359FCFE7-2EE0-4473-80AD-BACFF76B287C}" destId="{1DDD8942-DC52-431B-9B30-C1471EB4580A}" srcOrd="1" destOrd="0" presId="urn:microsoft.com/office/officeart/2005/8/layout/cycle2"/>
    <dgm:cxn modelId="{75A051B1-C4E7-4F44-9BA5-C73EA112E089}" type="presParOf" srcId="{1DDD8942-DC52-431B-9B30-C1471EB4580A}" destId="{3BD63ED4-048D-47E9-9EA6-EDCFCCFFDD3A}" srcOrd="0" destOrd="0" presId="urn:microsoft.com/office/officeart/2005/8/layout/cycle2"/>
    <dgm:cxn modelId="{3348ADA6-8D21-4E83-BD1A-0DA1A8CA246F}" type="presParOf" srcId="{359FCFE7-2EE0-4473-80AD-BACFF76B287C}" destId="{DB931137-5863-4F73-BF92-1BADAC7B668A}" srcOrd="2" destOrd="0" presId="urn:microsoft.com/office/officeart/2005/8/layout/cycle2"/>
    <dgm:cxn modelId="{A0F9E2C2-92C6-490C-AC2B-1412AC5A3512}" type="presParOf" srcId="{359FCFE7-2EE0-4473-80AD-BACFF76B287C}" destId="{F0E145CC-DDB6-46BB-B570-2CCFDBBBB1CB}" srcOrd="3" destOrd="0" presId="urn:microsoft.com/office/officeart/2005/8/layout/cycle2"/>
    <dgm:cxn modelId="{1F217AE9-E96F-4EEC-910B-AE6C2193D26A}" type="presParOf" srcId="{F0E145CC-DDB6-46BB-B570-2CCFDBBBB1CB}" destId="{052E94E8-8D83-4750-AD91-E1679ACB38EA}" srcOrd="0" destOrd="0" presId="urn:microsoft.com/office/officeart/2005/8/layout/cycle2"/>
    <dgm:cxn modelId="{91D1F870-8CB7-40DA-BBE3-F2C3E53FCB13}" type="presParOf" srcId="{359FCFE7-2EE0-4473-80AD-BACFF76B287C}" destId="{35390C9A-8BE6-4DE4-B425-80361468C92C}" srcOrd="4" destOrd="0" presId="urn:microsoft.com/office/officeart/2005/8/layout/cycle2"/>
    <dgm:cxn modelId="{BBDFD202-5E7D-48BF-8B31-BA67163F8166}" type="presParOf" srcId="{359FCFE7-2EE0-4473-80AD-BACFF76B287C}" destId="{E752897A-2DC1-44A3-95B1-676D3ECD8838}" srcOrd="5" destOrd="0" presId="urn:microsoft.com/office/officeart/2005/8/layout/cycle2"/>
    <dgm:cxn modelId="{F543C898-CB6C-4D54-AC0C-5E5F4D058439}" type="presParOf" srcId="{E752897A-2DC1-44A3-95B1-676D3ECD8838}" destId="{16E643C5-8B1F-4068-87F2-DF4117EACA34}" srcOrd="0" destOrd="0" presId="urn:microsoft.com/office/officeart/2005/8/layout/cycle2"/>
    <dgm:cxn modelId="{71C47778-E2C5-4C46-A398-AF0619E99AD7}" type="presParOf" srcId="{359FCFE7-2EE0-4473-80AD-BACFF76B287C}" destId="{3B81EBE7-117F-492B-B69C-5257AF1ECA69}" srcOrd="6" destOrd="0" presId="urn:microsoft.com/office/officeart/2005/8/layout/cycle2"/>
    <dgm:cxn modelId="{65936FEC-1A94-46D2-98C6-3D7A7ED99506}" type="presParOf" srcId="{359FCFE7-2EE0-4473-80AD-BACFF76B287C}" destId="{7AC1B585-A72C-4A4D-A780-80489DBD9293}" srcOrd="7" destOrd="0" presId="urn:microsoft.com/office/officeart/2005/8/layout/cycle2"/>
    <dgm:cxn modelId="{9ABF2157-B5F9-4501-A350-E948833AB27B}" type="presParOf" srcId="{7AC1B585-A72C-4A4D-A780-80489DBD9293}" destId="{839F20A3-1F2F-472E-8549-BD5C3D4DCFC0}" srcOrd="0" destOrd="0" presId="urn:microsoft.com/office/officeart/2005/8/layout/cycle2"/>
    <dgm:cxn modelId="{6EDAA31E-59F8-432C-82DA-8D8E2F01D2EA}" type="presParOf" srcId="{359FCFE7-2EE0-4473-80AD-BACFF76B287C}" destId="{98376C87-A8B4-4A4E-83EC-6048262DCB12}" srcOrd="8" destOrd="0" presId="urn:microsoft.com/office/officeart/2005/8/layout/cycle2"/>
    <dgm:cxn modelId="{616B4C23-0115-4F7D-98FE-CE7D6F5B8FD5}" type="presParOf" srcId="{359FCFE7-2EE0-4473-80AD-BACFF76B287C}" destId="{81F0DB8E-67DA-4E91-A2BA-2946393EA9A6}" srcOrd="9" destOrd="0" presId="urn:microsoft.com/office/officeart/2005/8/layout/cycle2"/>
    <dgm:cxn modelId="{1CBCBAB9-BB0D-42DF-BEE4-49EE73066176}" type="presParOf" srcId="{81F0DB8E-67DA-4E91-A2BA-2946393EA9A6}" destId="{19EE7086-6512-4DF7-A599-802AB49D6552}"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F55E2A-1CD9-4EEC-BDC6-6512C8FFFD40}">
      <dsp:nvSpPr>
        <dsp:cNvPr id="0" name=""/>
        <dsp:cNvSpPr/>
      </dsp:nvSpPr>
      <dsp:spPr>
        <a:xfrm>
          <a:off x="3984263" y="0"/>
          <a:ext cx="2455413" cy="1584014"/>
        </a:xfrm>
        <a:prstGeom prst="ellipse">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0" kern="1200" dirty="0"/>
            <a:t>1. Reach</a:t>
          </a:r>
        </a:p>
      </dsp:txBody>
      <dsp:txXfrm>
        <a:off x="4343850" y="231973"/>
        <a:ext cx="1736239" cy="1120068"/>
      </dsp:txXfrm>
    </dsp:sp>
    <dsp:sp modelId="{1DDD8942-DC52-431B-9B30-C1471EB4580A}">
      <dsp:nvSpPr>
        <dsp:cNvPr id="0" name=""/>
        <dsp:cNvSpPr/>
      </dsp:nvSpPr>
      <dsp:spPr>
        <a:xfrm rot="2050727">
          <a:off x="6168991" y="1321769"/>
          <a:ext cx="433518" cy="534605"/>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6180222" y="1392159"/>
        <a:ext cx="303463" cy="320763"/>
      </dsp:txXfrm>
    </dsp:sp>
    <dsp:sp modelId="{DB931137-5863-4F73-BF92-1BADAC7B668A}">
      <dsp:nvSpPr>
        <dsp:cNvPr id="0" name=""/>
        <dsp:cNvSpPr/>
      </dsp:nvSpPr>
      <dsp:spPr>
        <a:xfrm>
          <a:off x="6190387" y="1692413"/>
          <a:ext cx="2690290" cy="1354855"/>
        </a:xfrm>
        <a:prstGeom prst="ellipse">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2. Acquisition</a:t>
          </a:r>
        </a:p>
      </dsp:txBody>
      <dsp:txXfrm>
        <a:off x="6584371" y="1890827"/>
        <a:ext cx="1902322" cy="958027"/>
      </dsp:txXfrm>
    </dsp:sp>
    <dsp:sp modelId="{F0E145CC-DDB6-46BB-B570-2CCFDBBBB1CB}">
      <dsp:nvSpPr>
        <dsp:cNvPr id="0" name=""/>
        <dsp:cNvSpPr/>
      </dsp:nvSpPr>
      <dsp:spPr>
        <a:xfrm rot="5720653">
          <a:off x="7122514" y="3068387"/>
          <a:ext cx="490152" cy="534605"/>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rot="10800000">
        <a:off x="7202885" y="3102105"/>
        <a:ext cx="343106" cy="320763"/>
      </dsp:txXfrm>
    </dsp:sp>
    <dsp:sp modelId="{35390C9A-8BE6-4DE4-B425-80361468C92C}">
      <dsp:nvSpPr>
        <dsp:cNvPr id="0" name=""/>
        <dsp:cNvSpPr/>
      </dsp:nvSpPr>
      <dsp:spPr>
        <a:xfrm>
          <a:off x="5957593" y="3643909"/>
          <a:ext cx="2769333" cy="1584014"/>
        </a:xfrm>
        <a:prstGeom prst="ellipse">
          <a:avLst/>
        </a:prstGeom>
        <a:solidFill>
          <a:schemeClr val="accent4">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3. Conversion</a:t>
          </a:r>
        </a:p>
      </dsp:txBody>
      <dsp:txXfrm>
        <a:off x="6363152" y="3875882"/>
        <a:ext cx="1958215" cy="1120068"/>
      </dsp:txXfrm>
    </dsp:sp>
    <dsp:sp modelId="{E752897A-2DC1-44A3-95B1-676D3ECD8838}">
      <dsp:nvSpPr>
        <dsp:cNvPr id="0" name=""/>
        <dsp:cNvSpPr/>
      </dsp:nvSpPr>
      <dsp:spPr>
        <a:xfrm rot="10781851">
          <a:off x="5192253" y="4141729"/>
          <a:ext cx="496358" cy="534605"/>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rot="10800000">
        <a:off x="5341159" y="4248257"/>
        <a:ext cx="347451" cy="320763"/>
      </dsp:txXfrm>
    </dsp:sp>
    <dsp:sp modelId="{3B81EBE7-117F-492B-B69C-5257AF1ECA69}">
      <dsp:nvSpPr>
        <dsp:cNvPr id="0" name=""/>
        <dsp:cNvSpPr/>
      </dsp:nvSpPr>
      <dsp:spPr>
        <a:xfrm>
          <a:off x="2424870" y="3663023"/>
          <a:ext cx="2593697" cy="1584014"/>
        </a:xfrm>
        <a:prstGeom prst="ellipse">
          <a:avLst/>
        </a:prstGeom>
        <a:solidFill>
          <a:schemeClr val="accent5">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4. Retention</a:t>
          </a:r>
        </a:p>
      </dsp:txBody>
      <dsp:txXfrm>
        <a:off x="2804708" y="3894996"/>
        <a:ext cx="1834021" cy="1120068"/>
      </dsp:txXfrm>
    </dsp:sp>
    <dsp:sp modelId="{7AC1B585-A72C-4A4D-A780-80489DBD9293}">
      <dsp:nvSpPr>
        <dsp:cNvPr id="0" name=""/>
        <dsp:cNvSpPr/>
      </dsp:nvSpPr>
      <dsp:spPr>
        <a:xfrm rot="15443760">
          <a:off x="3329589" y="3126462"/>
          <a:ext cx="309662" cy="534605"/>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rot="10800000">
        <a:off x="3386174" y="3278713"/>
        <a:ext cx="216763" cy="320763"/>
      </dsp:txXfrm>
    </dsp:sp>
    <dsp:sp modelId="{98376C87-A8B4-4A4E-83EC-6048262DCB12}">
      <dsp:nvSpPr>
        <dsp:cNvPr id="0" name=""/>
        <dsp:cNvSpPr/>
      </dsp:nvSpPr>
      <dsp:spPr>
        <a:xfrm>
          <a:off x="2013083" y="1524181"/>
          <a:ext cx="2460783" cy="1584014"/>
        </a:xfrm>
        <a:prstGeom prst="ellipse">
          <a:avLst/>
        </a:prstGeom>
        <a:solidFill>
          <a:schemeClr val="accent6">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5.Loyalty</a:t>
          </a:r>
        </a:p>
      </dsp:txBody>
      <dsp:txXfrm>
        <a:off x="2373456" y="1756154"/>
        <a:ext cx="1740037" cy="1120068"/>
      </dsp:txXfrm>
    </dsp:sp>
    <dsp:sp modelId="{81F0DB8E-67DA-4E91-A2BA-2946393EA9A6}">
      <dsp:nvSpPr>
        <dsp:cNvPr id="0" name=""/>
        <dsp:cNvSpPr/>
      </dsp:nvSpPr>
      <dsp:spPr>
        <a:xfrm rot="19334989">
          <a:off x="4089393" y="1291123"/>
          <a:ext cx="265479" cy="534605"/>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4097728" y="1422424"/>
        <a:ext cx="185835" cy="320763"/>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CEC599-75ED-409E-9614-DEF353AE5956}"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FF4AFE-2423-422F-B60E-9583F0B07D9C}" type="slidenum">
              <a:rPr lang="en-US" smtClean="0"/>
              <a:t>‹#›</a:t>
            </a:fld>
            <a:endParaRPr lang="en-US"/>
          </a:p>
        </p:txBody>
      </p:sp>
    </p:spTree>
    <p:extLst>
      <p:ext uri="{BB962C8B-B14F-4D97-AF65-F5344CB8AC3E}">
        <p14:creationId xmlns:p14="http://schemas.microsoft.com/office/powerpoint/2010/main" val="3362741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CEC599-75ED-409E-9614-DEF353AE5956}"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FF4AFE-2423-422F-B60E-9583F0B07D9C}" type="slidenum">
              <a:rPr lang="en-US" smtClean="0"/>
              <a:t>‹#›</a:t>
            </a:fld>
            <a:endParaRPr lang="en-US"/>
          </a:p>
        </p:txBody>
      </p:sp>
    </p:spTree>
    <p:extLst>
      <p:ext uri="{BB962C8B-B14F-4D97-AF65-F5344CB8AC3E}">
        <p14:creationId xmlns:p14="http://schemas.microsoft.com/office/powerpoint/2010/main" val="4006221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CEC599-75ED-409E-9614-DEF353AE5956}"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FF4AFE-2423-422F-B60E-9583F0B07D9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75016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CEC599-75ED-409E-9614-DEF353AE5956}"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FF4AFE-2423-422F-B60E-9583F0B07D9C}" type="slidenum">
              <a:rPr lang="en-US" smtClean="0"/>
              <a:t>‹#›</a:t>
            </a:fld>
            <a:endParaRPr lang="en-US"/>
          </a:p>
        </p:txBody>
      </p:sp>
    </p:spTree>
    <p:extLst>
      <p:ext uri="{BB962C8B-B14F-4D97-AF65-F5344CB8AC3E}">
        <p14:creationId xmlns:p14="http://schemas.microsoft.com/office/powerpoint/2010/main" val="1640736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CEC599-75ED-409E-9614-DEF353AE5956}"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FF4AFE-2423-422F-B60E-9583F0B07D9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70733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CEC599-75ED-409E-9614-DEF353AE5956}"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FF4AFE-2423-422F-B60E-9583F0B07D9C}" type="slidenum">
              <a:rPr lang="en-US" smtClean="0"/>
              <a:t>‹#›</a:t>
            </a:fld>
            <a:endParaRPr lang="en-US"/>
          </a:p>
        </p:txBody>
      </p:sp>
    </p:spTree>
    <p:extLst>
      <p:ext uri="{BB962C8B-B14F-4D97-AF65-F5344CB8AC3E}">
        <p14:creationId xmlns:p14="http://schemas.microsoft.com/office/powerpoint/2010/main" val="2951539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CEC599-75ED-409E-9614-DEF353AE5956}"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FF4AFE-2423-422F-B60E-9583F0B07D9C}" type="slidenum">
              <a:rPr lang="en-US" smtClean="0"/>
              <a:t>‹#›</a:t>
            </a:fld>
            <a:endParaRPr lang="en-US"/>
          </a:p>
        </p:txBody>
      </p:sp>
    </p:spTree>
    <p:extLst>
      <p:ext uri="{BB962C8B-B14F-4D97-AF65-F5344CB8AC3E}">
        <p14:creationId xmlns:p14="http://schemas.microsoft.com/office/powerpoint/2010/main" val="1215053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CEC599-75ED-409E-9614-DEF353AE5956}"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FF4AFE-2423-422F-B60E-9583F0B07D9C}" type="slidenum">
              <a:rPr lang="en-US" smtClean="0"/>
              <a:t>‹#›</a:t>
            </a:fld>
            <a:endParaRPr lang="en-US"/>
          </a:p>
        </p:txBody>
      </p:sp>
    </p:spTree>
    <p:extLst>
      <p:ext uri="{BB962C8B-B14F-4D97-AF65-F5344CB8AC3E}">
        <p14:creationId xmlns:p14="http://schemas.microsoft.com/office/powerpoint/2010/main" val="1069926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CEC599-75ED-409E-9614-DEF353AE5956}"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FF4AFE-2423-422F-B60E-9583F0B07D9C}" type="slidenum">
              <a:rPr lang="en-US" smtClean="0"/>
              <a:t>‹#›</a:t>
            </a:fld>
            <a:endParaRPr lang="en-US"/>
          </a:p>
        </p:txBody>
      </p:sp>
    </p:spTree>
    <p:extLst>
      <p:ext uri="{BB962C8B-B14F-4D97-AF65-F5344CB8AC3E}">
        <p14:creationId xmlns:p14="http://schemas.microsoft.com/office/powerpoint/2010/main" val="836747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CEC599-75ED-409E-9614-DEF353AE5956}"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FF4AFE-2423-422F-B60E-9583F0B07D9C}" type="slidenum">
              <a:rPr lang="en-US" smtClean="0"/>
              <a:t>‹#›</a:t>
            </a:fld>
            <a:endParaRPr lang="en-US"/>
          </a:p>
        </p:txBody>
      </p:sp>
    </p:spTree>
    <p:extLst>
      <p:ext uri="{BB962C8B-B14F-4D97-AF65-F5344CB8AC3E}">
        <p14:creationId xmlns:p14="http://schemas.microsoft.com/office/powerpoint/2010/main" val="3504976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CEC599-75ED-409E-9614-DEF353AE5956}"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FF4AFE-2423-422F-B60E-9583F0B07D9C}" type="slidenum">
              <a:rPr lang="en-US" smtClean="0"/>
              <a:t>‹#›</a:t>
            </a:fld>
            <a:endParaRPr lang="en-US"/>
          </a:p>
        </p:txBody>
      </p:sp>
    </p:spTree>
    <p:extLst>
      <p:ext uri="{BB962C8B-B14F-4D97-AF65-F5344CB8AC3E}">
        <p14:creationId xmlns:p14="http://schemas.microsoft.com/office/powerpoint/2010/main" val="208621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CEC599-75ED-409E-9614-DEF353AE5956}" type="datetimeFigureOut">
              <a:rPr lang="en-US" smtClean="0"/>
              <a:t>4/3/2023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FF4AFE-2423-422F-B60E-9583F0B07D9C}" type="slidenum">
              <a:rPr lang="en-US" smtClean="0"/>
              <a:t>‹#›</a:t>
            </a:fld>
            <a:endParaRPr lang="en-US"/>
          </a:p>
        </p:txBody>
      </p:sp>
    </p:spTree>
    <p:extLst>
      <p:ext uri="{BB962C8B-B14F-4D97-AF65-F5344CB8AC3E}">
        <p14:creationId xmlns:p14="http://schemas.microsoft.com/office/powerpoint/2010/main" val="3159621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CEC599-75ED-409E-9614-DEF353AE5956}" type="datetimeFigureOut">
              <a:rPr lang="en-US" smtClean="0"/>
              <a:t>4/3/2023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FF4AFE-2423-422F-B60E-9583F0B07D9C}" type="slidenum">
              <a:rPr lang="en-US" smtClean="0"/>
              <a:t>‹#›</a:t>
            </a:fld>
            <a:endParaRPr lang="en-US"/>
          </a:p>
        </p:txBody>
      </p:sp>
    </p:spTree>
    <p:extLst>
      <p:ext uri="{BB962C8B-B14F-4D97-AF65-F5344CB8AC3E}">
        <p14:creationId xmlns:p14="http://schemas.microsoft.com/office/powerpoint/2010/main" val="3795814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EC599-75ED-409E-9614-DEF353AE5956}" type="datetimeFigureOut">
              <a:rPr lang="en-US" smtClean="0"/>
              <a:t>4/3/2023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FF4AFE-2423-422F-B60E-9583F0B07D9C}" type="slidenum">
              <a:rPr lang="en-US" smtClean="0"/>
              <a:t>‹#›</a:t>
            </a:fld>
            <a:endParaRPr lang="en-US"/>
          </a:p>
        </p:txBody>
      </p:sp>
    </p:spTree>
    <p:extLst>
      <p:ext uri="{BB962C8B-B14F-4D97-AF65-F5344CB8AC3E}">
        <p14:creationId xmlns:p14="http://schemas.microsoft.com/office/powerpoint/2010/main" val="2911268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CEC599-75ED-409E-9614-DEF353AE5956}"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FF4AFE-2423-422F-B60E-9583F0B07D9C}" type="slidenum">
              <a:rPr lang="en-US" smtClean="0"/>
              <a:t>‹#›</a:t>
            </a:fld>
            <a:endParaRPr lang="en-US"/>
          </a:p>
        </p:txBody>
      </p:sp>
    </p:spTree>
    <p:extLst>
      <p:ext uri="{BB962C8B-B14F-4D97-AF65-F5344CB8AC3E}">
        <p14:creationId xmlns:p14="http://schemas.microsoft.com/office/powerpoint/2010/main" val="2513406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FF4AFE-2423-422F-B60E-9583F0B07D9C}" type="slidenum">
              <a:rPr lang="en-US" smtClean="0"/>
              <a:t>‹#›</a:t>
            </a:fld>
            <a:endParaRPr lang="en-US"/>
          </a:p>
        </p:txBody>
      </p:sp>
      <p:sp>
        <p:nvSpPr>
          <p:cNvPr id="5" name="Date Placeholder 4"/>
          <p:cNvSpPr>
            <a:spLocks noGrp="1"/>
          </p:cNvSpPr>
          <p:nvPr>
            <p:ph type="dt" sz="half" idx="10"/>
          </p:nvPr>
        </p:nvSpPr>
        <p:spPr/>
        <p:txBody>
          <a:bodyPr/>
          <a:lstStyle/>
          <a:p>
            <a:fld id="{D8CEC599-75ED-409E-9614-DEF353AE5956}" type="datetimeFigureOut">
              <a:rPr lang="en-US" smtClean="0"/>
              <a:t>4/3/2023</a:t>
            </a:fld>
            <a:endParaRPr lang="en-US"/>
          </a:p>
        </p:txBody>
      </p:sp>
    </p:spTree>
    <p:extLst>
      <p:ext uri="{BB962C8B-B14F-4D97-AF65-F5344CB8AC3E}">
        <p14:creationId xmlns:p14="http://schemas.microsoft.com/office/powerpoint/2010/main" val="4153162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8CEC599-75ED-409E-9614-DEF353AE5956}" type="datetimeFigureOut">
              <a:rPr lang="en-US" smtClean="0"/>
              <a:t>4/3/2023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EFF4AFE-2423-422F-B60E-9583F0B07D9C}" type="slidenum">
              <a:rPr lang="en-US" smtClean="0"/>
              <a:t>‹#›</a:t>
            </a:fld>
            <a:endParaRPr lang="en-US"/>
          </a:p>
        </p:txBody>
      </p:sp>
      <p:pic>
        <p:nvPicPr>
          <p:cNvPr id="8" name="Picture 7">
            <a:extLst>
              <a:ext uri="{FF2B5EF4-FFF2-40B4-BE49-F238E27FC236}">
                <a16:creationId xmlns:a16="http://schemas.microsoft.com/office/drawing/2014/main" id="{C709AC8B-F194-1AA0-3CEA-6EBE00833E16}"/>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9646993" y="-8467"/>
            <a:ext cx="2545007" cy="703367"/>
          </a:xfrm>
          <a:prstGeom prst="rect">
            <a:avLst/>
          </a:prstGeom>
        </p:spPr>
      </p:pic>
    </p:spTree>
    <p:extLst>
      <p:ext uri="{BB962C8B-B14F-4D97-AF65-F5344CB8AC3E}">
        <p14:creationId xmlns:p14="http://schemas.microsoft.com/office/powerpoint/2010/main" val="219589792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ixabay.com/de/illustrations/daumen-hoch-smiley-gesicht-emoji-4007573/"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219B04-4575-A7DB-BC98-6A2BFBF7C7F8}"/>
              </a:ext>
            </a:extLst>
          </p:cNvPr>
          <p:cNvSpPr txBox="1"/>
          <p:nvPr/>
        </p:nvSpPr>
        <p:spPr>
          <a:xfrm>
            <a:off x="1398627" y="671339"/>
            <a:ext cx="8773352" cy="707886"/>
          </a:xfrm>
          <a:prstGeom prst="rect">
            <a:avLst/>
          </a:prstGeom>
          <a:noFill/>
        </p:spPr>
        <p:txBody>
          <a:bodyPr wrap="square">
            <a:spAutoFit/>
          </a:bodyPr>
          <a:lstStyle/>
          <a:p>
            <a:pPr algn="ctr"/>
            <a:r>
              <a:rPr lang="en-US" sz="2800" b="1" dirty="0">
                <a:solidFill>
                  <a:schemeClr val="tx1">
                    <a:lumMod val="95000"/>
                  </a:schemeClr>
                </a:solidFill>
                <a:latin typeface="Berlin Sans FB Demi" panose="020E0802020502020306" pitchFamily="34" charset="0"/>
              </a:rPr>
              <a:t>		</a:t>
            </a:r>
            <a:r>
              <a:rPr lang="en-US" sz="4000" b="1" dirty="0">
                <a:solidFill>
                  <a:schemeClr val="accent2"/>
                </a:solidFill>
                <a:latin typeface="Berlin Sans FB Demi" panose="020E0802020502020306" pitchFamily="34" charset="0"/>
              </a:rPr>
              <a:t>CRM SALESFORCE</a:t>
            </a:r>
            <a:endParaRPr lang="en-US" sz="4000" dirty="0">
              <a:solidFill>
                <a:schemeClr val="accent2"/>
              </a:solidFill>
              <a:latin typeface="Berlin Sans FB Demi" panose="020E0802020502020306" pitchFamily="34" charset="0"/>
            </a:endParaRPr>
          </a:p>
        </p:txBody>
      </p:sp>
      <p:sp>
        <p:nvSpPr>
          <p:cNvPr id="5" name="TextBox 4">
            <a:extLst>
              <a:ext uri="{FF2B5EF4-FFF2-40B4-BE49-F238E27FC236}">
                <a16:creationId xmlns:a16="http://schemas.microsoft.com/office/drawing/2014/main" id="{BAA68850-AF81-DE26-1FC3-F433217AF321}"/>
              </a:ext>
            </a:extLst>
          </p:cNvPr>
          <p:cNvSpPr txBox="1"/>
          <p:nvPr/>
        </p:nvSpPr>
        <p:spPr>
          <a:xfrm>
            <a:off x="912489" y="1880485"/>
            <a:ext cx="5576582" cy="3754874"/>
          </a:xfrm>
          <a:prstGeom prst="rect">
            <a:avLst/>
          </a:prstGeom>
          <a:noFill/>
        </p:spPr>
        <p:txBody>
          <a:bodyPr wrap="square">
            <a:spAutoFit/>
          </a:bodyPr>
          <a:lstStyle/>
          <a:p>
            <a:pPr algn="l"/>
            <a:r>
              <a:rPr lang="en-US" sz="2000" b="1" dirty="0">
                <a:latin typeface="Berlin Sans FB Demi" panose="020E0802020502020306" pitchFamily="34" charset="0"/>
                <a:ea typeface="Adobe Fan Heiti Std B" panose="020B0700000000000000" pitchFamily="34" charset="-128"/>
              </a:rPr>
              <a:t>PROJECT P(113)</a:t>
            </a:r>
          </a:p>
          <a:p>
            <a:pPr algn="l"/>
            <a:r>
              <a:rPr lang="en-US" sz="2000" b="1" dirty="0">
                <a:latin typeface="Berlin Sans FB Demi" panose="020E0802020502020306" pitchFamily="34" charset="0"/>
                <a:ea typeface="Adobe Fan Heiti Std B" panose="020B0700000000000000" pitchFamily="34" charset="-128"/>
              </a:rPr>
              <a:t>Group  5</a:t>
            </a:r>
          </a:p>
          <a:p>
            <a:pPr algn="l"/>
            <a:endParaRPr lang="en-US" sz="2000" b="1" dirty="0">
              <a:latin typeface="Berlin Sans FB Demi" panose="020E0802020502020306" pitchFamily="34" charset="0"/>
              <a:ea typeface="Adobe Fan Heiti Std B" panose="020B0700000000000000" pitchFamily="34" charset="-128"/>
            </a:endParaRPr>
          </a:p>
          <a:p>
            <a:pPr algn="l"/>
            <a:r>
              <a:rPr lang="en-US" sz="2000" b="1" dirty="0">
                <a:latin typeface="Berlin Sans FB Demi" panose="020E0802020502020306" pitchFamily="34" charset="0"/>
                <a:ea typeface="Adobe Fan Heiti Std B" panose="020B0700000000000000" pitchFamily="34" charset="-128"/>
              </a:rPr>
              <a:t>TEAM MEMBERS:</a:t>
            </a:r>
          </a:p>
          <a:p>
            <a:pPr algn="l"/>
            <a:r>
              <a:rPr lang="en-US" sz="2000" b="1" dirty="0">
                <a:latin typeface="Berlin Sans FB Demi" panose="020E0802020502020306" pitchFamily="34" charset="0"/>
              </a:rPr>
              <a:t>Ms. </a:t>
            </a:r>
            <a:r>
              <a:rPr lang="en-US" sz="2000" b="1" dirty="0" err="1">
                <a:latin typeface="Berlin Sans FB Demi" panose="020E0802020502020306" pitchFamily="34" charset="0"/>
              </a:rPr>
              <a:t>Sampada</a:t>
            </a:r>
            <a:r>
              <a:rPr lang="en-US" sz="2000" b="1" dirty="0">
                <a:latin typeface="Berlin Sans FB Demi" panose="020E0802020502020306" pitchFamily="34" charset="0"/>
              </a:rPr>
              <a:t> Shailesh Bhavsar</a:t>
            </a:r>
          </a:p>
          <a:p>
            <a:pPr algn="l"/>
            <a:r>
              <a:rPr lang="en-US" sz="2000" b="1" dirty="0">
                <a:latin typeface="Berlin Sans FB Demi" panose="020E0802020502020306" pitchFamily="34" charset="0"/>
              </a:rPr>
              <a:t>Mr. Pramod Ramesh </a:t>
            </a:r>
            <a:r>
              <a:rPr lang="en-US" sz="2000" b="1" dirty="0" err="1">
                <a:latin typeface="Berlin Sans FB Demi" panose="020E0802020502020306" pitchFamily="34" charset="0"/>
              </a:rPr>
              <a:t>Rajbhoj</a:t>
            </a:r>
            <a:endParaRPr lang="en-US" sz="2000" b="1" dirty="0">
              <a:latin typeface="Berlin Sans FB Demi" panose="020E0802020502020306" pitchFamily="34" charset="0"/>
            </a:endParaRPr>
          </a:p>
          <a:p>
            <a:pPr algn="l"/>
            <a:r>
              <a:rPr lang="en-US" sz="2000" b="1" dirty="0">
                <a:latin typeface="Berlin Sans FB Demi" panose="020E0802020502020306" pitchFamily="34" charset="0"/>
              </a:rPr>
              <a:t>Mr. Mohamed Jaffar Niyaz</a:t>
            </a:r>
          </a:p>
          <a:p>
            <a:pPr algn="l"/>
            <a:r>
              <a:rPr lang="en-US" sz="2000" b="1" dirty="0">
                <a:latin typeface="Berlin Sans FB Demi" panose="020E0802020502020306" pitchFamily="34" charset="0"/>
              </a:rPr>
              <a:t>Mr. </a:t>
            </a:r>
            <a:r>
              <a:rPr lang="en-US" sz="2000" b="1" dirty="0" err="1">
                <a:latin typeface="Berlin Sans FB Demi" panose="020E0802020502020306" pitchFamily="34" charset="0"/>
              </a:rPr>
              <a:t>Shashikanth</a:t>
            </a:r>
            <a:endParaRPr lang="en-US" sz="2000" b="1" dirty="0">
              <a:latin typeface="Berlin Sans FB Demi" panose="020E0802020502020306" pitchFamily="34" charset="0"/>
            </a:endParaRPr>
          </a:p>
          <a:p>
            <a:pPr algn="l"/>
            <a:r>
              <a:rPr lang="en-US" sz="2000" b="1" dirty="0">
                <a:latin typeface="Berlin Sans FB Demi" panose="020E0802020502020306" pitchFamily="34" charset="0"/>
              </a:rPr>
              <a:t>Mr. Vinay Ramnath </a:t>
            </a:r>
            <a:r>
              <a:rPr lang="en-US" sz="2000" b="1" dirty="0" err="1">
                <a:latin typeface="Berlin Sans FB Demi" panose="020E0802020502020306" pitchFamily="34" charset="0"/>
              </a:rPr>
              <a:t>yadav</a:t>
            </a:r>
            <a:endParaRPr lang="en-US" sz="2000" b="1" dirty="0">
              <a:latin typeface="Berlin Sans FB Demi" panose="020E0802020502020306" pitchFamily="34" charset="0"/>
            </a:endParaRPr>
          </a:p>
          <a:p>
            <a:pPr algn="l"/>
            <a:r>
              <a:rPr lang="en-US" sz="2000" b="1" dirty="0">
                <a:latin typeface="Berlin Sans FB Demi" panose="020E0802020502020306" pitchFamily="34" charset="0"/>
              </a:rPr>
              <a:t>Ms. Shama Patil</a:t>
            </a:r>
          </a:p>
          <a:p>
            <a:pPr algn="l"/>
            <a:r>
              <a:rPr lang="en-US" sz="2000" b="1" dirty="0">
                <a:latin typeface="Berlin Sans FB Demi" panose="020E0802020502020306" pitchFamily="34" charset="0"/>
              </a:rPr>
              <a:t>Ms. Mansi Arun </a:t>
            </a:r>
            <a:r>
              <a:rPr lang="en-US" sz="2000" b="1" dirty="0" err="1">
                <a:latin typeface="Berlin Sans FB Demi" panose="020E0802020502020306" pitchFamily="34" charset="0"/>
              </a:rPr>
              <a:t>Nagpure</a:t>
            </a:r>
            <a:endParaRPr lang="en-US" sz="2000" b="1" dirty="0">
              <a:latin typeface="Berlin Sans FB Demi" panose="020E0802020502020306" pitchFamily="34" charset="0"/>
            </a:endParaRPr>
          </a:p>
          <a:p>
            <a:endParaRPr lang="en-US" dirty="0">
              <a:latin typeface="Berlin Sans FB Demi" panose="020E0802020502020306" pitchFamily="34" charset="0"/>
            </a:endParaRPr>
          </a:p>
        </p:txBody>
      </p:sp>
      <p:sp>
        <p:nvSpPr>
          <p:cNvPr id="6" name="TextBox 5">
            <a:extLst>
              <a:ext uri="{FF2B5EF4-FFF2-40B4-BE49-F238E27FC236}">
                <a16:creationId xmlns:a16="http://schemas.microsoft.com/office/drawing/2014/main" id="{C6B1ED38-6555-9586-C7F8-774F843B041A}"/>
              </a:ext>
            </a:extLst>
          </p:cNvPr>
          <p:cNvSpPr txBox="1"/>
          <p:nvPr/>
        </p:nvSpPr>
        <p:spPr>
          <a:xfrm>
            <a:off x="4490133" y="5485720"/>
            <a:ext cx="5207466" cy="677108"/>
          </a:xfrm>
          <a:prstGeom prst="rect">
            <a:avLst/>
          </a:prstGeom>
          <a:noFill/>
        </p:spPr>
        <p:txBody>
          <a:bodyPr wrap="square">
            <a:spAutoFit/>
          </a:bodyPr>
          <a:lstStyle/>
          <a:p>
            <a:r>
              <a:rPr lang="en-US" sz="2000" dirty="0">
                <a:solidFill>
                  <a:schemeClr val="tx1">
                    <a:lumMod val="95000"/>
                  </a:schemeClr>
                </a:solidFill>
                <a:latin typeface="Britannic Bold" panose="020B0903060703020204" pitchFamily="34" charset="0"/>
              </a:rPr>
              <a:t>Mentor Name : Mr. </a:t>
            </a:r>
            <a:r>
              <a:rPr lang="en-US" sz="2000" dirty="0" err="1">
                <a:solidFill>
                  <a:schemeClr val="tx1">
                    <a:lumMod val="95000"/>
                  </a:schemeClr>
                </a:solidFill>
                <a:latin typeface="Britannic Bold" panose="020B0903060703020204" pitchFamily="34" charset="0"/>
              </a:rPr>
              <a:t>Mahendra</a:t>
            </a:r>
            <a:r>
              <a:rPr lang="en-US" sz="2000" dirty="0">
                <a:solidFill>
                  <a:schemeClr val="tx1">
                    <a:lumMod val="95000"/>
                  </a:schemeClr>
                </a:solidFill>
                <a:latin typeface="Britannic Bold" panose="020B0903060703020204" pitchFamily="34" charset="0"/>
              </a:rPr>
              <a:t> Singh</a:t>
            </a:r>
          </a:p>
          <a:p>
            <a:endParaRPr lang="en-IN" sz="1800" dirty="0">
              <a:solidFill>
                <a:schemeClr val="tx1">
                  <a:lumMod val="95000"/>
                </a:schemeClr>
              </a:solidFill>
              <a:latin typeface="Bahnschrift SemiBold" panose="020B0502040204020203" pitchFamily="34" charset="0"/>
            </a:endParaRPr>
          </a:p>
        </p:txBody>
      </p:sp>
      <p:pic>
        <p:nvPicPr>
          <p:cNvPr id="8" name="Picture 7">
            <a:extLst>
              <a:ext uri="{FF2B5EF4-FFF2-40B4-BE49-F238E27FC236}">
                <a16:creationId xmlns:a16="http://schemas.microsoft.com/office/drawing/2014/main" id="{00B020B2-29C8-63C3-9EDF-0DA2BFBCE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4120" y="1926278"/>
            <a:ext cx="4899660" cy="2878962"/>
          </a:xfrm>
          <a:prstGeom prst="rect">
            <a:avLst/>
          </a:prstGeom>
        </p:spPr>
      </p:pic>
      <p:pic>
        <p:nvPicPr>
          <p:cNvPr id="14" name="Picture 13">
            <a:extLst>
              <a:ext uri="{FF2B5EF4-FFF2-40B4-BE49-F238E27FC236}">
                <a16:creationId xmlns:a16="http://schemas.microsoft.com/office/drawing/2014/main" id="{C3BD4DE2-29DC-A3EB-EF4D-DB73DE19D2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0639" y="-22845"/>
            <a:ext cx="2561361" cy="707887"/>
          </a:xfrm>
          <a:prstGeom prst="rect">
            <a:avLst/>
          </a:prstGeom>
        </p:spPr>
      </p:pic>
    </p:spTree>
    <p:extLst>
      <p:ext uri="{BB962C8B-B14F-4D97-AF65-F5344CB8AC3E}">
        <p14:creationId xmlns:p14="http://schemas.microsoft.com/office/powerpoint/2010/main" val="1840289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748593-5D59-B6FC-2A44-C6A5EDC796B1}"/>
              </a:ext>
            </a:extLst>
          </p:cNvPr>
          <p:cNvSpPr txBox="1"/>
          <p:nvPr/>
        </p:nvSpPr>
        <p:spPr>
          <a:xfrm>
            <a:off x="256591" y="176147"/>
            <a:ext cx="11148580" cy="584775"/>
          </a:xfrm>
          <a:prstGeom prst="rect">
            <a:avLst/>
          </a:prstGeom>
          <a:noFill/>
        </p:spPr>
        <p:txBody>
          <a:bodyPr wrap="square">
            <a:spAutoFit/>
          </a:bodyPr>
          <a:lstStyle/>
          <a:p>
            <a:r>
              <a:rPr lang="en-US" sz="3200" dirty="0"/>
              <a:t>Tableau Dashboard for Opportunity</a:t>
            </a:r>
          </a:p>
        </p:txBody>
      </p:sp>
      <p:pic>
        <p:nvPicPr>
          <p:cNvPr id="6" name="Picture 5">
            <a:extLst>
              <a:ext uri="{FF2B5EF4-FFF2-40B4-BE49-F238E27FC236}">
                <a16:creationId xmlns:a16="http://schemas.microsoft.com/office/drawing/2014/main" id="{51B9E64C-2C0C-0DAC-39F5-6768491069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591" y="951723"/>
            <a:ext cx="11527971" cy="5822301"/>
          </a:xfrm>
          <a:prstGeom prst="rect">
            <a:avLst/>
          </a:prstGeom>
        </p:spPr>
      </p:pic>
    </p:spTree>
    <p:extLst>
      <p:ext uri="{BB962C8B-B14F-4D97-AF65-F5344CB8AC3E}">
        <p14:creationId xmlns:p14="http://schemas.microsoft.com/office/powerpoint/2010/main" val="143247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766F53-72A0-E453-14B4-0F6A300FEA29}"/>
              </a:ext>
            </a:extLst>
          </p:cNvPr>
          <p:cNvSpPr txBox="1"/>
          <p:nvPr/>
        </p:nvSpPr>
        <p:spPr>
          <a:xfrm>
            <a:off x="318416" y="250793"/>
            <a:ext cx="11148580" cy="584775"/>
          </a:xfrm>
          <a:prstGeom prst="rect">
            <a:avLst/>
          </a:prstGeom>
          <a:noFill/>
        </p:spPr>
        <p:txBody>
          <a:bodyPr wrap="square">
            <a:spAutoFit/>
          </a:bodyPr>
          <a:lstStyle/>
          <a:p>
            <a:r>
              <a:rPr lang="en-US" sz="3200" dirty="0"/>
              <a:t>Tableau Dashboard for Lead</a:t>
            </a:r>
          </a:p>
        </p:txBody>
      </p:sp>
      <p:pic>
        <p:nvPicPr>
          <p:cNvPr id="6" name="Picture 5">
            <a:extLst>
              <a:ext uri="{FF2B5EF4-FFF2-40B4-BE49-F238E27FC236}">
                <a16:creationId xmlns:a16="http://schemas.microsoft.com/office/drawing/2014/main" id="{5F9F1797-037F-E9C2-942D-E9DE7A7595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191" y="923730"/>
            <a:ext cx="11047445" cy="5754965"/>
          </a:xfrm>
          <a:prstGeom prst="rect">
            <a:avLst/>
          </a:prstGeom>
        </p:spPr>
      </p:pic>
    </p:spTree>
    <p:extLst>
      <p:ext uri="{BB962C8B-B14F-4D97-AF65-F5344CB8AC3E}">
        <p14:creationId xmlns:p14="http://schemas.microsoft.com/office/powerpoint/2010/main" val="95966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3B94F8-458A-B4C7-547E-40E61A5A1700}"/>
              </a:ext>
            </a:extLst>
          </p:cNvPr>
          <p:cNvSpPr txBox="1"/>
          <p:nvPr/>
        </p:nvSpPr>
        <p:spPr>
          <a:xfrm>
            <a:off x="521710" y="306777"/>
            <a:ext cx="11148580" cy="584775"/>
          </a:xfrm>
          <a:prstGeom prst="rect">
            <a:avLst/>
          </a:prstGeom>
          <a:noFill/>
        </p:spPr>
        <p:txBody>
          <a:bodyPr wrap="square">
            <a:spAutoFit/>
          </a:bodyPr>
          <a:lstStyle/>
          <a:p>
            <a:r>
              <a:rPr lang="en-US" sz="3200" dirty="0"/>
              <a:t>Power BI Dashboard for Opportunity</a:t>
            </a:r>
          </a:p>
        </p:txBody>
      </p:sp>
      <p:pic>
        <p:nvPicPr>
          <p:cNvPr id="6" name="Picture 5">
            <a:extLst>
              <a:ext uri="{FF2B5EF4-FFF2-40B4-BE49-F238E27FC236}">
                <a16:creationId xmlns:a16="http://schemas.microsoft.com/office/drawing/2014/main" id="{B983EB9B-957C-0581-1E19-0776079AD7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743" y="1055906"/>
            <a:ext cx="10447925" cy="5585944"/>
          </a:xfrm>
          <a:prstGeom prst="rect">
            <a:avLst/>
          </a:prstGeom>
        </p:spPr>
      </p:pic>
    </p:spTree>
    <p:extLst>
      <p:ext uri="{BB962C8B-B14F-4D97-AF65-F5344CB8AC3E}">
        <p14:creationId xmlns:p14="http://schemas.microsoft.com/office/powerpoint/2010/main" val="368901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A57CAC-B24D-F167-438C-6A65675CC562}"/>
              </a:ext>
            </a:extLst>
          </p:cNvPr>
          <p:cNvSpPr txBox="1"/>
          <p:nvPr/>
        </p:nvSpPr>
        <p:spPr>
          <a:xfrm>
            <a:off x="521710" y="306777"/>
            <a:ext cx="11148580" cy="584775"/>
          </a:xfrm>
          <a:prstGeom prst="rect">
            <a:avLst/>
          </a:prstGeom>
          <a:noFill/>
        </p:spPr>
        <p:txBody>
          <a:bodyPr wrap="square">
            <a:spAutoFit/>
          </a:bodyPr>
          <a:lstStyle/>
          <a:p>
            <a:r>
              <a:rPr lang="en-US" sz="3200" dirty="0"/>
              <a:t>Power BI Dashboard for Lead</a:t>
            </a:r>
          </a:p>
        </p:txBody>
      </p:sp>
      <p:pic>
        <p:nvPicPr>
          <p:cNvPr id="6" name="Picture 5">
            <a:extLst>
              <a:ext uri="{FF2B5EF4-FFF2-40B4-BE49-F238E27FC236}">
                <a16:creationId xmlns:a16="http://schemas.microsoft.com/office/drawing/2014/main" id="{83B0745E-5651-B9C6-FE7F-366902E647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691" y="1001241"/>
            <a:ext cx="10486029" cy="5639289"/>
          </a:xfrm>
          <a:prstGeom prst="rect">
            <a:avLst/>
          </a:prstGeom>
        </p:spPr>
      </p:pic>
    </p:spTree>
    <p:extLst>
      <p:ext uri="{BB962C8B-B14F-4D97-AF65-F5344CB8AC3E}">
        <p14:creationId xmlns:p14="http://schemas.microsoft.com/office/powerpoint/2010/main" val="298129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CDCEE6-7B70-EA6A-8534-346F22A77972}"/>
              </a:ext>
            </a:extLst>
          </p:cNvPr>
          <p:cNvSpPr txBox="1"/>
          <p:nvPr/>
        </p:nvSpPr>
        <p:spPr>
          <a:xfrm>
            <a:off x="4337797" y="1444502"/>
            <a:ext cx="3516406" cy="646331"/>
          </a:xfrm>
          <a:prstGeom prst="rect">
            <a:avLst/>
          </a:prstGeom>
          <a:noFill/>
        </p:spPr>
        <p:txBody>
          <a:bodyPr wrap="square">
            <a:spAutoFit/>
          </a:bodyPr>
          <a:lstStyle/>
          <a:p>
            <a:r>
              <a:rPr lang="en-IN" sz="3600" b="1" dirty="0"/>
              <a:t>Thank You…!!!</a:t>
            </a:r>
            <a:endParaRPr lang="en-US" sz="3600" dirty="0"/>
          </a:p>
        </p:txBody>
      </p:sp>
      <p:pic>
        <p:nvPicPr>
          <p:cNvPr id="7" name="Picture 6">
            <a:extLst>
              <a:ext uri="{FF2B5EF4-FFF2-40B4-BE49-F238E27FC236}">
                <a16:creationId xmlns:a16="http://schemas.microsoft.com/office/drawing/2014/main" id="{DEE60019-F672-2B3E-0070-E157AE093A6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572000" y="2891118"/>
            <a:ext cx="3047999" cy="2128837"/>
          </a:xfrm>
          <a:prstGeom prst="rect">
            <a:avLst/>
          </a:prstGeom>
        </p:spPr>
      </p:pic>
    </p:spTree>
    <p:extLst>
      <p:ext uri="{BB962C8B-B14F-4D97-AF65-F5344CB8AC3E}">
        <p14:creationId xmlns:p14="http://schemas.microsoft.com/office/powerpoint/2010/main" val="4120272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E69261-539B-41F9-BE33-28B2580031DC}"/>
              </a:ext>
            </a:extLst>
          </p:cNvPr>
          <p:cNvSpPr>
            <a:spLocks noGrp="1"/>
          </p:cNvSpPr>
          <p:nvPr>
            <p:ph idx="1"/>
          </p:nvPr>
        </p:nvSpPr>
        <p:spPr>
          <a:xfrm>
            <a:off x="768774" y="1580053"/>
            <a:ext cx="8596668" cy="3880773"/>
          </a:xfrm>
        </p:spPr>
        <p:txBody>
          <a:bodyPr/>
          <a:lstStyle/>
          <a:p>
            <a:r>
              <a:rPr lang="en-US" sz="2400" i="0" dirty="0">
                <a:solidFill>
                  <a:srgbClr val="343741"/>
                </a:solidFill>
                <a:effectLst/>
                <a:latin typeface="Calibri" panose="020F0502020204030204" pitchFamily="34" charset="0"/>
                <a:ea typeface="Calibri" panose="020F0502020204030204" pitchFamily="34" charset="0"/>
                <a:cs typeface="Calibri" panose="020F0502020204030204" pitchFamily="34" charset="0"/>
              </a:rPr>
              <a:t>Improve the buyer’s journey</a:t>
            </a:r>
          </a:p>
          <a:p>
            <a:r>
              <a:rPr lang="en-US" sz="2400" i="0" dirty="0">
                <a:solidFill>
                  <a:srgbClr val="343741"/>
                </a:solidFill>
                <a:effectLst/>
                <a:latin typeface="Calibri" panose="020F0502020204030204" pitchFamily="34" charset="0"/>
                <a:ea typeface="Calibri" panose="020F0502020204030204" pitchFamily="34" charset="0"/>
                <a:cs typeface="Calibri" panose="020F0502020204030204" pitchFamily="34" charset="0"/>
              </a:rPr>
              <a:t>Improve operational efficiency</a:t>
            </a:r>
          </a:p>
          <a:p>
            <a:r>
              <a:rPr lang="en-US" sz="2400" i="0" dirty="0">
                <a:solidFill>
                  <a:srgbClr val="343741"/>
                </a:solidFill>
                <a:effectLst/>
                <a:latin typeface="Calibri" panose="020F0502020204030204" pitchFamily="34" charset="0"/>
                <a:ea typeface="Calibri" panose="020F0502020204030204" pitchFamily="34" charset="0"/>
                <a:cs typeface="Calibri" panose="020F0502020204030204" pitchFamily="34" charset="0"/>
              </a:rPr>
              <a:t>Increase customer retention</a:t>
            </a:r>
          </a:p>
          <a:p>
            <a:r>
              <a:rPr lang="en-US" sz="2400" i="0" dirty="0">
                <a:solidFill>
                  <a:srgbClr val="343741"/>
                </a:solidFill>
                <a:effectLst/>
                <a:latin typeface="Calibri" panose="020F0502020204030204" pitchFamily="34" charset="0"/>
                <a:ea typeface="Calibri" panose="020F0502020204030204" pitchFamily="34" charset="0"/>
                <a:cs typeface="Calibri" panose="020F0502020204030204" pitchFamily="34" charset="0"/>
              </a:rPr>
              <a:t>Lower your customer acquisition cost</a:t>
            </a:r>
          </a:p>
          <a:p>
            <a:r>
              <a:rPr lang="en-US" sz="2400" i="0" dirty="0">
                <a:solidFill>
                  <a:srgbClr val="343741"/>
                </a:solidFill>
                <a:effectLst/>
                <a:latin typeface="Calibri" panose="020F0502020204030204" pitchFamily="34" charset="0"/>
                <a:ea typeface="Calibri" panose="020F0502020204030204" pitchFamily="34" charset="0"/>
                <a:cs typeface="Calibri" panose="020F0502020204030204" pitchFamily="34" charset="0"/>
              </a:rPr>
              <a:t> Generate more sales</a:t>
            </a:r>
          </a:p>
          <a:p>
            <a:pPr marL="0" indent="0">
              <a:buNone/>
            </a:pPr>
            <a:endParaRPr lang="en-US" dirty="0"/>
          </a:p>
        </p:txBody>
      </p:sp>
      <p:sp>
        <p:nvSpPr>
          <p:cNvPr id="5" name="TextBox 4">
            <a:extLst>
              <a:ext uri="{FF2B5EF4-FFF2-40B4-BE49-F238E27FC236}">
                <a16:creationId xmlns:a16="http://schemas.microsoft.com/office/drawing/2014/main" id="{6D4AC17F-5FB8-1F12-55E9-E3077AA8874F}"/>
              </a:ext>
            </a:extLst>
          </p:cNvPr>
          <p:cNvSpPr txBox="1"/>
          <p:nvPr/>
        </p:nvSpPr>
        <p:spPr>
          <a:xfrm>
            <a:off x="677334" y="612231"/>
            <a:ext cx="6094674" cy="584775"/>
          </a:xfrm>
          <a:prstGeom prst="rect">
            <a:avLst/>
          </a:prstGeom>
          <a:noFill/>
        </p:spPr>
        <p:txBody>
          <a:bodyPr wrap="square">
            <a:spAutoFit/>
          </a:bodyPr>
          <a:lstStyle/>
          <a:p>
            <a:r>
              <a:rPr lang="en-ZA" sz="3200" b="1" dirty="0"/>
              <a:t>Business Objective</a:t>
            </a:r>
            <a:endParaRPr lang="en-US" sz="3200" dirty="0"/>
          </a:p>
        </p:txBody>
      </p:sp>
    </p:spTree>
    <p:extLst>
      <p:ext uri="{BB962C8B-B14F-4D97-AF65-F5344CB8AC3E}">
        <p14:creationId xmlns:p14="http://schemas.microsoft.com/office/powerpoint/2010/main" val="4187600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1C9A3B-43DD-9BB1-152A-420BDBC5C593}"/>
              </a:ext>
            </a:extLst>
          </p:cNvPr>
          <p:cNvSpPr>
            <a:spLocks noGrp="1"/>
          </p:cNvSpPr>
          <p:nvPr>
            <p:ph idx="1"/>
          </p:nvPr>
        </p:nvSpPr>
        <p:spPr>
          <a:xfrm>
            <a:off x="784014" y="1596709"/>
            <a:ext cx="8596668" cy="3880773"/>
          </a:xfrm>
        </p:spPr>
        <p:txBody>
          <a:bodyPr>
            <a:normAutofit lnSpcReduction="10000"/>
          </a:bodyPr>
          <a:lstStyle/>
          <a:p>
            <a:r>
              <a:rPr lang="en-US" sz="2000"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CRM (Customer Relationship Management) helps you keep track of everything about your customers and your potential customers so you can build great relationships with them. </a:t>
            </a:r>
          </a:p>
          <a:p>
            <a:r>
              <a:rPr lang="en-US" sz="2000" b="0" i="0" dirty="0">
                <a:effectLst/>
                <a:latin typeface="Calibri" panose="020F0502020204030204" pitchFamily="34" charset="0"/>
                <a:ea typeface="Calibri" panose="020F0502020204030204" pitchFamily="34" charset="0"/>
                <a:cs typeface="Calibri" panose="020F0502020204030204" pitchFamily="34" charset="0"/>
              </a:rPr>
              <a:t>Customer relationship management (CRM) software offers tools and capabilities to manage a business’s lead pipeline and customer journey efficiently</a:t>
            </a:r>
            <a:r>
              <a:rPr lang="en-US" sz="20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t>
            </a:r>
            <a:endParaRPr lang="en-US" sz="2000"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endParaRPr>
          </a:p>
          <a:p>
            <a:r>
              <a:rPr lang="en-US" sz="2000"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A CRM system centralizes all your important customer and company data in one place, so your marketing, sales, commerce, service, and IT teams have the right information to deliver the easy, connected experiences customers expect. </a:t>
            </a:r>
          </a:p>
          <a:p>
            <a:r>
              <a:rPr lang="en-US" sz="2000"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CRM helps businesses unite everyone with one shared goal: keep your customers happy. </a:t>
            </a:r>
          </a:p>
          <a:p>
            <a:pPr marL="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FC4A8301-A5D9-6810-245F-E00B02F56107}"/>
              </a:ext>
            </a:extLst>
          </p:cNvPr>
          <p:cNvSpPr txBox="1"/>
          <p:nvPr/>
        </p:nvSpPr>
        <p:spPr>
          <a:xfrm>
            <a:off x="878840" y="795743"/>
            <a:ext cx="11148580" cy="584775"/>
          </a:xfrm>
          <a:prstGeom prst="rect">
            <a:avLst/>
          </a:prstGeom>
          <a:noFill/>
        </p:spPr>
        <p:txBody>
          <a:bodyPr wrap="square">
            <a:spAutoFit/>
          </a:bodyPr>
          <a:lstStyle/>
          <a:p>
            <a:r>
              <a:rPr lang="en-IN" sz="3200" b="1" dirty="0"/>
              <a:t>What is CRM?</a:t>
            </a:r>
            <a:endParaRPr lang="en-US" sz="3200" dirty="0"/>
          </a:p>
        </p:txBody>
      </p:sp>
    </p:spTree>
    <p:extLst>
      <p:ext uri="{BB962C8B-B14F-4D97-AF65-F5344CB8AC3E}">
        <p14:creationId xmlns:p14="http://schemas.microsoft.com/office/powerpoint/2010/main" val="2512853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33F06C-8282-1AE2-BE16-32E71F2AE613}"/>
              </a:ext>
            </a:extLst>
          </p:cNvPr>
          <p:cNvSpPr txBox="1"/>
          <p:nvPr/>
        </p:nvSpPr>
        <p:spPr>
          <a:xfrm>
            <a:off x="841517" y="645078"/>
            <a:ext cx="11148580" cy="584775"/>
          </a:xfrm>
          <a:prstGeom prst="rect">
            <a:avLst/>
          </a:prstGeom>
          <a:noFill/>
        </p:spPr>
        <p:txBody>
          <a:bodyPr wrap="square">
            <a:spAutoFit/>
          </a:bodyPr>
          <a:lstStyle/>
          <a:p>
            <a:r>
              <a:rPr lang="en-IN" sz="3200" b="1" dirty="0"/>
              <a:t>CRM Process</a:t>
            </a:r>
            <a:endParaRPr lang="en-US" sz="3200" dirty="0"/>
          </a:p>
        </p:txBody>
      </p:sp>
      <p:graphicFrame>
        <p:nvGraphicFramePr>
          <p:cNvPr id="5" name="Content Placeholder 3">
            <a:extLst>
              <a:ext uri="{FF2B5EF4-FFF2-40B4-BE49-F238E27FC236}">
                <a16:creationId xmlns:a16="http://schemas.microsoft.com/office/drawing/2014/main" id="{C1DFD788-87FC-5D9C-56EB-59F6FDAF6F0F}"/>
              </a:ext>
            </a:extLst>
          </p:cNvPr>
          <p:cNvGraphicFramePr>
            <a:graphicFrameLocks noGrp="1"/>
          </p:cNvGraphicFramePr>
          <p:nvPr>
            <p:ph idx="1"/>
            <p:extLst>
              <p:ext uri="{D42A27DB-BD31-4B8C-83A1-F6EECF244321}">
                <p14:modId xmlns:p14="http://schemas.microsoft.com/office/powerpoint/2010/main" val="1502994090"/>
              </p:ext>
            </p:extLst>
          </p:nvPr>
        </p:nvGraphicFramePr>
        <p:xfrm>
          <a:off x="138404" y="1440749"/>
          <a:ext cx="10515600" cy="5249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46F13B37-F962-7DA7-3611-06AB1DEE4F40}"/>
              </a:ext>
            </a:extLst>
          </p:cNvPr>
          <p:cNvSpPr txBox="1"/>
          <p:nvPr/>
        </p:nvSpPr>
        <p:spPr>
          <a:xfrm>
            <a:off x="4777273" y="3059668"/>
            <a:ext cx="1436915" cy="338554"/>
          </a:xfrm>
          <a:prstGeom prst="rect">
            <a:avLst/>
          </a:prstGeom>
          <a:noFill/>
        </p:spPr>
        <p:txBody>
          <a:bodyPr wrap="square">
            <a:spAutoFit/>
          </a:bodyPr>
          <a:lstStyle/>
          <a:p>
            <a:r>
              <a:rPr lang="en-US" sz="1600"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a:t>
            </a:r>
            <a:r>
              <a:rPr lang="en-US" sz="1600" dirty="0">
                <a:solidFill>
                  <a:srgbClr val="0F0F0F"/>
                </a:solidFill>
                <a:latin typeface="Calibri" panose="020F0502020204030204" pitchFamily="34" charset="0"/>
                <a:ea typeface="Calibri" panose="020F0502020204030204" pitchFamily="34" charset="0"/>
                <a:cs typeface="Calibri" panose="020F0502020204030204" pitchFamily="34" charset="0"/>
              </a:rPr>
              <a:t>Marketing</a:t>
            </a:r>
            <a:r>
              <a:rPr lang="en-US" sz="1600"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 </a:t>
            </a:r>
            <a:endParaRPr lang="en-US" sz="1600" dirty="0"/>
          </a:p>
        </p:txBody>
      </p:sp>
      <p:sp>
        <p:nvSpPr>
          <p:cNvPr id="9" name="TextBox 8">
            <a:extLst>
              <a:ext uri="{FF2B5EF4-FFF2-40B4-BE49-F238E27FC236}">
                <a16:creationId xmlns:a16="http://schemas.microsoft.com/office/drawing/2014/main" id="{24A62A83-AB73-6F28-D397-E13B379297AB}"/>
              </a:ext>
            </a:extLst>
          </p:cNvPr>
          <p:cNvSpPr txBox="1"/>
          <p:nvPr/>
        </p:nvSpPr>
        <p:spPr>
          <a:xfrm>
            <a:off x="6415807" y="4515604"/>
            <a:ext cx="979714" cy="338554"/>
          </a:xfrm>
          <a:prstGeom prst="rect">
            <a:avLst/>
          </a:prstGeom>
          <a:noFill/>
        </p:spPr>
        <p:txBody>
          <a:bodyPr wrap="square">
            <a:spAutoFit/>
          </a:bodyPr>
          <a:lstStyle/>
          <a:p>
            <a:r>
              <a:rPr lang="en-US" sz="1600"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(Sales) </a:t>
            </a:r>
            <a:endParaRPr lang="en-US" sz="1600" dirty="0"/>
          </a:p>
        </p:txBody>
      </p:sp>
      <p:sp>
        <p:nvSpPr>
          <p:cNvPr id="11" name="TextBox 10">
            <a:extLst>
              <a:ext uri="{FF2B5EF4-FFF2-40B4-BE49-F238E27FC236}">
                <a16:creationId xmlns:a16="http://schemas.microsoft.com/office/drawing/2014/main" id="{B17AD82D-5F77-0FB7-6BD2-AF5A70488239}"/>
              </a:ext>
            </a:extLst>
          </p:cNvPr>
          <p:cNvSpPr txBox="1"/>
          <p:nvPr/>
        </p:nvSpPr>
        <p:spPr>
          <a:xfrm>
            <a:off x="3877881" y="4585166"/>
            <a:ext cx="1981744" cy="338554"/>
          </a:xfrm>
          <a:prstGeom prst="rect">
            <a:avLst/>
          </a:prstGeom>
          <a:noFill/>
        </p:spPr>
        <p:txBody>
          <a:bodyPr wrap="square">
            <a:spAutoFit/>
          </a:bodyPr>
          <a:lstStyle/>
          <a:p>
            <a:r>
              <a:rPr lang="en-US" sz="1600" b="0" i="0" dirty="0">
                <a:solidFill>
                  <a:srgbClr val="0F0F0F"/>
                </a:solidFill>
                <a:effectLst/>
                <a:latin typeface="Calibri" panose="020F0502020204030204" pitchFamily="34" charset="0"/>
                <a:ea typeface="Calibri" panose="020F0502020204030204" pitchFamily="34" charset="0"/>
                <a:cs typeface="Calibri" panose="020F0502020204030204" pitchFamily="34" charset="0"/>
              </a:rPr>
              <a:t>(Customer Service) </a:t>
            </a:r>
            <a:endParaRPr lang="en-US" sz="1600" dirty="0"/>
          </a:p>
        </p:txBody>
      </p:sp>
    </p:spTree>
    <p:extLst>
      <p:ext uri="{BB962C8B-B14F-4D97-AF65-F5344CB8AC3E}">
        <p14:creationId xmlns:p14="http://schemas.microsoft.com/office/powerpoint/2010/main" val="513923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CDCEE6-7B70-EA6A-8534-346F22A77972}"/>
              </a:ext>
            </a:extLst>
          </p:cNvPr>
          <p:cNvSpPr txBox="1"/>
          <p:nvPr/>
        </p:nvSpPr>
        <p:spPr>
          <a:xfrm>
            <a:off x="838200" y="718360"/>
            <a:ext cx="11148580" cy="584775"/>
          </a:xfrm>
          <a:prstGeom prst="rect">
            <a:avLst/>
          </a:prstGeom>
          <a:noFill/>
        </p:spPr>
        <p:txBody>
          <a:bodyPr wrap="square">
            <a:spAutoFit/>
          </a:bodyPr>
          <a:lstStyle/>
          <a:p>
            <a:r>
              <a:rPr lang="en-IN" sz="3200" b="1" dirty="0"/>
              <a:t>How CRMs work ?</a:t>
            </a:r>
            <a:endParaRPr lang="en-US" sz="3200" dirty="0"/>
          </a:p>
        </p:txBody>
      </p:sp>
      <p:sp>
        <p:nvSpPr>
          <p:cNvPr id="5" name="Content Placeholder 2">
            <a:extLst>
              <a:ext uri="{FF2B5EF4-FFF2-40B4-BE49-F238E27FC236}">
                <a16:creationId xmlns:a16="http://schemas.microsoft.com/office/drawing/2014/main" id="{F43404F9-7E8F-BEE5-8538-E4FA6565A9DE}"/>
              </a:ext>
            </a:extLst>
          </p:cNvPr>
          <p:cNvSpPr>
            <a:spLocks noGrp="1"/>
          </p:cNvSpPr>
          <p:nvPr>
            <p:ph idx="1"/>
          </p:nvPr>
        </p:nvSpPr>
        <p:spPr>
          <a:xfrm>
            <a:off x="838200" y="1648344"/>
            <a:ext cx="10515600" cy="4351338"/>
          </a:xfrm>
        </p:spPr>
        <p:txBody>
          <a:bodyPr>
            <a:noAutofit/>
          </a:bodyPr>
          <a:lstStyle/>
          <a:p>
            <a:pPr algn="l"/>
            <a:r>
              <a:rPr lang="en-US" sz="20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First, a CRM automates lead and customer data collection. Such data can include where they are in the customer journey, the channels they use to interact with or share opinions about your brand, their preferences, interaction and purchase history with your company, demographics and more.</a:t>
            </a:r>
          </a:p>
          <a:p>
            <a:pPr algn="l"/>
            <a:r>
              <a:rPr lang="en-US" sz="20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For each lead, this data is made available across sales, marketing and customer service. This allows all company functions to offer a seamless journey from lead development to customer retention. For example, if marketing learns a warm lead prefers a certain product line, once a hot lead, sales can reach out for a conversation focused on that product line. Automated tasks can alert sales reps when leads are hot and it is time to reach out.</a:t>
            </a:r>
          </a:p>
          <a:p>
            <a:pPr algn="l"/>
            <a:r>
              <a:rPr lang="en-US" sz="20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Once collected, your CRM begins to also track the data within it on a large-overview scale. It can, for example, track leads from acquisition to closing, conversion rates, customer retention, sales forecasts and customer turnover. Then, analytics tools within your CRM software create real-time reports on overall trends. In doing so, you learn what your company is doing well and areas that are ripe for improvement across your customer journey.</a:t>
            </a:r>
          </a:p>
          <a:p>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0455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5E214E-86B2-4DC3-934B-B935506288F4}"/>
              </a:ext>
            </a:extLst>
          </p:cNvPr>
          <p:cNvSpPr>
            <a:spLocks noGrp="1"/>
          </p:cNvSpPr>
          <p:nvPr>
            <p:ph idx="1"/>
          </p:nvPr>
        </p:nvSpPr>
        <p:spPr>
          <a:xfrm>
            <a:off x="738294" y="1083629"/>
            <a:ext cx="8596668" cy="5642291"/>
          </a:xfrm>
        </p:spPr>
        <p:txBody>
          <a:bodyPr>
            <a:normAutofit fontScale="25000" lnSpcReduction="20000"/>
          </a:bodyPr>
          <a:lstStyle/>
          <a:p>
            <a:pPr marL="171450" indent="-171450" algn="just">
              <a:buFont typeface="Wingdings" panose="05000000000000000000" pitchFamily="2" charset="2"/>
              <a:buChar char="q"/>
            </a:pPr>
            <a:r>
              <a:rPr lang="en-US" sz="8000" dirty="0">
                <a:solidFill>
                  <a:schemeClr val="tx1"/>
                </a:solidFill>
                <a:latin typeface="Calibri" panose="020F0502020204030204" pitchFamily="34" charset="0"/>
                <a:ea typeface="Calibri" panose="020F0502020204030204" pitchFamily="34" charset="0"/>
                <a:cs typeface="Calibri" panose="020F0502020204030204" pitchFamily="34" charset="0"/>
              </a:rPr>
              <a:t>Expected Amount</a:t>
            </a:r>
          </a:p>
          <a:p>
            <a:pPr marL="171450" indent="-171450" algn="just">
              <a:lnSpc>
                <a:spcPct val="150000"/>
              </a:lnSpc>
              <a:buFont typeface="Wingdings" panose="05000000000000000000" pitchFamily="2" charset="2"/>
              <a:buChar char="q"/>
            </a:pPr>
            <a:r>
              <a:rPr lang="en-US" sz="8000" dirty="0">
                <a:solidFill>
                  <a:schemeClr val="tx1"/>
                </a:solidFill>
                <a:latin typeface="Calibri" panose="020F0502020204030204" pitchFamily="34" charset="0"/>
                <a:ea typeface="Calibri" panose="020F0502020204030204" pitchFamily="34" charset="0"/>
                <a:cs typeface="Calibri" panose="020F0502020204030204" pitchFamily="34" charset="0"/>
              </a:rPr>
              <a:t> Active Opportunities</a:t>
            </a:r>
          </a:p>
          <a:p>
            <a:pPr marL="171450" indent="-171450" algn="just">
              <a:lnSpc>
                <a:spcPct val="150000"/>
              </a:lnSpc>
              <a:buFont typeface="Wingdings" panose="05000000000000000000" pitchFamily="2" charset="2"/>
              <a:buChar char="q"/>
            </a:pPr>
            <a:r>
              <a:rPr lang="en-US" sz="8000" dirty="0">
                <a:solidFill>
                  <a:schemeClr val="tx1"/>
                </a:solidFill>
                <a:latin typeface="Calibri" panose="020F0502020204030204" pitchFamily="34" charset="0"/>
                <a:ea typeface="Calibri" panose="020F0502020204030204" pitchFamily="34" charset="0"/>
                <a:cs typeface="Calibri" panose="020F0502020204030204" pitchFamily="34" charset="0"/>
              </a:rPr>
              <a:t> Conversion Rate</a:t>
            </a:r>
          </a:p>
          <a:p>
            <a:pPr marL="171450" indent="-171450" algn="just">
              <a:lnSpc>
                <a:spcPct val="150000"/>
              </a:lnSpc>
              <a:buFont typeface="Wingdings" panose="05000000000000000000" pitchFamily="2" charset="2"/>
              <a:buChar char="q"/>
            </a:pPr>
            <a:r>
              <a:rPr lang="en-US" sz="8000" dirty="0">
                <a:solidFill>
                  <a:schemeClr val="tx1"/>
                </a:solidFill>
                <a:latin typeface="Calibri" panose="020F0502020204030204" pitchFamily="34" charset="0"/>
                <a:ea typeface="Calibri" panose="020F0502020204030204" pitchFamily="34" charset="0"/>
                <a:cs typeface="Calibri" panose="020F0502020204030204" pitchFamily="34" charset="0"/>
              </a:rPr>
              <a:t> Win Rate</a:t>
            </a:r>
          </a:p>
          <a:p>
            <a:pPr marL="171450" indent="-171450" algn="just">
              <a:lnSpc>
                <a:spcPct val="150000"/>
              </a:lnSpc>
              <a:buFont typeface="Wingdings" panose="05000000000000000000" pitchFamily="2" charset="2"/>
              <a:buChar char="q"/>
            </a:pPr>
            <a:r>
              <a:rPr lang="en-US" sz="8000" dirty="0">
                <a:solidFill>
                  <a:schemeClr val="tx1"/>
                </a:solidFill>
                <a:latin typeface="Calibri" panose="020F0502020204030204" pitchFamily="34" charset="0"/>
                <a:ea typeface="Calibri" panose="020F0502020204030204" pitchFamily="34" charset="0"/>
                <a:cs typeface="Calibri" panose="020F0502020204030204" pitchFamily="34" charset="0"/>
              </a:rPr>
              <a:t> Loss</a:t>
            </a:r>
          </a:p>
          <a:p>
            <a:pPr marL="171450" indent="-171450" algn="just">
              <a:lnSpc>
                <a:spcPct val="150000"/>
              </a:lnSpc>
              <a:buFont typeface="Wingdings" panose="05000000000000000000" pitchFamily="2" charset="2"/>
              <a:buChar char="q"/>
            </a:pPr>
            <a:r>
              <a:rPr lang="en-US" sz="8000" dirty="0">
                <a:solidFill>
                  <a:schemeClr val="tx1"/>
                </a:solidFill>
                <a:latin typeface="Calibri" panose="020F0502020204030204" pitchFamily="34" charset="0"/>
                <a:ea typeface="Calibri" panose="020F0502020204030204" pitchFamily="34" charset="0"/>
                <a:cs typeface="Calibri" panose="020F0502020204030204" pitchFamily="34" charset="0"/>
              </a:rPr>
              <a:t> Trend Analysis </a:t>
            </a:r>
          </a:p>
          <a:p>
            <a:pPr marL="628650" lvl="1" indent="-171450">
              <a:lnSpc>
                <a:spcPct val="150000"/>
              </a:lnSpc>
              <a:buFont typeface="Wingdings" panose="05000000000000000000" pitchFamily="2" charset="2"/>
              <a:buChar char="ü"/>
            </a:pPr>
            <a:r>
              <a:rPr lang="en-US" sz="8000" dirty="0">
                <a:solidFill>
                  <a:schemeClr val="tx1"/>
                </a:solidFill>
                <a:latin typeface="Calibri" panose="020F0502020204030204" pitchFamily="34" charset="0"/>
                <a:ea typeface="Calibri" panose="020F0502020204030204" pitchFamily="34" charset="0"/>
                <a:cs typeface="Calibri" panose="020F0502020204030204" pitchFamily="34" charset="0"/>
              </a:rPr>
              <a:t>Running Total Expected Vs Commit Forecast Amount over Time</a:t>
            </a:r>
          </a:p>
          <a:p>
            <a:pPr marL="628650" lvl="1" indent="-171450">
              <a:buFont typeface="Wingdings" panose="05000000000000000000" pitchFamily="2" charset="2"/>
              <a:buChar char="ü"/>
            </a:pPr>
            <a:r>
              <a:rPr lang="en-US" sz="8000" dirty="0">
                <a:solidFill>
                  <a:schemeClr val="tx1"/>
                </a:solidFill>
                <a:latin typeface="Calibri" panose="020F0502020204030204" pitchFamily="34" charset="0"/>
                <a:ea typeface="Calibri" panose="020F0502020204030204" pitchFamily="34" charset="0"/>
                <a:cs typeface="Calibri" panose="020F0502020204030204" pitchFamily="34" charset="0"/>
              </a:rPr>
              <a:t>Running Total Active Vs Total Opportunities over Time</a:t>
            </a:r>
          </a:p>
          <a:p>
            <a:pPr marL="628650" lvl="1" indent="-171450">
              <a:buFont typeface="Wingdings" panose="05000000000000000000" pitchFamily="2" charset="2"/>
              <a:buChar char="ü"/>
            </a:pPr>
            <a:r>
              <a:rPr lang="en-US" sz="8000" dirty="0">
                <a:solidFill>
                  <a:schemeClr val="tx1"/>
                </a:solidFill>
                <a:latin typeface="Calibri" panose="020F0502020204030204" pitchFamily="34" charset="0"/>
                <a:ea typeface="Calibri" panose="020F0502020204030204" pitchFamily="34" charset="0"/>
                <a:cs typeface="Calibri" panose="020F0502020204030204" pitchFamily="34" charset="0"/>
              </a:rPr>
              <a:t>Closed Won Vs Total Opportunities over Time</a:t>
            </a:r>
          </a:p>
          <a:p>
            <a:pPr marL="628650" lvl="1" indent="-171450">
              <a:buFont typeface="Wingdings" panose="05000000000000000000" pitchFamily="2" charset="2"/>
              <a:buChar char="ü"/>
            </a:pPr>
            <a:r>
              <a:rPr lang="en-US" sz="8000" dirty="0">
                <a:solidFill>
                  <a:schemeClr val="tx1"/>
                </a:solidFill>
                <a:latin typeface="Calibri" panose="020F0502020204030204" pitchFamily="34" charset="0"/>
                <a:ea typeface="Calibri" panose="020F0502020204030204" pitchFamily="34" charset="0"/>
                <a:cs typeface="Calibri" panose="020F0502020204030204" pitchFamily="34" charset="0"/>
              </a:rPr>
              <a:t>Closed Won vs Total Closed over Time</a:t>
            </a:r>
          </a:p>
          <a:p>
            <a:pPr marL="171450" indent="-171450" algn="just">
              <a:lnSpc>
                <a:spcPct val="150000"/>
              </a:lnSpc>
              <a:buFont typeface="Wingdings" panose="05000000000000000000" pitchFamily="2" charset="2"/>
              <a:buChar char="q"/>
            </a:pPr>
            <a:r>
              <a:rPr lang="en-US" sz="8000" dirty="0">
                <a:solidFill>
                  <a:schemeClr val="tx1"/>
                </a:solidFill>
                <a:latin typeface="Calibri" panose="020F0502020204030204" pitchFamily="34" charset="0"/>
                <a:ea typeface="Calibri" panose="020F0502020204030204" pitchFamily="34" charset="0"/>
                <a:cs typeface="Calibri" panose="020F0502020204030204" pitchFamily="34" charset="0"/>
              </a:rPr>
              <a:t> Expected Amount by Opportunity Type</a:t>
            </a:r>
          </a:p>
          <a:p>
            <a:pPr marL="171450" indent="-171450" algn="just">
              <a:lnSpc>
                <a:spcPct val="150000"/>
              </a:lnSpc>
              <a:buFont typeface="Wingdings" panose="05000000000000000000" pitchFamily="2" charset="2"/>
              <a:buChar char="q"/>
            </a:pPr>
            <a:r>
              <a:rPr lang="en-US" sz="8000" dirty="0">
                <a:solidFill>
                  <a:schemeClr val="tx1"/>
                </a:solidFill>
                <a:latin typeface="Calibri" panose="020F0502020204030204" pitchFamily="34" charset="0"/>
                <a:ea typeface="Calibri" panose="020F0502020204030204" pitchFamily="34" charset="0"/>
                <a:cs typeface="Calibri" panose="020F0502020204030204" pitchFamily="34" charset="0"/>
              </a:rPr>
              <a:t> Opportunities by Industry</a:t>
            </a:r>
          </a:p>
          <a:p>
            <a:endParaRPr lang="en-US" dirty="0">
              <a:solidFill>
                <a:schemeClr val="tx1"/>
              </a:solidFill>
            </a:endParaRPr>
          </a:p>
        </p:txBody>
      </p:sp>
      <p:sp>
        <p:nvSpPr>
          <p:cNvPr id="4" name="TextBox 3">
            <a:extLst>
              <a:ext uri="{FF2B5EF4-FFF2-40B4-BE49-F238E27FC236}">
                <a16:creationId xmlns:a16="http://schemas.microsoft.com/office/drawing/2014/main" id="{47AE9835-E15B-9FD2-0BD4-29C54F10AA91}"/>
              </a:ext>
            </a:extLst>
          </p:cNvPr>
          <p:cNvSpPr txBox="1"/>
          <p:nvPr/>
        </p:nvSpPr>
        <p:spPr>
          <a:xfrm>
            <a:off x="738294" y="362760"/>
            <a:ext cx="11148580" cy="584775"/>
          </a:xfrm>
          <a:prstGeom prst="rect">
            <a:avLst/>
          </a:prstGeom>
          <a:noFill/>
        </p:spPr>
        <p:txBody>
          <a:bodyPr wrap="square">
            <a:spAutoFit/>
          </a:bodyPr>
          <a:lstStyle/>
          <a:p>
            <a:r>
              <a:rPr lang="en-IN" sz="3200" b="1" dirty="0"/>
              <a:t>KPIs for Opportunity</a:t>
            </a:r>
            <a:endParaRPr lang="en-US" sz="3200" dirty="0"/>
          </a:p>
        </p:txBody>
      </p:sp>
    </p:spTree>
    <p:extLst>
      <p:ext uri="{BB962C8B-B14F-4D97-AF65-F5344CB8AC3E}">
        <p14:creationId xmlns:p14="http://schemas.microsoft.com/office/powerpoint/2010/main" val="3704456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881512-17FA-0E33-4465-1CD456F47309}"/>
              </a:ext>
            </a:extLst>
          </p:cNvPr>
          <p:cNvSpPr txBox="1"/>
          <p:nvPr/>
        </p:nvSpPr>
        <p:spPr>
          <a:xfrm>
            <a:off x="738294" y="362760"/>
            <a:ext cx="11148580" cy="584775"/>
          </a:xfrm>
          <a:prstGeom prst="rect">
            <a:avLst/>
          </a:prstGeom>
          <a:noFill/>
        </p:spPr>
        <p:txBody>
          <a:bodyPr wrap="square">
            <a:spAutoFit/>
          </a:bodyPr>
          <a:lstStyle/>
          <a:p>
            <a:r>
              <a:rPr lang="en-IN" sz="3200" b="1" dirty="0"/>
              <a:t>KPIs for Lead</a:t>
            </a:r>
            <a:endParaRPr lang="en-US" sz="3200" dirty="0"/>
          </a:p>
        </p:txBody>
      </p:sp>
      <p:sp>
        <p:nvSpPr>
          <p:cNvPr id="5" name="Content Placeholder 2">
            <a:extLst>
              <a:ext uri="{FF2B5EF4-FFF2-40B4-BE49-F238E27FC236}">
                <a16:creationId xmlns:a16="http://schemas.microsoft.com/office/drawing/2014/main" id="{70B89FEA-B957-38E0-A9CF-DF431269EFCF}"/>
              </a:ext>
            </a:extLst>
          </p:cNvPr>
          <p:cNvSpPr>
            <a:spLocks noGrp="1"/>
          </p:cNvSpPr>
          <p:nvPr>
            <p:ph idx="1"/>
          </p:nvPr>
        </p:nvSpPr>
        <p:spPr>
          <a:xfrm>
            <a:off x="738294" y="1286829"/>
            <a:ext cx="8596668" cy="5642291"/>
          </a:xfrm>
        </p:spPr>
        <p:txBody>
          <a:bodyPr>
            <a:normAutofit/>
          </a:bodyPr>
          <a:lstStyle/>
          <a:p>
            <a:pPr marL="171450" indent="-171450" algn="just">
              <a:buFont typeface="Wingdings" panose="05000000000000000000" pitchFamily="2" charset="2"/>
              <a:buChar char="q"/>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Total Lead</a:t>
            </a:r>
          </a:p>
          <a:p>
            <a:pPr marL="171450" indent="-171450" algn="just">
              <a:lnSpc>
                <a:spcPct val="150000"/>
              </a:lnSpc>
              <a:buFont typeface="Wingdings" panose="05000000000000000000" pitchFamily="2" charset="2"/>
              <a:buChar char="q"/>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Expected Amount from Converted Leads </a:t>
            </a:r>
          </a:p>
          <a:p>
            <a:pPr marL="171450" indent="-171450" algn="just">
              <a:lnSpc>
                <a:spcPct val="150000"/>
              </a:lnSpc>
              <a:buFont typeface="Wingdings" panose="05000000000000000000" pitchFamily="2" charset="2"/>
              <a:buChar char="q"/>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Conversion Rate </a:t>
            </a:r>
          </a:p>
          <a:p>
            <a:pPr marL="171450" indent="-171450" algn="just">
              <a:lnSpc>
                <a:spcPct val="150000"/>
              </a:lnSpc>
              <a:buFont typeface="Wingdings" panose="05000000000000000000" pitchFamily="2" charset="2"/>
              <a:buChar char="q"/>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Converted Accounts</a:t>
            </a:r>
          </a:p>
          <a:p>
            <a:pPr marL="171450" indent="-171450" algn="just">
              <a:lnSpc>
                <a:spcPct val="150000"/>
              </a:lnSpc>
              <a:buFont typeface="Wingdings" panose="05000000000000000000" pitchFamily="2" charset="2"/>
              <a:buChar char="q"/>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Converted Opportunities</a:t>
            </a:r>
          </a:p>
          <a:p>
            <a:pPr marL="171450" indent="-171450" algn="just">
              <a:lnSpc>
                <a:spcPct val="150000"/>
              </a:lnSpc>
              <a:buFont typeface="Wingdings" panose="05000000000000000000" pitchFamily="2" charset="2"/>
              <a:buChar char="q"/>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Lead By Source</a:t>
            </a:r>
          </a:p>
          <a:p>
            <a:pPr marL="171450" indent="-171450" algn="just">
              <a:lnSpc>
                <a:spcPct val="150000"/>
              </a:lnSpc>
              <a:buFont typeface="Wingdings" panose="05000000000000000000" pitchFamily="2" charset="2"/>
              <a:buChar char="q"/>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Lead By industry</a:t>
            </a:r>
          </a:p>
          <a:p>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21902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1FCAA3-6D2F-CE31-D73E-BF2030E6E497}"/>
              </a:ext>
            </a:extLst>
          </p:cNvPr>
          <p:cNvSpPr txBox="1"/>
          <p:nvPr/>
        </p:nvSpPr>
        <p:spPr>
          <a:xfrm>
            <a:off x="318416" y="250792"/>
            <a:ext cx="11148580" cy="584775"/>
          </a:xfrm>
          <a:prstGeom prst="rect">
            <a:avLst/>
          </a:prstGeom>
          <a:noFill/>
        </p:spPr>
        <p:txBody>
          <a:bodyPr wrap="square">
            <a:spAutoFit/>
          </a:bodyPr>
          <a:lstStyle/>
          <a:p>
            <a:r>
              <a:rPr lang="en-US" sz="3200" dirty="0"/>
              <a:t>Excel Dashboard for Opportunity</a:t>
            </a:r>
          </a:p>
        </p:txBody>
      </p:sp>
      <p:pic>
        <p:nvPicPr>
          <p:cNvPr id="6" name="Picture 5">
            <a:extLst>
              <a:ext uri="{FF2B5EF4-FFF2-40B4-BE49-F238E27FC236}">
                <a16:creationId xmlns:a16="http://schemas.microsoft.com/office/drawing/2014/main" id="{35AFA94E-FFB2-0AB2-30BD-C1C4243449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405" y="1214457"/>
            <a:ext cx="11809189" cy="5167681"/>
          </a:xfrm>
          <a:prstGeom prst="rect">
            <a:avLst/>
          </a:prstGeom>
        </p:spPr>
      </p:pic>
    </p:spTree>
    <p:extLst>
      <p:ext uri="{BB962C8B-B14F-4D97-AF65-F5344CB8AC3E}">
        <p14:creationId xmlns:p14="http://schemas.microsoft.com/office/powerpoint/2010/main" val="1552993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79D7A6-7EA2-F9DB-D082-185415097C32}"/>
              </a:ext>
            </a:extLst>
          </p:cNvPr>
          <p:cNvSpPr txBox="1"/>
          <p:nvPr/>
        </p:nvSpPr>
        <p:spPr>
          <a:xfrm>
            <a:off x="339012" y="250792"/>
            <a:ext cx="11148580" cy="584775"/>
          </a:xfrm>
          <a:prstGeom prst="rect">
            <a:avLst/>
          </a:prstGeom>
          <a:noFill/>
        </p:spPr>
        <p:txBody>
          <a:bodyPr wrap="square">
            <a:spAutoFit/>
          </a:bodyPr>
          <a:lstStyle/>
          <a:p>
            <a:r>
              <a:rPr lang="en-US" sz="3200" dirty="0"/>
              <a:t>Excel Dashboard for Lead </a:t>
            </a:r>
          </a:p>
        </p:txBody>
      </p:sp>
      <p:pic>
        <p:nvPicPr>
          <p:cNvPr id="6" name="Picture 5">
            <a:extLst>
              <a:ext uri="{FF2B5EF4-FFF2-40B4-BE49-F238E27FC236}">
                <a16:creationId xmlns:a16="http://schemas.microsoft.com/office/drawing/2014/main" id="{D47050B4-9DE4-8B4F-D323-75D256B419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85" y="1096528"/>
            <a:ext cx="11408229" cy="5332264"/>
          </a:xfrm>
          <a:prstGeom prst="rect">
            <a:avLst/>
          </a:prstGeom>
        </p:spPr>
      </p:pic>
    </p:spTree>
    <p:extLst>
      <p:ext uri="{BB962C8B-B14F-4D97-AF65-F5344CB8AC3E}">
        <p14:creationId xmlns:p14="http://schemas.microsoft.com/office/powerpoint/2010/main" val="3143851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84</TotalTime>
  <Words>553</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Bahnschrift SemiBold</vt:lpstr>
      <vt:lpstr>Berlin Sans FB Demi</vt:lpstr>
      <vt:lpstr>Britannic Bold</vt:lpstr>
      <vt:lpstr>Calibri</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Shama Patil</dc:creator>
  <cp:lastModifiedBy>Shama Patil</cp:lastModifiedBy>
  <cp:revision>3</cp:revision>
  <dcterms:created xsi:type="dcterms:W3CDTF">2023-04-02T06:25:27Z</dcterms:created>
  <dcterms:modified xsi:type="dcterms:W3CDTF">2023-04-03T07:39:12Z</dcterms:modified>
</cp:coreProperties>
</file>