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 id="2147484001"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11CC6D-72E2-489A-9252-AF95D4DF190D}"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335DE-C409-4106-A899-B8DD14615BD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34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1CC6D-72E2-489A-9252-AF95D4DF190D}"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335DE-C409-4106-A899-B8DD14615BDD}" type="slidenum">
              <a:rPr lang="en-US" smtClean="0"/>
              <a:t>‹#›</a:t>
            </a:fld>
            <a:endParaRPr lang="en-US"/>
          </a:p>
        </p:txBody>
      </p:sp>
    </p:spTree>
    <p:extLst>
      <p:ext uri="{BB962C8B-B14F-4D97-AF65-F5344CB8AC3E}">
        <p14:creationId xmlns:p14="http://schemas.microsoft.com/office/powerpoint/2010/main" val="122742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1CC6D-72E2-489A-9252-AF95D4DF190D}"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335DE-C409-4106-A899-B8DD14615BDD}" type="slidenum">
              <a:rPr lang="en-US" smtClean="0"/>
              <a:t>‹#›</a:t>
            </a:fld>
            <a:endParaRPr lang="en-US"/>
          </a:p>
        </p:txBody>
      </p:sp>
    </p:spTree>
    <p:extLst>
      <p:ext uri="{BB962C8B-B14F-4D97-AF65-F5344CB8AC3E}">
        <p14:creationId xmlns:p14="http://schemas.microsoft.com/office/powerpoint/2010/main" val="1002545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B6C0-CE9D-59C5-A0E4-F7AEE0716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1CDA58-4B4E-F42C-C60C-12A4FBF46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B88AC8-8B68-AEB8-6957-81F73B92E55F}"/>
              </a:ext>
            </a:extLst>
          </p:cNvPr>
          <p:cNvSpPr>
            <a:spLocks noGrp="1"/>
          </p:cNvSpPr>
          <p:nvPr>
            <p:ph type="dt" sz="half" idx="10"/>
          </p:nvPr>
        </p:nvSpPr>
        <p:spPr/>
        <p:txBody>
          <a:bodyPr/>
          <a:lstStyle/>
          <a:p>
            <a:fld id="{B7F961FE-82DB-4E23-A54A-2DED17DF4EDC}" type="datetimeFigureOut">
              <a:rPr lang="en-US" smtClean="0"/>
              <a:t>3/10/2023</a:t>
            </a:fld>
            <a:endParaRPr lang="en-US"/>
          </a:p>
        </p:txBody>
      </p:sp>
      <p:sp>
        <p:nvSpPr>
          <p:cNvPr id="5" name="Footer Placeholder 4">
            <a:extLst>
              <a:ext uri="{FF2B5EF4-FFF2-40B4-BE49-F238E27FC236}">
                <a16:creationId xmlns:a16="http://schemas.microsoft.com/office/drawing/2014/main" id="{6F34C772-8E94-A265-BFED-36A26BF16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BD724-0520-96C8-C323-066F36BC37CC}"/>
              </a:ext>
            </a:extLst>
          </p:cNvPr>
          <p:cNvSpPr>
            <a:spLocks noGrp="1"/>
          </p:cNvSpPr>
          <p:nvPr>
            <p:ph type="sldNum" sz="quarter" idx="12"/>
          </p:nvPr>
        </p:nvSpPr>
        <p:spPr/>
        <p:txBody>
          <a:bodyPr/>
          <a:lstStyle/>
          <a:p>
            <a:fld id="{D2BE4E84-CD52-45D8-8B5F-CB48AA7F6286}" type="slidenum">
              <a:rPr lang="en-US" smtClean="0"/>
              <a:t>‹#›</a:t>
            </a:fld>
            <a:endParaRPr lang="en-US"/>
          </a:p>
        </p:txBody>
      </p:sp>
    </p:spTree>
    <p:extLst>
      <p:ext uri="{BB962C8B-B14F-4D97-AF65-F5344CB8AC3E}">
        <p14:creationId xmlns:p14="http://schemas.microsoft.com/office/powerpoint/2010/main" val="1561325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9179-055C-B67E-CEF0-D2DC3C3025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610F15-4952-F448-3D40-4CDB1F8B66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E9782-F672-43DA-D298-703CEEC8B7A0}"/>
              </a:ext>
            </a:extLst>
          </p:cNvPr>
          <p:cNvSpPr>
            <a:spLocks noGrp="1"/>
          </p:cNvSpPr>
          <p:nvPr>
            <p:ph type="dt" sz="half" idx="10"/>
          </p:nvPr>
        </p:nvSpPr>
        <p:spPr/>
        <p:txBody>
          <a:bodyPr/>
          <a:lstStyle/>
          <a:p>
            <a:fld id="{B7F961FE-82DB-4E23-A54A-2DED17DF4EDC}" type="datetimeFigureOut">
              <a:rPr lang="en-US" smtClean="0"/>
              <a:t>3/10/2023</a:t>
            </a:fld>
            <a:endParaRPr lang="en-US"/>
          </a:p>
        </p:txBody>
      </p:sp>
      <p:sp>
        <p:nvSpPr>
          <p:cNvPr id="5" name="Footer Placeholder 4">
            <a:extLst>
              <a:ext uri="{FF2B5EF4-FFF2-40B4-BE49-F238E27FC236}">
                <a16:creationId xmlns:a16="http://schemas.microsoft.com/office/drawing/2014/main" id="{7BA22DA2-13BA-DC32-FA02-19D754E6F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71DC0-8BF7-454C-279D-FC7344725CDE}"/>
              </a:ext>
            </a:extLst>
          </p:cNvPr>
          <p:cNvSpPr>
            <a:spLocks noGrp="1"/>
          </p:cNvSpPr>
          <p:nvPr>
            <p:ph type="sldNum" sz="quarter" idx="12"/>
          </p:nvPr>
        </p:nvSpPr>
        <p:spPr/>
        <p:txBody>
          <a:bodyPr/>
          <a:lstStyle/>
          <a:p>
            <a:fld id="{D2BE4E84-CD52-45D8-8B5F-CB48AA7F6286}" type="slidenum">
              <a:rPr lang="en-US" smtClean="0"/>
              <a:t>‹#›</a:t>
            </a:fld>
            <a:endParaRPr lang="en-US"/>
          </a:p>
        </p:txBody>
      </p:sp>
    </p:spTree>
    <p:extLst>
      <p:ext uri="{BB962C8B-B14F-4D97-AF65-F5344CB8AC3E}">
        <p14:creationId xmlns:p14="http://schemas.microsoft.com/office/powerpoint/2010/main" val="185998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6A5F-9AFD-FCB1-8EEB-6E54F78BF5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AD965C-D6B7-FC2E-A80B-4D895CF620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129E4D-129A-A623-E1FF-62B41CB858AE}"/>
              </a:ext>
            </a:extLst>
          </p:cNvPr>
          <p:cNvSpPr>
            <a:spLocks noGrp="1"/>
          </p:cNvSpPr>
          <p:nvPr>
            <p:ph type="dt" sz="half" idx="10"/>
          </p:nvPr>
        </p:nvSpPr>
        <p:spPr/>
        <p:txBody>
          <a:bodyPr/>
          <a:lstStyle/>
          <a:p>
            <a:fld id="{B7F961FE-82DB-4E23-A54A-2DED17DF4EDC}" type="datetimeFigureOut">
              <a:rPr lang="en-US" smtClean="0"/>
              <a:t>3/10/2023</a:t>
            </a:fld>
            <a:endParaRPr lang="en-US"/>
          </a:p>
        </p:txBody>
      </p:sp>
      <p:sp>
        <p:nvSpPr>
          <p:cNvPr id="5" name="Footer Placeholder 4">
            <a:extLst>
              <a:ext uri="{FF2B5EF4-FFF2-40B4-BE49-F238E27FC236}">
                <a16:creationId xmlns:a16="http://schemas.microsoft.com/office/drawing/2014/main" id="{44AB4289-8197-4741-8E3B-D48845DC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53EED-EE81-6470-4D82-F661AAFCC353}"/>
              </a:ext>
            </a:extLst>
          </p:cNvPr>
          <p:cNvSpPr>
            <a:spLocks noGrp="1"/>
          </p:cNvSpPr>
          <p:nvPr>
            <p:ph type="sldNum" sz="quarter" idx="12"/>
          </p:nvPr>
        </p:nvSpPr>
        <p:spPr/>
        <p:txBody>
          <a:bodyPr/>
          <a:lstStyle/>
          <a:p>
            <a:fld id="{D2BE4E84-CD52-45D8-8B5F-CB48AA7F6286}" type="slidenum">
              <a:rPr lang="en-US" smtClean="0"/>
              <a:t>‹#›</a:t>
            </a:fld>
            <a:endParaRPr lang="en-US"/>
          </a:p>
        </p:txBody>
      </p:sp>
    </p:spTree>
    <p:extLst>
      <p:ext uri="{BB962C8B-B14F-4D97-AF65-F5344CB8AC3E}">
        <p14:creationId xmlns:p14="http://schemas.microsoft.com/office/powerpoint/2010/main" val="808294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0D92-4C54-0238-FA85-8CA5455EAC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C7BAE2-C092-3D9F-39A8-F2E8D9B2F9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5042E0-2E00-96A9-857B-0A5E0B0C1E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E3CB8-ED67-6157-CB27-99D871855F75}"/>
              </a:ext>
            </a:extLst>
          </p:cNvPr>
          <p:cNvSpPr>
            <a:spLocks noGrp="1"/>
          </p:cNvSpPr>
          <p:nvPr>
            <p:ph type="dt" sz="half" idx="10"/>
          </p:nvPr>
        </p:nvSpPr>
        <p:spPr/>
        <p:txBody>
          <a:bodyPr/>
          <a:lstStyle/>
          <a:p>
            <a:fld id="{B7F961FE-82DB-4E23-A54A-2DED17DF4EDC}" type="datetimeFigureOut">
              <a:rPr lang="en-US" smtClean="0"/>
              <a:t>3/10/2023</a:t>
            </a:fld>
            <a:endParaRPr lang="en-US"/>
          </a:p>
        </p:txBody>
      </p:sp>
      <p:sp>
        <p:nvSpPr>
          <p:cNvPr id="6" name="Footer Placeholder 5">
            <a:extLst>
              <a:ext uri="{FF2B5EF4-FFF2-40B4-BE49-F238E27FC236}">
                <a16:creationId xmlns:a16="http://schemas.microsoft.com/office/drawing/2014/main" id="{8B2D9930-95E8-734B-9B6C-B36FE9D23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E1BC7-0705-4D6B-42A3-A178BC667775}"/>
              </a:ext>
            </a:extLst>
          </p:cNvPr>
          <p:cNvSpPr>
            <a:spLocks noGrp="1"/>
          </p:cNvSpPr>
          <p:nvPr>
            <p:ph type="sldNum" sz="quarter" idx="12"/>
          </p:nvPr>
        </p:nvSpPr>
        <p:spPr/>
        <p:txBody>
          <a:bodyPr/>
          <a:lstStyle/>
          <a:p>
            <a:fld id="{D2BE4E84-CD52-45D8-8B5F-CB48AA7F6286}" type="slidenum">
              <a:rPr lang="en-US" smtClean="0"/>
              <a:t>‹#›</a:t>
            </a:fld>
            <a:endParaRPr lang="en-US"/>
          </a:p>
        </p:txBody>
      </p:sp>
    </p:spTree>
    <p:extLst>
      <p:ext uri="{BB962C8B-B14F-4D97-AF65-F5344CB8AC3E}">
        <p14:creationId xmlns:p14="http://schemas.microsoft.com/office/powerpoint/2010/main" val="2879205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16DD-7592-5D1B-E76C-04BCB207E2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7970C2-2301-DFD1-2522-732DC0AB5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518CF-F8B2-67D8-2EB8-F20BC3F51D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473AF1-FD50-BA8C-A089-8EEB5E342A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D9648A-0FDB-31A6-DB61-6B2EED920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B9CA6C-F06C-B9B4-FE70-915F4E8E7EB1}"/>
              </a:ext>
            </a:extLst>
          </p:cNvPr>
          <p:cNvSpPr>
            <a:spLocks noGrp="1"/>
          </p:cNvSpPr>
          <p:nvPr>
            <p:ph type="dt" sz="half" idx="10"/>
          </p:nvPr>
        </p:nvSpPr>
        <p:spPr/>
        <p:txBody>
          <a:bodyPr/>
          <a:lstStyle/>
          <a:p>
            <a:fld id="{B7F961FE-82DB-4E23-A54A-2DED17DF4EDC}" type="datetimeFigureOut">
              <a:rPr lang="en-US" smtClean="0"/>
              <a:t>3/10/2023</a:t>
            </a:fld>
            <a:endParaRPr lang="en-US"/>
          </a:p>
        </p:txBody>
      </p:sp>
      <p:sp>
        <p:nvSpPr>
          <p:cNvPr id="8" name="Footer Placeholder 7">
            <a:extLst>
              <a:ext uri="{FF2B5EF4-FFF2-40B4-BE49-F238E27FC236}">
                <a16:creationId xmlns:a16="http://schemas.microsoft.com/office/drawing/2014/main" id="{F93D12D2-A070-4134-5649-E18DAAD773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5E34A-29E2-5305-1DA7-7975C0242053}"/>
              </a:ext>
            </a:extLst>
          </p:cNvPr>
          <p:cNvSpPr>
            <a:spLocks noGrp="1"/>
          </p:cNvSpPr>
          <p:nvPr>
            <p:ph type="sldNum" sz="quarter" idx="12"/>
          </p:nvPr>
        </p:nvSpPr>
        <p:spPr/>
        <p:txBody>
          <a:bodyPr/>
          <a:lstStyle/>
          <a:p>
            <a:fld id="{D2BE4E84-CD52-45D8-8B5F-CB48AA7F6286}" type="slidenum">
              <a:rPr lang="en-US" smtClean="0"/>
              <a:t>‹#›</a:t>
            </a:fld>
            <a:endParaRPr lang="en-US"/>
          </a:p>
        </p:txBody>
      </p:sp>
    </p:spTree>
    <p:extLst>
      <p:ext uri="{BB962C8B-B14F-4D97-AF65-F5344CB8AC3E}">
        <p14:creationId xmlns:p14="http://schemas.microsoft.com/office/powerpoint/2010/main" val="3065172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0DF02-0BD6-C477-7F36-E61D20B5DD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4A82E7-12E7-B4A2-0436-41A22F9E5F0D}"/>
              </a:ext>
            </a:extLst>
          </p:cNvPr>
          <p:cNvSpPr>
            <a:spLocks noGrp="1"/>
          </p:cNvSpPr>
          <p:nvPr>
            <p:ph type="dt" sz="half" idx="10"/>
          </p:nvPr>
        </p:nvSpPr>
        <p:spPr/>
        <p:txBody>
          <a:bodyPr/>
          <a:lstStyle/>
          <a:p>
            <a:fld id="{B7F961FE-82DB-4E23-A54A-2DED17DF4EDC}" type="datetimeFigureOut">
              <a:rPr lang="en-US" smtClean="0"/>
              <a:t>3/10/2023</a:t>
            </a:fld>
            <a:endParaRPr lang="en-US"/>
          </a:p>
        </p:txBody>
      </p:sp>
      <p:sp>
        <p:nvSpPr>
          <p:cNvPr id="4" name="Footer Placeholder 3">
            <a:extLst>
              <a:ext uri="{FF2B5EF4-FFF2-40B4-BE49-F238E27FC236}">
                <a16:creationId xmlns:a16="http://schemas.microsoft.com/office/drawing/2014/main" id="{3F12C194-BBAE-D9BA-EABF-B7E14C2B61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D2164C-1662-4F22-D81D-D193C8DDC2E5}"/>
              </a:ext>
            </a:extLst>
          </p:cNvPr>
          <p:cNvSpPr>
            <a:spLocks noGrp="1"/>
          </p:cNvSpPr>
          <p:nvPr>
            <p:ph type="sldNum" sz="quarter" idx="12"/>
          </p:nvPr>
        </p:nvSpPr>
        <p:spPr/>
        <p:txBody>
          <a:bodyPr/>
          <a:lstStyle/>
          <a:p>
            <a:fld id="{D2BE4E84-CD52-45D8-8B5F-CB48AA7F6286}" type="slidenum">
              <a:rPr lang="en-US" smtClean="0"/>
              <a:t>‹#›</a:t>
            </a:fld>
            <a:endParaRPr lang="en-US"/>
          </a:p>
        </p:txBody>
      </p:sp>
    </p:spTree>
    <p:extLst>
      <p:ext uri="{BB962C8B-B14F-4D97-AF65-F5344CB8AC3E}">
        <p14:creationId xmlns:p14="http://schemas.microsoft.com/office/powerpoint/2010/main" val="1218610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D2D154-42D1-D924-BA94-EB445EF9000D}"/>
              </a:ext>
            </a:extLst>
          </p:cNvPr>
          <p:cNvSpPr>
            <a:spLocks noGrp="1"/>
          </p:cNvSpPr>
          <p:nvPr>
            <p:ph type="dt" sz="half" idx="10"/>
          </p:nvPr>
        </p:nvSpPr>
        <p:spPr/>
        <p:txBody>
          <a:bodyPr/>
          <a:lstStyle/>
          <a:p>
            <a:fld id="{B7F961FE-82DB-4E23-A54A-2DED17DF4EDC}" type="datetimeFigureOut">
              <a:rPr lang="en-US" smtClean="0"/>
              <a:t>3/10/2023</a:t>
            </a:fld>
            <a:endParaRPr lang="en-US"/>
          </a:p>
        </p:txBody>
      </p:sp>
      <p:sp>
        <p:nvSpPr>
          <p:cNvPr id="3" name="Footer Placeholder 2">
            <a:extLst>
              <a:ext uri="{FF2B5EF4-FFF2-40B4-BE49-F238E27FC236}">
                <a16:creationId xmlns:a16="http://schemas.microsoft.com/office/drawing/2014/main" id="{0A8EAD8F-9277-4B1E-A9DE-06F1703688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A4161D-E4E3-BD67-E2B1-0FB1F973B32D}"/>
              </a:ext>
            </a:extLst>
          </p:cNvPr>
          <p:cNvSpPr>
            <a:spLocks noGrp="1"/>
          </p:cNvSpPr>
          <p:nvPr>
            <p:ph type="sldNum" sz="quarter" idx="12"/>
          </p:nvPr>
        </p:nvSpPr>
        <p:spPr/>
        <p:txBody>
          <a:bodyPr/>
          <a:lstStyle/>
          <a:p>
            <a:fld id="{D2BE4E84-CD52-45D8-8B5F-CB48AA7F6286}" type="slidenum">
              <a:rPr lang="en-US" smtClean="0"/>
              <a:t>‹#›</a:t>
            </a:fld>
            <a:endParaRPr lang="en-US"/>
          </a:p>
        </p:txBody>
      </p:sp>
    </p:spTree>
    <p:extLst>
      <p:ext uri="{BB962C8B-B14F-4D97-AF65-F5344CB8AC3E}">
        <p14:creationId xmlns:p14="http://schemas.microsoft.com/office/powerpoint/2010/main" val="1567115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64D0-B45F-980D-0DEF-75EB0AE66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96472F-58B3-EC83-A1D5-3BCF4ADEE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C215A1-501A-AF2A-D79A-5627EE057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28A38-31FC-4A84-00F1-008AC3BE5115}"/>
              </a:ext>
            </a:extLst>
          </p:cNvPr>
          <p:cNvSpPr>
            <a:spLocks noGrp="1"/>
          </p:cNvSpPr>
          <p:nvPr>
            <p:ph type="dt" sz="half" idx="10"/>
          </p:nvPr>
        </p:nvSpPr>
        <p:spPr/>
        <p:txBody>
          <a:bodyPr/>
          <a:lstStyle/>
          <a:p>
            <a:fld id="{B7F961FE-82DB-4E23-A54A-2DED17DF4EDC}" type="datetimeFigureOut">
              <a:rPr lang="en-US" smtClean="0"/>
              <a:t>3/10/2023</a:t>
            </a:fld>
            <a:endParaRPr lang="en-US"/>
          </a:p>
        </p:txBody>
      </p:sp>
      <p:sp>
        <p:nvSpPr>
          <p:cNvPr id="6" name="Footer Placeholder 5">
            <a:extLst>
              <a:ext uri="{FF2B5EF4-FFF2-40B4-BE49-F238E27FC236}">
                <a16:creationId xmlns:a16="http://schemas.microsoft.com/office/drawing/2014/main" id="{302FFFDC-7F74-2A49-8001-DBF04E1CF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2091F-889F-3AED-84E0-C04FF5C52BDD}"/>
              </a:ext>
            </a:extLst>
          </p:cNvPr>
          <p:cNvSpPr>
            <a:spLocks noGrp="1"/>
          </p:cNvSpPr>
          <p:nvPr>
            <p:ph type="sldNum" sz="quarter" idx="12"/>
          </p:nvPr>
        </p:nvSpPr>
        <p:spPr/>
        <p:txBody>
          <a:bodyPr/>
          <a:lstStyle/>
          <a:p>
            <a:fld id="{D2BE4E84-CD52-45D8-8B5F-CB48AA7F6286}" type="slidenum">
              <a:rPr lang="en-US" smtClean="0"/>
              <a:t>‹#›</a:t>
            </a:fld>
            <a:endParaRPr lang="en-US"/>
          </a:p>
        </p:txBody>
      </p:sp>
    </p:spTree>
    <p:extLst>
      <p:ext uri="{BB962C8B-B14F-4D97-AF65-F5344CB8AC3E}">
        <p14:creationId xmlns:p14="http://schemas.microsoft.com/office/powerpoint/2010/main" val="37363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11CC6D-72E2-489A-9252-AF95D4DF190D}"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335DE-C409-4106-A899-B8DD14615BDD}" type="slidenum">
              <a:rPr lang="en-US" smtClean="0"/>
              <a:t>‹#›</a:t>
            </a:fld>
            <a:endParaRPr lang="en-US"/>
          </a:p>
        </p:txBody>
      </p:sp>
    </p:spTree>
    <p:extLst>
      <p:ext uri="{BB962C8B-B14F-4D97-AF65-F5344CB8AC3E}">
        <p14:creationId xmlns:p14="http://schemas.microsoft.com/office/powerpoint/2010/main" val="19727860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31B5-E59C-679B-9E77-9BF216DE7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D274C4-EB30-A63F-0F01-3B77860CE0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D20E69-6CDB-D93D-A913-DEF3719F0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91D13-2222-6D3A-397E-2CAA17EAB5C7}"/>
              </a:ext>
            </a:extLst>
          </p:cNvPr>
          <p:cNvSpPr>
            <a:spLocks noGrp="1"/>
          </p:cNvSpPr>
          <p:nvPr>
            <p:ph type="dt" sz="half" idx="10"/>
          </p:nvPr>
        </p:nvSpPr>
        <p:spPr/>
        <p:txBody>
          <a:bodyPr/>
          <a:lstStyle/>
          <a:p>
            <a:fld id="{B7F961FE-82DB-4E23-A54A-2DED17DF4EDC}" type="datetimeFigureOut">
              <a:rPr lang="en-US" smtClean="0"/>
              <a:t>3/10/2023</a:t>
            </a:fld>
            <a:endParaRPr lang="en-US"/>
          </a:p>
        </p:txBody>
      </p:sp>
      <p:sp>
        <p:nvSpPr>
          <p:cNvPr id="6" name="Footer Placeholder 5">
            <a:extLst>
              <a:ext uri="{FF2B5EF4-FFF2-40B4-BE49-F238E27FC236}">
                <a16:creationId xmlns:a16="http://schemas.microsoft.com/office/drawing/2014/main" id="{AAB6AAA7-0C84-4142-557C-361C8A8D3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EB7F0-50B5-9EB9-FD00-56DBD27350C9}"/>
              </a:ext>
            </a:extLst>
          </p:cNvPr>
          <p:cNvSpPr>
            <a:spLocks noGrp="1"/>
          </p:cNvSpPr>
          <p:nvPr>
            <p:ph type="sldNum" sz="quarter" idx="12"/>
          </p:nvPr>
        </p:nvSpPr>
        <p:spPr/>
        <p:txBody>
          <a:bodyPr/>
          <a:lstStyle/>
          <a:p>
            <a:fld id="{D2BE4E84-CD52-45D8-8B5F-CB48AA7F6286}" type="slidenum">
              <a:rPr lang="en-US" smtClean="0"/>
              <a:t>‹#›</a:t>
            </a:fld>
            <a:endParaRPr lang="en-US"/>
          </a:p>
        </p:txBody>
      </p:sp>
    </p:spTree>
    <p:extLst>
      <p:ext uri="{BB962C8B-B14F-4D97-AF65-F5344CB8AC3E}">
        <p14:creationId xmlns:p14="http://schemas.microsoft.com/office/powerpoint/2010/main" val="3590178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9DFE-F890-357C-1080-8CA5CED8C1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0BCA6D-A32F-C907-2623-9AEE53CF8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B8CB3-296A-280B-09EC-54CFEF914EF4}"/>
              </a:ext>
            </a:extLst>
          </p:cNvPr>
          <p:cNvSpPr>
            <a:spLocks noGrp="1"/>
          </p:cNvSpPr>
          <p:nvPr>
            <p:ph type="dt" sz="half" idx="10"/>
          </p:nvPr>
        </p:nvSpPr>
        <p:spPr/>
        <p:txBody>
          <a:bodyPr/>
          <a:lstStyle/>
          <a:p>
            <a:fld id="{B7F961FE-82DB-4E23-A54A-2DED17DF4EDC}" type="datetimeFigureOut">
              <a:rPr lang="en-US" smtClean="0"/>
              <a:t>3/10/2023</a:t>
            </a:fld>
            <a:endParaRPr lang="en-US"/>
          </a:p>
        </p:txBody>
      </p:sp>
      <p:sp>
        <p:nvSpPr>
          <p:cNvPr id="5" name="Footer Placeholder 4">
            <a:extLst>
              <a:ext uri="{FF2B5EF4-FFF2-40B4-BE49-F238E27FC236}">
                <a16:creationId xmlns:a16="http://schemas.microsoft.com/office/drawing/2014/main" id="{7BE504DC-1B46-31F7-578F-24249374C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F659D-650C-7261-EF76-8860AE4A8BDE}"/>
              </a:ext>
            </a:extLst>
          </p:cNvPr>
          <p:cNvSpPr>
            <a:spLocks noGrp="1"/>
          </p:cNvSpPr>
          <p:nvPr>
            <p:ph type="sldNum" sz="quarter" idx="12"/>
          </p:nvPr>
        </p:nvSpPr>
        <p:spPr/>
        <p:txBody>
          <a:bodyPr/>
          <a:lstStyle/>
          <a:p>
            <a:fld id="{D2BE4E84-CD52-45D8-8B5F-CB48AA7F6286}" type="slidenum">
              <a:rPr lang="en-US" smtClean="0"/>
              <a:t>‹#›</a:t>
            </a:fld>
            <a:endParaRPr lang="en-US"/>
          </a:p>
        </p:txBody>
      </p:sp>
    </p:spTree>
    <p:extLst>
      <p:ext uri="{BB962C8B-B14F-4D97-AF65-F5344CB8AC3E}">
        <p14:creationId xmlns:p14="http://schemas.microsoft.com/office/powerpoint/2010/main" val="2011999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89E1DD-5F62-A9E1-74A1-57B416760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051B5-C082-0662-5259-350EBA433D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69851-383C-B3BB-5617-F96DE18F8AE5}"/>
              </a:ext>
            </a:extLst>
          </p:cNvPr>
          <p:cNvSpPr>
            <a:spLocks noGrp="1"/>
          </p:cNvSpPr>
          <p:nvPr>
            <p:ph type="dt" sz="half" idx="10"/>
          </p:nvPr>
        </p:nvSpPr>
        <p:spPr/>
        <p:txBody>
          <a:bodyPr/>
          <a:lstStyle/>
          <a:p>
            <a:fld id="{B7F961FE-82DB-4E23-A54A-2DED17DF4EDC}" type="datetimeFigureOut">
              <a:rPr lang="en-US" smtClean="0"/>
              <a:t>3/10/2023</a:t>
            </a:fld>
            <a:endParaRPr lang="en-US"/>
          </a:p>
        </p:txBody>
      </p:sp>
      <p:sp>
        <p:nvSpPr>
          <p:cNvPr id="5" name="Footer Placeholder 4">
            <a:extLst>
              <a:ext uri="{FF2B5EF4-FFF2-40B4-BE49-F238E27FC236}">
                <a16:creationId xmlns:a16="http://schemas.microsoft.com/office/drawing/2014/main" id="{59635BF0-3E91-B5C5-67A4-86162191E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57FCC-CCFD-EEE4-AD94-6DB44C27988C}"/>
              </a:ext>
            </a:extLst>
          </p:cNvPr>
          <p:cNvSpPr>
            <a:spLocks noGrp="1"/>
          </p:cNvSpPr>
          <p:nvPr>
            <p:ph type="sldNum" sz="quarter" idx="12"/>
          </p:nvPr>
        </p:nvSpPr>
        <p:spPr/>
        <p:txBody>
          <a:bodyPr/>
          <a:lstStyle/>
          <a:p>
            <a:fld id="{D2BE4E84-CD52-45D8-8B5F-CB48AA7F6286}" type="slidenum">
              <a:rPr lang="en-US" smtClean="0"/>
              <a:t>‹#›</a:t>
            </a:fld>
            <a:endParaRPr lang="en-US"/>
          </a:p>
        </p:txBody>
      </p:sp>
    </p:spTree>
    <p:extLst>
      <p:ext uri="{BB962C8B-B14F-4D97-AF65-F5344CB8AC3E}">
        <p14:creationId xmlns:p14="http://schemas.microsoft.com/office/powerpoint/2010/main" val="279734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11CC6D-72E2-489A-9252-AF95D4DF190D}"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D335DE-C409-4106-A899-B8DD14615BD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56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11CC6D-72E2-489A-9252-AF95D4DF190D}"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335DE-C409-4106-A899-B8DD14615BDD}" type="slidenum">
              <a:rPr lang="en-US" smtClean="0"/>
              <a:t>‹#›</a:t>
            </a:fld>
            <a:endParaRPr lang="en-US"/>
          </a:p>
        </p:txBody>
      </p:sp>
    </p:spTree>
    <p:extLst>
      <p:ext uri="{BB962C8B-B14F-4D97-AF65-F5344CB8AC3E}">
        <p14:creationId xmlns:p14="http://schemas.microsoft.com/office/powerpoint/2010/main" val="261327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1CC6D-72E2-489A-9252-AF95D4DF190D}"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D335DE-C409-4106-A899-B8DD14615BDD}" type="slidenum">
              <a:rPr lang="en-US" smtClean="0"/>
              <a:t>‹#›</a:t>
            </a:fld>
            <a:endParaRPr lang="en-US"/>
          </a:p>
        </p:txBody>
      </p:sp>
    </p:spTree>
    <p:extLst>
      <p:ext uri="{BB962C8B-B14F-4D97-AF65-F5344CB8AC3E}">
        <p14:creationId xmlns:p14="http://schemas.microsoft.com/office/powerpoint/2010/main" val="129889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11CC6D-72E2-489A-9252-AF95D4DF190D}"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D335DE-C409-4106-A899-B8DD14615BDD}" type="slidenum">
              <a:rPr lang="en-US" smtClean="0"/>
              <a:t>‹#›</a:t>
            </a:fld>
            <a:endParaRPr lang="en-US"/>
          </a:p>
        </p:txBody>
      </p:sp>
    </p:spTree>
    <p:extLst>
      <p:ext uri="{BB962C8B-B14F-4D97-AF65-F5344CB8AC3E}">
        <p14:creationId xmlns:p14="http://schemas.microsoft.com/office/powerpoint/2010/main" val="277564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11CC6D-72E2-489A-9252-AF95D4DF190D}" type="datetimeFigureOut">
              <a:rPr lang="en-US" smtClean="0"/>
              <a:t>3/10/2023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4D335DE-C409-4106-A899-B8DD14615BDD}" type="slidenum">
              <a:rPr lang="en-US" smtClean="0"/>
              <a:t>‹#›</a:t>
            </a:fld>
            <a:endParaRPr lang="en-US"/>
          </a:p>
        </p:txBody>
      </p:sp>
      <p:pic>
        <p:nvPicPr>
          <p:cNvPr id="2" name="Picture 1">
            <a:extLst>
              <a:ext uri="{FF2B5EF4-FFF2-40B4-BE49-F238E27FC236}">
                <a16:creationId xmlns:a16="http://schemas.microsoft.com/office/drawing/2014/main" id="{9F824F22-C25A-59D8-3504-79EC4A60110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6685" b="34872"/>
          <a:stretch/>
        </p:blipFill>
        <p:spPr>
          <a:xfrm>
            <a:off x="9900458" y="33090"/>
            <a:ext cx="2143125" cy="609600"/>
          </a:xfrm>
          <a:prstGeom prst="rect">
            <a:avLst/>
          </a:prstGeom>
        </p:spPr>
      </p:pic>
    </p:spTree>
    <p:extLst>
      <p:ext uri="{BB962C8B-B14F-4D97-AF65-F5344CB8AC3E}">
        <p14:creationId xmlns:p14="http://schemas.microsoft.com/office/powerpoint/2010/main" val="230853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511CC6D-72E2-489A-9252-AF95D4DF190D}" type="datetimeFigureOut">
              <a:rPr lang="en-US" smtClean="0"/>
              <a:t>3/10/2023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4D335DE-C409-4106-A899-B8DD14615BDD}" type="slidenum">
              <a:rPr lang="en-US" smtClean="0"/>
              <a:t>‹#›</a:t>
            </a:fld>
            <a:endParaRPr lang="en-US"/>
          </a:p>
        </p:txBody>
      </p:sp>
    </p:spTree>
    <p:extLst>
      <p:ext uri="{BB962C8B-B14F-4D97-AF65-F5344CB8AC3E}">
        <p14:creationId xmlns:p14="http://schemas.microsoft.com/office/powerpoint/2010/main" val="59251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11CC6D-72E2-489A-9252-AF95D4DF190D}"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D335DE-C409-4106-A899-B8DD14615BDD}" type="slidenum">
              <a:rPr lang="en-US" smtClean="0"/>
              <a:t>‹#›</a:t>
            </a:fld>
            <a:endParaRPr lang="en-US"/>
          </a:p>
        </p:txBody>
      </p:sp>
    </p:spTree>
    <p:extLst>
      <p:ext uri="{BB962C8B-B14F-4D97-AF65-F5344CB8AC3E}">
        <p14:creationId xmlns:p14="http://schemas.microsoft.com/office/powerpoint/2010/main" val="111510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11CC6D-72E2-489A-9252-AF95D4DF190D}" type="datetimeFigureOut">
              <a:rPr lang="en-US" smtClean="0"/>
              <a:t>3/10/2023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4D335DE-C409-4106-A899-B8DD14615BD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343448"/>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B5B1FE-36A8-832F-EBD5-AF9BB33C0C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34732A-9277-44A7-6EF7-734605862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AF404-3909-3224-A9A0-0427C00A8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961FE-82DB-4E23-A54A-2DED17DF4EDC}" type="datetimeFigureOut">
              <a:rPr lang="en-US" smtClean="0"/>
              <a:t>3/10/2023</a:t>
            </a:fld>
            <a:endParaRPr lang="en-US"/>
          </a:p>
        </p:txBody>
      </p:sp>
      <p:sp>
        <p:nvSpPr>
          <p:cNvPr id="5" name="Footer Placeholder 4">
            <a:extLst>
              <a:ext uri="{FF2B5EF4-FFF2-40B4-BE49-F238E27FC236}">
                <a16:creationId xmlns:a16="http://schemas.microsoft.com/office/drawing/2014/main" id="{4250A13B-7DDC-E3B5-A8CA-3E1074C88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734E6E-33DD-A76A-FCDD-D1C540BE8B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E4E84-CD52-45D8-8B5F-CB48AA7F6286}" type="slidenum">
              <a:rPr lang="en-US" smtClean="0"/>
              <a:t>‹#›</a:t>
            </a:fld>
            <a:endParaRPr lang="en-US"/>
          </a:p>
        </p:txBody>
      </p:sp>
      <p:pic>
        <p:nvPicPr>
          <p:cNvPr id="7" name="Picture 6">
            <a:extLst>
              <a:ext uri="{FF2B5EF4-FFF2-40B4-BE49-F238E27FC236}">
                <a16:creationId xmlns:a16="http://schemas.microsoft.com/office/drawing/2014/main" id="{9F824F22-C25A-59D8-3504-79EC4A601106}"/>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t="36685" b="34872"/>
          <a:stretch/>
        </p:blipFill>
        <p:spPr>
          <a:xfrm>
            <a:off x="9864293" y="71437"/>
            <a:ext cx="2143125" cy="609600"/>
          </a:xfrm>
          <a:prstGeom prst="rect">
            <a:avLst/>
          </a:prstGeom>
        </p:spPr>
      </p:pic>
    </p:spTree>
    <p:extLst>
      <p:ext uri="{BB962C8B-B14F-4D97-AF65-F5344CB8AC3E}">
        <p14:creationId xmlns:p14="http://schemas.microsoft.com/office/powerpoint/2010/main" val="2845878874"/>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C269EE-C1D3-AF2B-CD74-1E48A0D5DB07}"/>
              </a:ext>
            </a:extLst>
          </p:cNvPr>
          <p:cNvSpPr txBox="1"/>
          <p:nvPr/>
        </p:nvSpPr>
        <p:spPr>
          <a:xfrm>
            <a:off x="1730321" y="983684"/>
            <a:ext cx="7959056" cy="707886"/>
          </a:xfrm>
          <a:prstGeom prst="rect">
            <a:avLst/>
          </a:prstGeom>
          <a:noFill/>
        </p:spPr>
        <p:txBody>
          <a:bodyPr wrap="square">
            <a:spAutoFit/>
          </a:bodyPr>
          <a:lstStyle/>
          <a:p>
            <a:r>
              <a:rPr lang="en-US" sz="2800" b="1" dirty="0">
                <a:solidFill>
                  <a:schemeClr val="tx1">
                    <a:lumMod val="95000"/>
                  </a:schemeClr>
                </a:solidFill>
                <a:latin typeface="Berlin Sans FB Demi" panose="020E0802020502020306" pitchFamily="34" charset="0"/>
              </a:rPr>
              <a:t>			</a:t>
            </a:r>
            <a:r>
              <a:rPr lang="en-US" sz="4000" b="1" dirty="0">
                <a:solidFill>
                  <a:schemeClr val="accent2"/>
                </a:solidFill>
                <a:latin typeface="Berlin Sans FB Demi" panose="020E0802020502020306" pitchFamily="34" charset="0"/>
              </a:rPr>
              <a:t>RESUME CLASSIFICATION</a:t>
            </a:r>
            <a:endParaRPr lang="en-US" sz="4000" dirty="0">
              <a:solidFill>
                <a:schemeClr val="accent2"/>
              </a:solidFill>
              <a:latin typeface="Berlin Sans FB Demi" panose="020E0802020502020306" pitchFamily="34" charset="0"/>
            </a:endParaRPr>
          </a:p>
        </p:txBody>
      </p:sp>
      <p:sp>
        <p:nvSpPr>
          <p:cNvPr id="5" name="TextBox 4">
            <a:extLst>
              <a:ext uri="{FF2B5EF4-FFF2-40B4-BE49-F238E27FC236}">
                <a16:creationId xmlns:a16="http://schemas.microsoft.com/office/drawing/2014/main" id="{D28E4788-0B04-1B25-CE2E-1A8167395721}"/>
              </a:ext>
            </a:extLst>
          </p:cNvPr>
          <p:cNvSpPr txBox="1"/>
          <p:nvPr/>
        </p:nvSpPr>
        <p:spPr>
          <a:xfrm>
            <a:off x="4816138" y="5074849"/>
            <a:ext cx="5207466" cy="923330"/>
          </a:xfrm>
          <a:prstGeom prst="rect">
            <a:avLst/>
          </a:prstGeom>
          <a:noFill/>
        </p:spPr>
        <p:txBody>
          <a:bodyPr wrap="square">
            <a:spAutoFit/>
          </a:bodyPr>
          <a:lstStyle/>
          <a:p>
            <a:r>
              <a:rPr lang="en-US" sz="1800" dirty="0">
                <a:solidFill>
                  <a:schemeClr val="tx1">
                    <a:lumMod val="95000"/>
                  </a:schemeClr>
                </a:solidFill>
                <a:latin typeface="Britannic Bold" panose="020B0903060703020204" pitchFamily="34" charset="0"/>
              </a:rPr>
              <a:t>Mentors Name : Mr. </a:t>
            </a:r>
            <a:r>
              <a:rPr lang="en-US" dirty="0">
                <a:solidFill>
                  <a:schemeClr val="tx1">
                    <a:lumMod val="95000"/>
                  </a:schemeClr>
                </a:solidFill>
                <a:latin typeface="Britannic Bold" panose="020B0903060703020204" pitchFamily="34" charset="0"/>
              </a:rPr>
              <a:t>Karthik </a:t>
            </a:r>
            <a:r>
              <a:rPr lang="en-US" dirty="0" err="1">
                <a:solidFill>
                  <a:schemeClr val="tx1">
                    <a:lumMod val="95000"/>
                  </a:schemeClr>
                </a:solidFill>
                <a:latin typeface="Britannic Bold" panose="020B0903060703020204" pitchFamily="34" charset="0"/>
              </a:rPr>
              <a:t>Muskula</a:t>
            </a:r>
            <a:endParaRPr lang="en-US" dirty="0">
              <a:solidFill>
                <a:schemeClr val="tx1">
                  <a:lumMod val="95000"/>
                </a:schemeClr>
              </a:solidFill>
              <a:latin typeface="Britannic Bold" panose="020B0903060703020204" pitchFamily="34" charset="0"/>
            </a:endParaRPr>
          </a:p>
          <a:p>
            <a:r>
              <a:rPr lang="en-US" dirty="0">
                <a:solidFill>
                  <a:schemeClr val="tx1">
                    <a:lumMod val="95000"/>
                  </a:schemeClr>
                </a:solidFill>
                <a:latin typeface="Britannic Bold" panose="020B0903060703020204" pitchFamily="34" charset="0"/>
              </a:rPr>
              <a:t>			    Ms. </a:t>
            </a:r>
            <a:r>
              <a:rPr lang="en-US" dirty="0" err="1">
                <a:solidFill>
                  <a:schemeClr val="tx1">
                    <a:lumMod val="95000"/>
                  </a:schemeClr>
                </a:solidFill>
                <a:latin typeface="Britannic Bold" panose="020B0903060703020204" pitchFamily="34" charset="0"/>
              </a:rPr>
              <a:t>Dhanyapriya</a:t>
            </a:r>
            <a:r>
              <a:rPr lang="en-US" dirty="0">
                <a:solidFill>
                  <a:schemeClr val="tx1">
                    <a:lumMod val="95000"/>
                  </a:schemeClr>
                </a:solidFill>
                <a:latin typeface="Britannic Bold" panose="020B0903060703020204" pitchFamily="34" charset="0"/>
              </a:rPr>
              <a:t> Somasundaram</a:t>
            </a:r>
          </a:p>
          <a:p>
            <a:endParaRPr lang="en-IN" sz="1800" dirty="0">
              <a:solidFill>
                <a:schemeClr val="tx1">
                  <a:lumMod val="95000"/>
                </a:schemeClr>
              </a:solidFill>
              <a:latin typeface="Bahnschrift SemiBold" panose="020B0502040204020203" pitchFamily="34" charset="0"/>
            </a:endParaRPr>
          </a:p>
        </p:txBody>
      </p:sp>
      <p:sp>
        <p:nvSpPr>
          <p:cNvPr id="7" name="TextBox 6">
            <a:extLst>
              <a:ext uri="{FF2B5EF4-FFF2-40B4-BE49-F238E27FC236}">
                <a16:creationId xmlns:a16="http://schemas.microsoft.com/office/drawing/2014/main" id="{AAE58F8A-B1EC-45F9-E0CC-88A7FE542848}"/>
              </a:ext>
            </a:extLst>
          </p:cNvPr>
          <p:cNvSpPr txBox="1"/>
          <p:nvPr/>
        </p:nvSpPr>
        <p:spPr>
          <a:xfrm>
            <a:off x="800729" y="1997839"/>
            <a:ext cx="5576582" cy="3139321"/>
          </a:xfrm>
          <a:prstGeom prst="rect">
            <a:avLst/>
          </a:prstGeom>
          <a:noFill/>
        </p:spPr>
        <p:txBody>
          <a:bodyPr wrap="square">
            <a:spAutoFit/>
          </a:bodyPr>
          <a:lstStyle/>
          <a:p>
            <a:pPr algn="l"/>
            <a:r>
              <a:rPr lang="en-US" sz="1800" b="1" dirty="0">
                <a:latin typeface="Berlin Sans FB Demi" panose="020E0802020502020306" pitchFamily="34" charset="0"/>
                <a:ea typeface="Adobe Fan Heiti Std B" panose="020B0700000000000000" pitchFamily="34" charset="-128"/>
              </a:rPr>
              <a:t>PROJECT P(207)</a:t>
            </a:r>
          </a:p>
          <a:p>
            <a:pPr algn="l"/>
            <a:endParaRPr lang="en-US" sz="1800" b="1" dirty="0">
              <a:latin typeface="Berlin Sans FB Demi" panose="020E0802020502020306" pitchFamily="34" charset="0"/>
              <a:ea typeface="Adobe Fan Heiti Std B" panose="020B0700000000000000" pitchFamily="34" charset="-128"/>
            </a:endParaRPr>
          </a:p>
          <a:p>
            <a:pPr algn="l"/>
            <a:r>
              <a:rPr lang="en-US" sz="1800" b="1" dirty="0">
                <a:latin typeface="Berlin Sans FB Demi" panose="020E0802020502020306" pitchFamily="34" charset="0"/>
                <a:ea typeface="Adobe Fan Heiti Std B" panose="020B0700000000000000" pitchFamily="34" charset="-128"/>
              </a:rPr>
              <a:t>TEAM MEMBERS:</a:t>
            </a:r>
          </a:p>
          <a:p>
            <a:pPr algn="l"/>
            <a:r>
              <a:rPr lang="en-US" sz="1800" b="1" dirty="0">
                <a:latin typeface="Berlin Sans FB Demi" panose="020E0802020502020306" pitchFamily="34" charset="0"/>
              </a:rPr>
              <a:t>Mr. Rohit Raju </a:t>
            </a:r>
            <a:r>
              <a:rPr lang="en-US" sz="1800" b="1" dirty="0" err="1">
                <a:latin typeface="Berlin Sans FB Demi" panose="020E0802020502020306" pitchFamily="34" charset="0"/>
              </a:rPr>
              <a:t>Kamble</a:t>
            </a:r>
            <a:endParaRPr lang="en-US" sz="1800" b="1" dirty="0">
              <a:latin typeface="Berlin Sans FB Demi" panose="020E0802020502020306" pitchFamily="34" charset="0"/>
            </a:endParaRPr>
          </a:p>
          <a:p>
            <a:pPr algn="l"/>
            <a:r>
              <a:rPr lang="en-US" sz="1800" b="1" dirty="0">
                <a:latin typeface="Berlin Sans FB Demi" panose="020E0802020502020306" pitchFamily="34" charset="0"/>
              </a:rPr>
              <a:t>Mr. </a:t>
            </a:r>
            <a:r>
              <a:rPr lang="en-US" sz="1800" b="1" dirty="0" err="1">
                <a:latin typeface="Berlin Sans FB Demi" panose="020E0802020502020306" pitchFamily="34" charset="0"/>
              </a:rPr>
              <a:t>Shivaprasad</a:t>
            </a:r>
            <a:r>
              <a:rPr lang="en-US" sz="1800" b="1" dirty="0">
                <a:latin typeface="Berlin Sans FB Demi" panose="020E0802020502020306" pitchFamily="34" charset="0"/>
              </a:rPr>
              <a:t> P </a:t>
            </a:r>
            <a:r>
              <a:rPr lang="en-US" sz="1800" b="1" dirty="0" err="1">
                <a:latin typeface="Berlin Sans FB Demi" panose="020E0802020502020306" pitchFamily="34" charset="0"/>
              </a:rPr>
              <a:t>Goni</a:t>
            </a:r>
            <a:r>
              <a:rPr lang="en-US" sz="1800" b="1" dirty="0">
                <a:latin typeface="Berlin Sans FB Demi" panose="020E0802020502020306" pitchFamily="34" charset="0"/>
              </a:rPr>
              <a:t>	</a:t>
            </a:r>
          </a:p>
          <a:p>
            <a:pPr algn="l"/>
            <a:r>
              <a:rPr lang="en-US" sz="1800" b="1" dirty="0">
                <a:latin typeface="Berlin Sans FB Demi" panose="020E0802020502020306" pitchFamily="34" charset="0"/>
              </a:rPr>
              <a:t>Ms. Shama Patil</a:t>
            </a:r>
          </a:p>
          <a:p>
            <a:pPr algn="l"/>
            <a:r>
              <a:rPr lang="en-US" sz="1800" b="1" dirty="0">
                <a:latin typeface="Berlin Sans FB Demi" panose="020E0802020502020306" pitchFamily="34" charset="0"/>
              </a:rPr>
              <a:t>Ms. Shreya </a:t>
            </a:r>
            <a:r>
              <a:rPr lang="en-US" sz="1800" b="1" dirty="0" err="1">
                <a:latin typeface="Berlin Sans FB Demi" panose="020E0802020502020306" pitchFamily="34" charset="0"/>
              </a:rPr>
              <a:t>Guggare</a:t>
            </a:r>
            <a:endParaRPr lang="en-US" sz="1800" b="1" dirty="0">
              <a:latin typeface="Berlin Sans FB Demi" panose="020E0802020502020306" pitchFamily="34" charset="0"/>
            </a:endParaRPr>
          </a:p>
          <a:p>
            <a:pPr algn="l"/>
            <a:r>
              <a:rPr lang="en-US" sz="1800" b="1" dirty="0">
                <a:latin typeface="Berlin Sans FB Demi" panose="020E0802020502020306" pitchFamily="34" charset="0"/>
              </a:rPr>
              <a:t>Mr. Prayag V K	</a:t>
            </a:r>
          </a:p>
          <a:p>
            <a:pPr algn="l"/>
            <a:r>
              <a:rPr lang="en-US" sz="1800" b="1" dirty="0">
                <a:latin typeface="Berlin Sans FB Demi" panose="020E0802020502020306" pitchFamily="34" charset="0"/>
              </a:rPr>
              <a:t>Ms. </a:t>
            </a:r>
            <a:r>
              <a:rPr lang="en-US" sz="1800" b="1" dirty="0" err="1">
                <a:latin typeface="Berlin Sans FB Demi" panose="020E0802020502020306" pitchFamily="34" charset="0"/>
              </a:rPr>
              <a:t>Kirthi</a:t>
            </a:r>
            <a:r>
              <a:rPr lang="en-US" sz="1800" b="1" dirty="0">
                <a:latin typeface="Berlin Sans FB Demi" panose="020E0802020502020306" pitchFamily="34" charset="0"/>
              </a:rPr>
              <a:t> Y </a:t>
            </a:r>
            <a:r>
              <a:rPr lang="en-US" sz="1800" b="1" dirty="0" err="1">
                <a:latin typeface="Berlin Sans FB Demi" panose="020E0802020502020306" pitchFamily="34" charset="0"/>
              </a:rPr>
              <a:t>Kudlappanavar</a:t>
            </a:r>
            <a:endParaRPr lang="en-US" sz="1800" b="1" dirty="0">
              <a:latin typeface="Berlin Sans FB Demi" panose="020E0802020502020306" pitchFamily="34" charset="0"/>
            </a:endParaRPr>
          </a:p>
          <a:p>
            <a:pPr algn="l"/>
            <a:r>
              <a:rPr lang="en-US" b="1" dirty="0">
                <a:latin typeface="Berlin Sans FB Demi" panose="020E0802020502020306" pitchFamily="34" charset="0"/>
              </a:rPr>
              <a:t>Mr. Swaroop</a:t>
            </a:r>
            <a:endParaRPr lang="en-US" sz="1800" b="1" dirty="0">
              <a:latin typeface="Berlin Sans FB Demi" panose="020E0802020502020306" pitchFamily="34" charset="0"/>
            </a:endParaRPr>
          </a:p>
          <a:p>
            <a:endParaRPr lang="en-US" dirty="0">
              <a:latin typeface="Berlin Sans FB Demi" panose="020E0802020502020306" pitchFamily="34" charset="0"/>
            </a:endParaRPr>
          </a:p>
        </p:txBody>
      </p:sp>
    </p:spTree>
    <p:extLst>
      <p:ext uri="{BB962C8B-B14F-4D97-AF65-F5344CB8AC3E}">
        <p14:creationId xmlns:p14="http://schemas.microsoft.com/office/powerpoint/2010/main" val="28347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60B00-362D-266C-12D6-D17B990B63C3}"/>
              </a:ext>
            </a:extLst>
          </p:cNvPr>
          <p:cNvSpPr txBox="1"/>
          <p:nvPr/>
        </p:nvSpPr>
        <p:spPr>
          <a:xfrm>
            <a:off x="359797" y="363974"/>
            <a:ext cx="6094674" cy="523220"/>
          </a:xfrm>
          <a:prstGeom prst="rect">
            <a:avLst/>
          </a:prstGeom>
          <a:noFill/>
        </p:spPr>
        <p:txBody>
          <a:bodyPr wrap="square">
            <a:spAutoFit/>
          </a:bodyPr>
          <a:lstStyle/>
          <a:p>
            <a:r>
              <a:rPr lang="en-US" sz="2800" b="1" dirty="0"/>
              <a:t> Visualization OF DATASET :</a:t>
            </a:r>
            <a:endParaRPr lang="en-US" sz="2800" dirty="0"/>
          </a:p>
        </p:txBody>
      </p:sp>
      <p:pic>
        <p:nvPicPr>
          <p:cNvPr id="5" name="Picture 4">
            <a:extLst>
              <a:ext uri="{FF2B5EF4-FFF2-40B4-BE49-F238E27FC236}">
                <a16:creationId xmlns:a16="http://schemas.microsoft.com/office/drawing/2014/main" id="{7069965B-3733-AD3B-6C81-22807F878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9" y="887194"/>
            <a:ext cx="4627005" cy="3414462"/>
          </a:xfrm>
          <a:prstGeom prst="rect">
            <a:avLst/>
          </a:prstGeom>
        </p:spPr>
      </p:pic>
      <p:pic>
        <p:nvPicPr>
          <p:cNvPr id="7" name="Picture 6">
            <a:extLst>
              <a:ext uri="{FF2B5EF4-FFF2-40B4-BE49-F238E27FC236}">
                <a16:creationId xmlns:a16="http://schemas.microsoft.com/office/drawing/2014/main" id="{A56B274E-4559-8699-97A5-1360F013B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081" y="830246"/>
            <a:ext cx="6094674" cy="3598632"/>
          </a:xfrm>
          <a:prstGeom prst="rect">
            <a:avLst/>
          </a:prstGeom>
        </p:spPr>
      </p:pic>
      <p:sp>
        <p:nvSpPr>
          <p:cNvPr id="9" name="TextBox 8">
            <a:extLst>
              <a:ext uri="{FF2B5EF4-FFF2-40B4-BE49-F238E27FC236}">
                <a16:creationId xmlns:a16="http://schemas.microsoft.com/office/drawing/2014/main" id="{31E3164A-A064-9E7C-0DDB-56DA64D42158}"/>
              </a:ext>
            </a:extLst>
          </p:cNvPr>
          <p:cNvSpPr txBox="1"/>
          <p:nvPr/>
        </p:nvSpPr>
        <p:spPr>
          <a:xfrm>
            <a:off x="5356528" y="4541207"/>
            <a:ext cx="6094674" cy="707886"/>
          </a:xfrm>
          <a:prstGeom prst="rect">
            <a:avLst/>
          </a:prstGeom>
          <a:noFill/>
        </p:spPr>
        <p:txBody>
          <a:bodyPr wrap="square">
            <a:spAutoFit/>
          </a:bodyPr>
          <a:lstStyle/>
          <a:p>
            <a:pPr marL="285750" indent="-285750">
              <a:buFont typeface="Arial" panose="020B0604020202020204" pitchFamily="34" charset="0"/>
              <a:buChar char="•"/>
            </a:pPr>
            <a:r>
              <a:rPr lang="en-US" sz="2000" dirty="0"/>
              <a:t>By using Histogram  role applied feature is displayed to check the job types.</a:t>
            </a:r>
            <a:endParaRPr lang="en-IN" sz="2000" dirty="0"/>
          </a:p>
        </p:txBody>
      </p:sp>
      <p:sp>
        <p:nvSpPr>
          <p:cNvPr id="11" name="TextBox 10">
            <a:extLst>
              <a:ext uri="{FF2B5EF4-FFF2-40B4-BE49-F238E27FC236}">
                <a16:creationId xmlns:a16="http://schemas.microsoft.com/office/drawing/2014/main" id="{CBDCFECB-CD65-D62D-04C8-63F54845F0E1}"/>
              </a:ext>
            </a:extLst>
          </p:cNvPr>
          <p:cNvSpPr txBox="1"/>
          <p:nvPr/>
        </p:nvSpPr>
        <p:spPr>
          <a:xfrm>
            <a:off x="151729" y="4541207"/>
            <a:ext cx="4889398" cy="707886"/>
          </a:xfrm>
          <a:prstGeom prst="rect">
            <a:avLst/>
          </a:prstGeom>
          <a:noFill/>
        </p:spPr>
        <p:txBody>
          <a:bodyPr wrap="square">
            <a:spAutoFit/>
          </a:bodyPr>
          <a:lstStyle/>
          <a:p>
            <a:pPr marL="285750" indent="-285750">
              <a:buFont typeface="Arial" panose="020B0604020202020204" pitchFamily="34" charset="0"/>
              <a:buChar char="•"/>
            </a:pPr>
            <a:r>
              <a:rPr lang="en-US" sz="2000" dirty="0"/>
              <a:t>By using Pie chart role applied feature is displayed to visualize the job roles.</a:t>
            </a:r>
            <a:endParaRPr lang="en-IN" sz="2000" dirty="0"/>
          </a:p>
        </p:txBody>
      </p:sp>
    </p:spTree>
    <p:extLst>
      <p:ext uri="{BB962C8B-B14F-4D97-AF65-F5344CB8AC3E}">
        <p14:creationId xmlns:p14="http://schemas.microsoft.com/office/powerpoint/2010/main" val="130498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2F8578-FC56-5F72-83CF-9833E88B8AB0}"/>
              </a:ext>
            </a:extLst>
          </p:cNvPr>
          <p:cNvSpPr txBox="1"/>
          <p:nvPr/>
        </p:nvSpPr>
        <p:spPr>
          <a:xfrm>
            <a:off x="359797" y="363974"/>
            <a:ext cx="6094674" cy="523220"/>
          </a:xfrm>
          <a:prstGeom prst="rect">
            <a:avLst/>
          </a:prstGeom>
          <a:noFill/>
        </p:spPr>
        <p:txBody>
          <a:bodyPr wrap="square">
            <a:spAutoFit/>
          </a:bodyPr>
          <a:lstStyle/>
          <a:p>
            <a:r>
              <a:rPr lang="en-ZA" sz="2800" b="1" cap="all" dirty="0">
                <a:solidFill>
                  <a:schemeClr val="accent3">
                    <a:lumMod val="50000"/>
                  </a:schemeClr>
                </a:solidFill>
                <a:ea typeface="+mj-ea"/>
                <a:cs typeface="+mj-cs"/>
              </a:rPr>
              <a:t>Word Frequencies in Resumes</a:t>
            </a:r>
            <a:r>
              <a:rPr kumimoji="0" lang="en-ZA" sz="2800" b="1" i="0" u="none" strike="noStrike" kern="1200" cap="all" spc="0" normalizeH="0" baseline="0" noProof="0" dirty="0">
                <a:ln>
                  <a:noFill/>
                </a:ln>
                <a:solidFill>
                  <a:schemeClr val="accent3">
                    <a:lumMod val="50000"/>
                  </a:schemeClr>
                </a:solidFill>
                <a:effectLst/>
                <a:uLnTx/>
                <a:uFillTx/>
                <a:ea typeface="+mj-ea"/>
                <a:cs typeface="+mj-cs"/>
              </a:rPr>
              <a:t> :</a:t>
            </a:r>
            <a:endParaRPr lang="en-IN" sz="2800" dirty="0">
              <a:solidFill>
                <a:schemeClr val="accent3">
                  <a:lumMod val="50000"/>
                </a:schemeClr>
              </a:solidFill>
            </a:endParaRPr>
          </a:p>
        </p:txBody>
      </p:sp>
      <p:pic>
        <p:nvPicPr>
          <p:cNvPr id="5" name="Picture 4">
            <a:extLst>
              <a:ext uri="{FF2B5EF4-FFF2-40B4-BE49-F238E27FC236}">
                <a16:creationId xmlns:a16="http://schemas.microsoft.com/office/drawing/2014/main" id="{95AEE5AA-C998-39D8-9322-44B564B3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572" y="950559"/>
            <a:ext cx="7040092" cy="4066714"/>
          </a:xfrm>
          <a:prstGeom prst="rect">
            <a:avLst/>
          </a:prstGeom>
        </p:spPr>
      </p:pic>
      <p:sp>
        <p:nvSpPr>
          <p:cNvPr id="7" name="TextBox 6">
            <a:extLst>
              <a:ext uri="{FF2B5EF4-FFF2-40B4-BE49-F238E27FC236}">
                <a16:creationId xmlns:a16="http://schemas.microsoft.com/office/drawing/2014/main" id="{028D1679-06EC-E2F5-079C-F882544BD0FF}"/>
              </a:ext>
            </a:extLst>
          </p:cNvPr>
          <p:cNvSpPr txBox="1"/>
          <p:nvPr/>
        </p:nvSpPr>
        <p:spPr>
          <a:xfrm>
            <a:off x="550627" y="1390989"/>
            <a:ext cx="4021373" cy="1631216"/>
          </a:xfrm>
          <a:prstGeom prst="rect">
            <a:avLst/>
          </a:prstGeom>
          <a:noFill/>
        </p:spPr>
        <p:txBody>
          <a:bodyPr wrap="square">
            <a:spAutoFit/>
          </a:bodyPr>
          <a:lstStyle/>
          <a:p>
            <a:r>
              <a:rPr lang="en-IN" sz="2000" dirty="0"/>
              <a:t>In this graph the frequency of Words in Resumes are show, there is most of the words are highly used in the dataset like Workday, Experience, experience, </a:t>
            </a:r>
            <a:r>
              <a:rPr lang="en-IN" sz="2000" dirty="0" err="1"/>
              <a:t>peoplesoft</a:t>
            </a:r>
            <a:r>
              <a:rPr lang="en-IN" sz="2000" dirty="0"/>
              <a:t> .etc </a:t>
            </a:r>
          </a:p>
        </p:txBody>
      </p:sp>
    </p:spTree>
    <p:extLst>
      <p:ext uri="{BB962C8B-B14F-4D97-AF65-F5344CB8AC3E}">
        <p14:creationId xmlns:p14="http://schemas.microsoft.com/office/powerpoint/2010/main" val="224259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BDDFD9-48A9-A65D-9293-CF7F21296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71" y="1049023"/>
            <a:ext cx="5319221" cy="5014395"/>
          </a:xfrm>
          <a:prstGeom prst="rect">
            <a:avLst/>
          </a:prstGeom>
        </p:spPr>
      </p:pic>
      <p:pic>
        <p:nvPicPr>
          <p:cNvPr id="6" name="Picture 5">
            <a:extLst>
              <a:ext uri="{FF2B5EF4-FFF2-40B4-BE49-F238E27FC236}">
                <a16:creationId xmlns:a16="http://schemas.microsoft.com/office/drawing/2014/main" id="{CBF82DA2-8995-F320-2C20-870346569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910" y="1049023"/>
            <a:ext cx="4671465" cy="5022015"/>
          </a:xfrm>
          <a:prstGeom prst="rect">
            <a:avLst/>
          </a:prstGeom>
        </p:spPr>
      </p:pic>
      <p:sp>
        <p:nvSpPr>
          <p:cNvPr id="7" name="TextBox 6">
            <a:extLst>
              <a:ext uri="{FF2B5EF4-FFF2-40B4-BE49-F238E27FC236}">
                <a16:creationId xmlns:a16="http://schemas.microsoft.com/office/drawing/2014/main" id="{FE6EC05B-05A9-AA81-266E-0F2440A5F273}"/>
              </a:ext>
            </a:extLst>
          </p:cNvPr>
          <p:cNvSpPr txBox="1"/>
          <p:nvPr/>
        </p:nvSpPr>
        <p:spPr>
          <a:xfrm>
            <a:off x="359797" y="363974"/>
            <a:ext cx="9134060" cy="523220"/>
          </a:xfrm>
          <a:prstGeom prst="rect">
            <a:avLst/>
          </a:prstGeom>
          <a:noFill/>
        </p:spPr>
        <p:txBody>
          <a:bodyPr wrap="square">
            <a:spAutoFit/>
          </a:bodyPr>
          <a:lstStyle/>
          <a:p>
            <a:r>
              <a:rPr lang="en-US" sz="2800" b="1" dirty="0"/>
              <a:t> Density Plot for Characters and Words in Resumes :</a:t>
            </a:r>
            <a:endParaRPr lang="en-US" sz="2800" dirty="0"/>
          </a:p>
        </p:txBody>
      </p:sp>
    </p:spTree>
    <p:extLst>
      <p:ext uri="{BB962C8B-B14F-4D97-AF65-F5344CB8AC3E}">
        <p14:creationId xmlns:p14="http://schemas.microsoft.com/office/powerpoint/2010/main" val="3477916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4AF009-C702-7C1A-FE4B-DFC28C5B380C}"/>
              </a:ext>
            </a:extLst>
          </p:cNvPr>
          <p:cNvSpPr txBox="1"/>
          <p:nvPr/>
        </p:nvSpPr>
        <p:spPr>
          <a:xfrm>
            <a:off x="375699" y="334751"/>
            <a:ext cx="6094674" cy="523220"/>
          </a:xfrm>
          <a:prstGeom prst="rect">
            <a:avLst/>
          </a:prstGeom>
          <a:noFill/>
        </p:spPr>
        <p:txBody>
          <a:bodyPr wrap="square">
            <a:spAutoFit/>
          </a:bodyPr>
          <a:lstStyle/>
          <a:p>
            <a:r>
              <a:rPr lang="en-IN" sz="2800" b="1" dirty="0"/>
              <a:t>WORDCLOUD :</a:t>
            </a:r>
            <a:endParaRPr lang="en-US" sz="2800" dirty="0"/>
          </a:p>
        </p:txBody>
      </p:sp>
      <p:pic>
        <p:nvPicPr>
          <p:cNvPr id="5" name="Picture 4">
            <a:extLst>
              <a:ext uri="{FF2B5EF4-FFF2-40B4-BE49-F238E27FC236}">
                <a16:creationId xmlns:a16="http://schemas.microsoft.com/office/drawing/2014/main" id="{8A9DAC6C-20DC-3B75-15AB-46A726380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353" y="934902"/>
            <a:ext cx="7457402" cy="3228101"/>
          </a:xfrm>
          <a:prstGeom prst="rect">
            <a:avLst/>
          </a:prstGeom>
        </p:spPr>
      </p:pic>
      <p:pic>
        <p:nvPicPr>
          <p:cNvPr id="6" name="Picture 5">
            <a:extLst>
              <a:ext uri="{FF2B5EF4-FFF2-40B4-BE49-F238E27FC236}">
                <a16:creationId xmlns:a16="http://schemas.microsoft.com/office/drawing/2014/main" id="{1338AC06-658A-2413-0F2E-EA77FA2D3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21" y="4228631"/>
            <a:ext cx="11937558" cy="151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93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FC910-C8EF-084F-32F7-8FF5AC8EE611}"/>
              </a:ext>
            </a:extLst>
          </p:cNvPr>
          <p:cNvSpPr txBox="1"/>
          <p:nvPr/>
        </p:nvSpPr>
        <p:spPr>
          <a:xfrm>
            <a:off x="383651" y="411682"/>
            <a:ext cx="6094674" cy="523220"/>
          </a:xfrm>
          <a:prstGeom prst="rect">
            <a:avLst/>
          </a:prstGeom>
          <a:noFill/>
        </p:spPr>
        <p:txBody>
          <a:bodyPr wrap="square">
            <a:spAutoFit/>
          </a:bodyPr>
          <a:lstStyle/>
          <a:p>
            <a:r>
              <a:rPr lang="en-IN" sz="2800" b="1" dirty="0"/>
              <a:t>BAG OF WORDS(BOW) :</a:t>
            </a:r>
            <a:endParaRPr lang="en-IN" sz="1800" b="1" dirty="0">
              <a:solidFill>
                <a:srgbClr val="1E6426"/>
              </a:solidFill>
              <a:latin typeface="+mj-lt"/>
            </a:endParaRPr>
          </a:p>
        </p:txBody>
      </p:sp>
      <p:sp>
        <p:nvSpPr>
          <p:cNvPr id="5" name="TextBox 4">
            <a:extLst>
              <a:ext uri="{FF2B5EF4-FFF2-40B4-BE49-F238E27FC236}">
                <a16:creationId xmlns:a16="http://schemas.microsoft.com/office/drawing/2014/main" id="{752F34F2-43FE-8DC4-08DF-62B4B6F5337B}"/>
              </a:ext>
            </a:extLst>
          </p:cNvPr>
          <p:cNvSpPr txBox="1"/>
          <p:nvPr/>
        </p:nvSpPr>
        <p:spPr>
          <a:xfrm>
            <a:off x="383650" y="1021901"/>
            <a:ext cx="10676613" cy="1015663"/>
          </a:xfrm>
          <a:prstGeom prst="rect">
            <a:avLst/>
          </a:prstGeom>
          <a:noFill/>
        </p:spPr>
        <p:txBody>
          <a:bodyPr wrap="square">
            <a:spAutoFit/>
          </a:bodyPr>
          <a:lstStyle/>
          <a:p>
            <a:r>
              <a:rPr lang="en-US" sz="2000" b="0" i="0" dirty="0">
                <a:effectLst/>
              </a:rPr>
              <a:t>A bag-of-words is </a:t>
            </a:r>
            <a:r>
              <a:rPr lang="en-US" sz="2000" b="1" i="0" dirty="0">
                <a:effectLst/>
              </a:rPr>
              <a:t>a representation of text that describes the occurrence of words within a document</a:t>
            </a:r>
            <a:r>
              <a:rPr lang="en-US" sz="2000" b="0" i="0" dirty="0">
                <a:effectLst/>
              </a:rPr>
              <a:t>. It involves two things: A vocabulary of known words. A measure of the presence of known words</a:t>
            </a:r>
            <a:endParaRPr lang="en-IN" sz="2000" dirty="0"/>
          </a:p>
        </p:txBody>
      </p:sp>
      <p:sp>
        <p:nvSpPr>
          <p:cNvPr id="7" name="TextBox 6">
            <a:extLst>
              <a:ext uri="{FF2B5EF4-FFF2-40B4-BE49-F238E27FC236}">
                <a16:creationId xmlns:a16="http://schemas.microsoft.com/office/drawing/2014/main" id="{796D2342-0599-6892-F8D7-18B5E112CB96}"/>
              </a:ext>
            </a:extLst>
          </p:cNvPr>
          <p:cNvSpPr txBox="1"/>
          <p:nvPr/>
        </p:nvSpPr>
        <p:spPr>
          <a:xfrm>
            <a:off x="383651" y="2224580"/>
            <a:ext cx="6094674" cy="400110"/>
          </a:xfrm>
          <a:prstGeom prst="rect">
            <a:avLst/>
          </a:prstGeom>
          <a:noFill/>
        </p:spPr>
        <p:txBody>
          <a:bodyPr wrap="square">
            <a:spAutoFit/>
          </a:bodyPr>
          <a:lstStyle/>
          <a:p>
            <a:r>
              <a:rPr lang="en-IN" sz="2000" b="1" dirty="0">
                <a:latin typeface="+mj-lt"/>
              </a:rPr>
              <a:t>COUNT VECTORIZATION</a:t>
            </a:r>
            <a:endParaRPr lang="en-IN" sz="2000" dirty="0">
              <a:latin typeface="+mj-lt"/>
            </a:endParaRPr>
          </a:p>
        </p:txBody>
      </p:sp>
      <p:pic>
        <p:nvPicPr>
          <p:cNvPr id="9" name="Picture 8">
            <a:extLst>
              <a:ext uri="{FF2B5EF4-FFF2-40B4-BE49-F238E27FC236}">
                <a16:creationId xmlns:a16="http://schemas.microsoft.com/office/drawing/2014/main" id="{F0845E5E-11E1-E3D4-28EC-E51C43D0B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22" y="2624690"/>
            <a:ext cx="3475021" cy="3307367"/>
          </a:xfrm>
          <a:prstGeom prst="rect">
            <a:avLst/>
          </a:prstGeom>
        </p:spPr>
      </p:pic>
      <p:pic>
        <p:nvPicPr>
          <p:cNvPr id="11" name="Picture 10">
            <a:extLst>
              <a:ext uri="{FF2B5EF4-FFF2-40B4-BE49-F238E27FC236}">
                <a16:creationId xmlns:a16="http://schemas.microsoft.com/office/drawing/2014/main" id="{A5B01DDE-C183-58B1-018C-84873C28A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480" y="2811706"/>
            <a:ext cx="4206605" cy="2430991"/>
          </a:xfrm>
          <a:prstGeom prst="rect">
            <a:avLst/>
          </a:prstGeom>
        </p:spPr>
      </p:pic>
      <p:sp>
        <p:nvSpPr>
          <p:cNvPr id="13" name="TextBox 12">
            <a:extLst>
              <a:ext uri="{FF2B5EF4-FFF2-40B4-BE49-F238E27FC236}">
                <a16:creationId xmlns:a16="http://schemas.microsoft.com/office/drawing/2014/main" id="{F255DF29-D2BE-5EBA-51DE-3D5F1B3140A0}"/>
              </a:ext>
            </a:extLst>
          </p:cNvPr>
          <p:cNvSpPr txBox="1"/>
          <p:nvPr/>
        </p:nvSpPr>
        <p:spPr>
          <a:xfrm>
            <a:off x="8398085" y="2962021"/>
            <a:ext cx="3711271" cy="2246769"/>
          </a:xfrm>
          <a:prstGeom prst="rect">
            <a:avLst/>
          </a:prstGeom>
          <a:noFill/>
        </p:spPr>
        <p:txBody>
          <a:bodyPr wrap="square">
            <a:spAutoFit/>
          </a:bodyPr>
          <a:lstStyle/>
          <a:p>
            <a:r>
              <a:rPr lang="en-US" sz="2000" b="1" dirty="0"/>
              <a:t>Count Vectorizer </a:t>
            </a:r>
            <a:r>
              <a:rPr lang="en-US" sz="2000" dirty="0"/>
              <a:t>is used to convert a collection of text documents to a vector of term/token counts. It also enables the ​pre-processing of text data prior to generating the vector representation.</a:t>
            </a:r>
            <a:endParaRPr lang="en-IN" sz="2000" dirty="0"/>
          </a:p>
        </p:txBody>
      </p:sp>
    </p:spTree>
    <p:extLst>
      <p:ext uri="{BB962C8B-B14F-4D97-AF65-F5344CB8AC3E}">
        <p14:creationId xmlns:p14="http://schemas.microsoft.com/office/powerpoint/2010/main" val="1626517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4A6507-A833-DB8D-125F-B45675044B1B}"/>
              </a:ext>
            </a:extLst>
          </p:cNvPr>
          <p:cNvSpPr txBox="1"/>
          <p:nvPr/>
        </p:nvSpPr>
        <p:spPr>
          <a:xfrm>
            <a:off x="407505" y="368598"/>
            <a:ext cx="8998888" cy="954107"/>
          </a:xfrm>
          <a:prstGeom prst="rect">
            <a:avLst/>
          </a:prstGeom>
          <a:noFill/>
        </p:spPr>
        <p:txBody>
          <a:bodyPr wrap="square">
            <a:spAutoFit/>
          </a:bodyPr>
          <a:lstStyle/>
          <a:p>
            <a:r>
              <a:rPr lang="en-US" sz="2800" b="1" dirty="0"/>
              <a:t>TFIDF - Term frequency inverse Document Frequency :</a:t>
            </a:r>
            <a:br>
              <a:rPr lang="en-US" sz="2800" dirty="0"/>
            </a:br>
            <a:endParaRPr lang="en-US" sz="2800" dirty="0"/>
          </a:p>
        </p:txBody>
      </p:sp>
      <p:pic>
        <p:nvPicPr>
          <p:cNvPr id="5" name="Picture 4">
            <a:extLst>
              <a:ext uri="{FF2B5EF4-FFF2-40B4-BE49-F238E27FC236}">
                <a16:creationId xmlns:a16="http://schemas.microsoft.com/office/drawing/2014/main" id="{FA692854-ECFA-E1E0-DA07-5A784AA9B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44" y="1322705"/>
            <a:ext cx="5890770" cy="1958510"/>
          </a:xfrm>
          <a:prstGeom prst="rect">
            <a:avLst/>
          </a:prstGeom>
        </p:spPr>
      </p:pic>
      <p:sp>
        <p:nvSpPr>
          <p:cNvPr id="7" name="TextBox 6">
            <a:extLst>
              <a:ext uri="{FF2B5EF4-FFF2-40B4-BE49-F238E27FC236}">
                <a16:creationId xmlns:a16="http://schemas.microsoft.com/office/drawing/2014/main" id="{9E8E84C1-5574-B7E4-5360-7C3E21D737C4}"/>
              </a:ext>
            </a:extLst>
          </p:cNvPr>
          <p:cNvSpPr txBox="1"/>
          <p:nvPr/>
        </p:nvSpPr>
        <p:spPr>
          <a:xfrm>
            <a:off x="407505" y="3576786"/>
            <a:ext cx="10708418" cy="1908215"/>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202124"/>
                </a:solidFill>
                <a:effectLst/>
              </a:rPr>
              <a:t>TF-IDF </a:t>
            </a:r>
            <a:r>
              <a:rPr lang="en-US" sz="2000" i="0" dirty="0">
                <a:solidFill>
                  <a:srgbClr val="202124"/>
                </a:solidFill>
                <a:effectLst/>
              </a:rPr>
              <a:t>is better than Count Vectorizers because it not only focuses on the frequency of words present in the corpus but also provides the importance of the words. </a:t>
            </a:r>
          </a:p>
          <a:p>
            <a:pPr marL="285750" indent="-285750">
              <a:buFont typeface="Arial" panose="020B0604020202020204" pitchFamily="34" charset="0"/>
              <a:buChar char="•"/>
            </a:pPr>
            <a:endParaRPr lang="en-US" sz="2000" b="0" i="0" dirty="0">
              <a:solidFill>
                <a:srgbClr val="202124"/>
              </a:solidFill>
              <a:effectLst/>
            </a:endParaRPr>
          </a:p>
          <a:p>
            <a:pPr marL="285750" indent="-285750">
              <a:buFont typeface="Arial" panose="020B0604020202020204" pitchFamily="34" charset="0"/>
              <a:buChar char="•"/>
            </a:pPr>
            <a:r>
              <a:rPr lang="en-US" sz="2000" b="0" i="0" dirty="0">
                <a:solidFill>
                  <a:srgbClr val="202124"/>
                </a:solidFill>
                <a:effectLst/>
              </a:rPr>
              <a:t>We can then remove the words that are less important for analysis, hence making the model building less complex by reducing the input dimensions.</a:t>
            </a:r>
          </a:p>
          <a:p>
            <a:endParaRPr lang="en-US" dirty="0">
              <a:solidFill>
                <a:srgbClr val="202124"/>
              </a:solidFill>
              <a:latin typeface="arial" panose="020B0604020202020204" pitchFamily="34" charset="0"/>
            </a:endParaRPr>
          </a:p>
        </p:txBody>
      </p:sp>
    </p:spTree>
    <p:extLst>
      <p:ext uri="{BB962C8B-B14F-4D97-AF65-F5344CB8AC3E}">
        <p14:creationId xmlns:p14="http://schemas.microsoft.com/office/powerpoint/2010/main" val="100033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E31CC942-0719-BDD4-210D-5702851B0703}"/>
              </a:ext>
            </a:extLst>
          </p:cNvPr>
          <p:cNvSpPr txBox="1"/>
          <p:nvPr/>
        </p:nvSpPr>
        <p:spPr>
          <a:xfrm>
            <a:off x="418437" y="276197"/>
            <a:ext cx="839724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dirty="0"/>
              <a:t>MODEL BUILDING</a:t>
            </a:r>
          </a:p>
        </p:txBody>
      </p:sp>
      <p:sp>
        <p:nvSpPr>
          <p:cNvPr id="3" name="TextBox 7">
            <a:extLst>
              <a:ext uri="{FF2B5EF4-FFF2-40B4-BE49-F238E27FC236}">
                <a16:creationId xmlns:a16="http://schemas.microsoft.com/office/drawing/2014/main" id="{11E71154-2489-3865-A7AA-46DF5E9027EE}"/>
              </a:ext>
            </a:extLst>
          </p:cNvPr>
          <p:cNvSpPr txBox="1"/>
          <p:nvPr/>
        </p:nvSpPr>
        <p:spPr>
          <a:xfrm>
            <a:off x="418437" y="3352642"/>
            <a:ext cx="9235440"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t>DATA PREPROCESSING</a:t>
            </a:r>
          </a:p>
          <a:p>
            <a:r>
              <a:rPr lang="en-US" sz="2000" dirty="0"/>
              <a:t>We have split data into two dataset: Train and Test. The ratio of splitting was </a:t>
            </a:r>
            <a:r>
              <a:rPr lang="en-US" sz="2000" b="1" dirty="0"/>
              <a:t>80 </a:t>
            </a:r>
            <a:r>
              <a:rPr lang="en-IN" sz="2000" b="1" dirty="0"/>
              <a:t>x</a:t>
            </a:r>
            <a:r>
              <a:rPr lang="en-US" sz="2000" b="1" dirty="0"/>
              <a:t> 20. </a:t>
            </a:r>
          </a:p>
          <a:p>
            <a:r>
              <a:rPr lang="en-US" sz="2000" dirty="0"/>
              <a:t>The shape of train and test splitting:</a:t>
            </a:r>
          </a:p>
          <a:p>
            <a:r>
              <a:rPr lang="en-IN" sz="2000" dirty="0"/>
              <a:t>SHAPE OF TRAIN DATA : </a:t>
            </a:r>
            <a:r>
              <a:rPr lang="en-IN" sz="2000" b="1" dirty="0"/>
              <a:t>63</a:t>
            </a:r>
          </a:p>
          <a:p>
            <a:r>
              <a:rPr lang="en-IN" sz="2000" dirty="0"/>
              <a:t>SHAPE OF TEST DATA : </a:t>
            </a:r>
            <a:r>
              <a:rPr lang="en-IN" sz="2000" b="1" dirty="0"/>
              <a:t>16</a:t>
            </a:r>
          </a:p>
        </p:txBody>
      </p:sp>
      <p:pic>
        <p:nvPicPr>
          <p:cNvPr id="5" name="Picture 4">
            <a:extLst>
              <a:ext uri="{FF2B5EF4-FFF2-40B4-BE49-F238E27FC236}">
                <a16:creationId xmlns:a16="http://schemas.microsoft.com/office/drawing/2014/main" id="{C4B4B3CD-D2C6-22AD-762C-C247BA283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37" y="1429626"/>
            <a:ext cx="8222693" cy="1806097"/>
          </a:xfrm>
          <a:prstGeom prst="rect">
            <a:avLst/>
          </a:prstGeom>
        </p:spPr>
      </p:pic>
    </p:spTree>
    <p:extLst>
      <p:ext uri="{BB962C8B-B14F-4D97-AF65-F5344CB8AC3E}">
        <p14:creationId xmlns:p14="http://schemas.microsoft.com/office/powerpoint/2010/main" val="96546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E719DB-D6DF-4D0C-9164-039C04B146DA}"/>
              </a:ext>
            </a:extLst>
          </p:cNvPr>
          <p:cNvSpPr>
            <a:spLocks noGrp="1"/>
          </p:cNvSpPr>
          <p:nvPr/>
        </p:nvSpPr>
        <p:spPr>
          <a:xfrm>
            <a:off x="384976" y="299500"/>
            <a:ext cx="10515600" cy="553906"/>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cap="all" baseline="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mn-lt"/>
              </a:rPr>
              <a:t>ACCURACY SCORE </a:t>
            </a:r>
          </a:p>
        </p:txBody>
      </p:sp>
      <p:sp>
        <p:nvSpPr>
          <p:cNvPr id="5" name="TextBox 4">
            <a:extLst>
              <a:ext uri="{FF2B5EF4-FFF2-40B4-BE49-F238E27FC236}">
                <a16:creationId xmlns:a16="http://schemas.microsoft.com/office/drawing/2014/main" id="{F105D34F-2306-6BF7-8E75-5C578938C58C}"/>
              </a:ext>
            </a:extLst>
          </p:cNvPr>
          <p:cNvSpPr txBox="1"/>
          <p:nvPr/>
        </p:nvSpPr>
        <p:spPr>
          <a:xfrm>
            <a:off x="384976" y="831362"/>
            <a:ext cx="1168146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t>We have trained and tested each model and recorded the resultant accuracy. Below graph shows the accuracy of each classifier.</a:t>
            </a:r>
          </a:p>
        </p:txBody>
      </p:sp>
      <p:pic>
        <p:nvPicPr>
          <p:cNvPr id="6" name="Picture 5">
            <a:extLst>
              <a:ext uri="{FF2B5EF4-FFF2-40B4-BE49-F238E27FC236}">
                <a16:creationId xmlns:a16="http://schemas.microsoft.com/office/drawing/2014/main" id="{930F8617-2DA3-062F-774B-3AF1F2223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620" y="1539248"/>
            <a:ext cx="8908552" cy="4618120"/>
          </a:xfrm>
          <a:prstGeom prst="rect">
            <a:avLst/>
          </a:prstGeom>
        </p:spPr>
      </p:pic>
    </p:spTree>
    <p:extLst>
      <p:ext uri="{BB962C8B-B14F-4D97-AF65-F5344CB8AC3E}">
        <p14:creationId xmlns:p14="http://schemas.microsoft.com/office/powerpoint/2010/main" val="1809474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2465E1D4-60B4-6A87-C7E4-1BA3922A1D54}"/>
              </a:ext>
            </a:extLst>
          </p:cNvPr>
          <p:cNvSpPr txBox="1"/>
          <p:nvPr/>
        </p:nvSpPr>
        <p:spPr>
          <a:xfrm>
            <a:off x="312362" y="291072"/>
            <a:ext cx="736898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t>CLASSIFICATION REPORT</a:t>
            </a:r>
            <a:endParaRPr lang="en-IN" sz="2800" b="1" dirty="0"/>
          </a:p>
        </p:txBody>
      </p:sp>
      <p:sp>
        <p:nvSpPr>
          <p:cNvPr id="6" name="TextBox 5">
            <a:extLst>
              <a:ext uri="{FF2B5EF4-FFF2-40B4-BE49-F238E27FC236}">
                <a16:creationId xmlns:a16="http://schemas.microsoft.com/office/drawing/2014/main" id="{B61A93F7-660A-5763-2E37-E33E69876B89}"/>
              </a:ext>
            </a:extLst>
          </p:cNvPr>
          <p:cNvSpPr txBox="1"/>
          <p:nvPr/>
        </p:nvSpPr>
        <p:spPr>
          <a:xfrm>
            <a:off x="423408" y="3935894"/>
            <a:ext cx="10939006" cy="1631216"/>
          </a:xfrm>
          <a:prstGeom prst="rect">
            <a:avLst/>
          </a:prstGeom>
          <a:noFill/>
        </p:spPr>
        <p:txBody>
          <a:bodyPr wrap="square">
            <a:spAutoFit/>
          </a:bodyPr>
          <a:lstStyle/>
          <a:p>
            <a:pPr marL="342900" indent="-342900">
              <a:buFont typeface="Arial" panose="020B0604020202020204" pitchFamily="34" charset="0"/>
              <a:buChar char="•"/>
            </a:pPr>
            <a:r>
              <a:rPr lang="en-US" sz="2000" b="1" dirty="0"/>
              <a:t>Accuracy</a:t>
            </a:r>
            <a:r>
              <a:rPr lang="en-US" sz="2000" dirty="0"/>
              <a:t> tells us how many times the model was correct</a:t>
            </a:r>
          </a:p>
          <a:p>
            <a:pPr marL="342900" indent="-342900">
              <a:buFont typeface="Arial" panose="020B0604020202020204" pitchFamily="34" charset="0"/>
              <a:buChar char="•"/>
            </a:pPr>
            <a:r>
              <a:rPr lang="en-US" sz="2000" b="1" dirty="0"/>
              <a:t>Precision</a:t>
            </a:r>
            <a:r>
              <a:rPr lang="en-US" sz="2000" dirty="0"/>
              <a:t> is how good the model is at predicting a specific category</a:t>
            </a:r>
          </a:p>
          <a:p>
            <a:pPr marL="342900" indent="-342900">
              <a:buFont typeface="Arial" panose="020B0604020202020204" pitchFamily="34" charset="0"/>
              <a:buChar char="•"/>
            </a:pPr>
            <a:r>
              <a:rPr lang="en-US" sz="2000" b="1" dirty="0"/>
              <a:t>Recall</a:t>
            </a:r>
            <a:r>
              <a:rPr lang="en-US" sz="2000" dirty="0"/>
              <a:t> tells us how many times the model was able to detect a specific category</a:t>
            </a:r>
          </a:p>
          <a:p>
            <a:pPr marL="342900" indent="-342900">
              <a:buFont typeface="Arial" panose="020B0604020202020204" pitchFamily="34" charset="0"/>
              <a:buChar char="•"/>
            </a:pPr>
            <a:r>
              <a:rPr lang="en-IN" sz="2000" b="1" dirty="0"/>
              <a:t>F1_score </a:t>
            </a:r>
            <a:r>
              <a:rPr lang="en-IN" sz="2000" dirty="0"/>
              <a:t>is </a:t>
            </a:r>
            <a:r>
              <a:rPr lang="en-US" sz="2000" i="0" dirty="0">
                <a:effectLst/>
                <a:latin typeface="arial" panose="020B0604020202020204" pitchFamily="34" charset="0"/>
              </a:rPr>
              <a:t>combines the precision and recall of a classifier into a single metric by taking their harmonic mean</a:t>
            </a:r>
            <a:endParaRPr lang="en-IN" sz="2000" dirty="0"/>
          </a:p>
        </p:txBody>
      </p:sp>
      <p:pic>
        <p:nvPicPr>
          <p:cNvPr id="8" name="Picture 7">
            <a:extLst>
              <a:ext uri="{FF2B5EF4-FFF2-40B4-BE49-F238E27FC236}">
                <a16:creationId xmlns:a16="http://schemas.microsoft.com/office/drawing/2014/main" id="{D2F7EC53-DDBC-2DDF-7178-2C3B8F71D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554" y="1049638"/>
            <a:ext cx="6642731" cy="2782891"/>
          </a:xfrm>
          <a:prstGeom prst="rect">
            <a:avLst/>
          </a:prstGeom>
        </p:spPr>
      </p:pic>
    </p:spTree>
    <p:extLst>
      <p:ext uri="{BB962C8B-B14F-4D97-AF65-F5344CB8AC3E}">
        <p14:creationId xmlns:p14="http://schemas.microsoft.com/office/powerpoint/2010/main" val="4176777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nvSpPr>
        <p:spPr>
          <a:xfrm>
            <a:off x="470453" y="624961"/>
            <a:ext cx="10058400" cy="694171"/>
          </a:xfrm>
          <a:prstGeom prst="rect">
            <a:avLst/>
          </a:prstGeom>
        </p:spPr>
        <p:txBody>
          <a:bodyPr vert="horz" lIns="91440" tIns="45720" rIns="91440" bIns="45720" rtlCol="0" anchor="t" anchorCtr="0">
            <a:normAutofit fontScale="25000" lnSpcReduction="20000"/>
          </a:bodyPr>
          <a:lstStyle>
            <a:lvl1pPr algn="l" defTabSz="914400" rtl="0" eaLnBrk="1" latinLnBrk="0" hangingPunct="1">
              <a:lnSpc>
                <a:spcPct val="90000"/>
              </a:lnSpc>
              <a:spcBef>
                <a:spcPct val="0"/>
              </a:spcBef>
              <a:buNone/>
              <a:defRPr sz="4400" kern="1200" cap="all" baseline="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200" b="1" dirty="0">
                <a:solidFill>
                  <a:schemeClr val="tx1"/>
                </a:solidFill>
                <a:latin typeface="+mn-lt"/>
              </a:rPr>
              <a:t>Finalizing model</a:t>
            </a:r>
          </a:p>
          <a:p>
            <a:endParaRPr lang="en-US" sz="11200" b="1" dirty="0">
              <a:solidFill>
                <a:schemeClr val="tx1"/>
              </a:solidFill>
              <a:latin typeface="+mn-lt"/>
            </a:endParaRPr>
          </a:p>
          <a:p>
            <a:br>
              <a:rPr lang="en-US" dirty="0">
                <a:solidFill>
                  <a:schemeClr val="tx1"/>
                </a:solidFill>
              </a:rPr>
            </a:br>
            <a:br>
              <a:rPr lang="en-US" dirty="0">
                <a:solidFill>
                  <a:schemeClr val="tx1"/>
                </a:solidFill>
              </a:rPr>
            </a:br>
            <a:r>
              <a:rPr lang="en-US" sz="8000" dirty="0">
                <a:solidFill>
                  <a:schemeClr val="tx1"/>
                </a:solidFill>
                <a:latin typeface="+mn-lt"/>
              </a:rPr>
              <a:t>from the accuracy , precision, recall,F1_score comparison, we got </a:t>
            </a:r>
            <a:r>
              <a:rPr lang="en-US" sz="8000" b="1" dirty="0">
                <a:solidFill>
                  <a:schemeClr val="tx1"/>
                </a:solidFill>
                <a:latin typeface="+mn-lt"/>
              </a:rPr>
              <a:t>100% result </a:t>
            </a:r>
            <a:r>
              <a:rPr lang="en-US" sz="8000" dirty="0">
                <a:solidFill>
                  <a:schemeClr val="tx1"/>
                </a:solidFill>
                <a:latin typeface="+mn-lt"/>
              </a:rPr>
              <a:t>for </a:t>
            </a:r>
            <a:r>
              <a:rPr lang="en-US" sz="8000" b="1" dirty="0">
                <a:solidFill>
                  <a:schemeClr val="tx1"/>
                </a:solidFill>
                <a:latin typeface="+mn-lt"/>
              </a:rPr>
              <a:t>random forest classifier. </a:t>
            </a:r>
            <a:endParaRPr lang="en-US" sz="8000" dirty="0">
              <a:solidFill>
                <a:schemeClr val="tx1"/>
              </a:solidFill>
              <a:latin typeface="+mn-lt"/>
            </a:endParaRPr>
          </a:p>
        </p:txBody>
      </p:sp>
      <p:pic>
        <p:nvPicPr>
          <p:cNvPr id="5" name="Picture 4">
            <a:extLst>
              <a:ext uri="{FF2B5EF4-FFF2-40B4-BE49-F238E27FC236}">
                <a16:creationId xmlns:a16="http://schemas.microsoft.com/office/drawing/2014/main" id="{BD662900-BFCB-11F0-7B48-483FD6069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06" y="2043535"/>
            <a:ext cx="3924629" cy="2973737"/>
          </a:xfrm>
          <a:prstGeom prst="rect">
            <a:avLst/>
          </a:prstGeom>
        </p:spPr>
      </p:pic>
      <p:pic>
        <p:nvPicPr>
          <p:cNvPr id="8" name="Picture 7">
            <a:extLst>
              <a:ext uri="{FF2B5EF4-FFF2-40B4-BE49-F238E27FC236}">
                <a16:creationId xmlns:a16="http://schemas.microsoft.com/office/drawing/2014/main" id="{2BB90842-2BEB-F311-CF10-9DC586ED2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959" y="2317268"/>
            <a:ext cx="4984829" cy="2223464"/>
          </a:xfrm>
          <a:prstGeom prst="rect">
            <a:avLst/>
          </a:prstGeom>
        </p:spPr>
      </p:pic>
    </p:spTree>
    <p:extLst>
      <p:ext uri="{BB962C8B-B14F-4D97-AF65-F5344CB8AC3E}">
        <p14:creationId xmlns:p14="http://schemas.microsoft.com/office/powerpoint/2010/main" val="369450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EA9D84-F99D-4B3B-AEFC-9271078C9FD2}"/>
              </a:ext>
            </a:extLst>
          </p:cNvPr>
          <p:cNvSpPr txBox="1"/>
          <p:nvPr/>
        </p:nvSpPr>
        <p:spPr>
          <a:xfrm>
            <a:off x="542677" y="610465"/>
            <a:ext cx="6094674" cy="584775"/>
          </a:xfrm>
          <a:prstGeom prst="rect">
            <a:avLst/>
          </a:prstGeom>
          <a:noFill/>
        </p:spPr>
        <p:txBody>
          <a:bodyPr wrap="square">
            <a:spAutoFit/>
          </a:bodyPr>
          <a:lstStyle/>
          <a:p>
            <a:r>
              <a:rPr lang="en-IN" sz="3200" b="1" dirty="0"/>
              <a:t>Problem Statement : </a:t>
            </a:r>
            <a:endParaRPr lang="en-US" sz="3200" dirty="0"/>
          </a:p>
        </p:txBody>
      </p:sp>
      <p:sp>
        <p:nvSpPr>
          <p:cNvPr id="5" name="TextBox 4">
            <a:extLst>
              <a:ext uri="{FF2B5EF4-FFF2-40B4-BE49-F238E27FC236}">
                <a16:creationId xmlns:a16="http://schemas.microsoft.com/office/drawing/2014/main" id="{DFB8EF1C-BE1C-7057-B461-7428F7684B46}"/>
              </a:ext>
            </a:extLst>
          </p:cNvPr>
          <p:cNvSpPr txBox="1"/>
          <p:nvPr/>
        </p:nvSpPr>
        <p:spPr>
          <a:xfrm>
            <a:off x="542677" y="1549845"/>
            <a:ext cx="10223389" cy="2862322"/>
          </a:xfrm>
          <a:prstGeom prst="rect">
            <a:avLst/>
          </a:prstGeom>
          <a:noFill/>
        </p:spPr>
        <p:txBody>
          <a:bodyPr wrap="square">
            <a:spAutoFit/>
          </a:bodyPr>
          <a:lstStyle/>
          <a:p>
            <a:r>
              <a:rPr lang="en-US" sz="2000" dirty="0"/>
              <a:t>Today the major problem being faced across the industry is how to acquire the right talent, using minimal resources over the internet and in minimal time. As described there are three major challenges that are required to be overcome, to bring efficiencies to the complete process.</a:t>
            </a:r>
          </a:p>
          <a:p>
            <a:endParaRPr lang="en-US" sz="2000" dirty="0"/>
          </a:p>
          <a:p>
            <a:r>
              <a:rPr lang="en-US" sz="2000" dirty="0"/>
              <a:t>• Separating the right candidates from the pack</a:t>
            </a:r>
          </a:p>
          <a:p>
            <a:endParaRPr lang="en-US" sz="2000" dirty="0"/>
          </a:p>
          <a:p>
            <a:r>
              <a:rPr lang="en-US" sz="2000" dirty="0"/>
              <a:t>• Making sense of candidate CVs</a:t>
            </a:r>
          </a:p>
          <a:p>
            <a:endParaRPr lang="en-US" sz="2000" dirty="0"/>
          </a:p>
          <a:p>
            <a:r>
              <a:rPr lang="en-US" sz="2000" dirty="0"/>
              <a:t>• Knowing that candidates can do the job before you hire them.</a:t>
            </a:r>
            <a:endParaRPr lang="en-IN" sz="2000" dirty="0"/>
          </a:p>
        </p:txBody>
      </p:sp>
    </p:spTree>
    <p:extLst>
      <p:ext uri="{BB962C8B-B14F-4D97-AF65-F5344CB8AC3E}">
        <p14:creationId xmlns:p14="http://schemas.microsoft.com/office/powerpoint/2010/main" val="1550676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8">
            <a:extLst>
              <a:ext uri="{FF2B5EF4-FFF2-40B4-BE49-F238E27FC236}">
                <a16:creationId xmlns:a16="http://schemas.microsoft.com/office/drawing/2014/main" id="{1BD03221-2F05-0596-75E2-139F49D4C21F}"/>
              </a:ext>
            </a:extLst>
          </p:cNvPr>
          <p:cNvSpPr txBox="1"/>
          <p:nvPr/>
        </p:nvSpPr>
        <p:spPr>
          <a:xfrm>
            <a:off x="384390" y="339809"/>
            <a:ext cx="510988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t>DEPLOYMENT</a:t>
            </a:r>
            <a:endParaRPr lang="en-IN" sz="2800" b="1" dirty="0"/>
          </a:p>
        </p:txBody>
      </p:sp>
      <p:sp>
        <p:nvSpPr>
          <p:cNvPr id="4" name="TextBox 3">
            <a:extLst>
              <a:ext uri="{FF2B5EF4-FFF2-40B4-BE49-F238E27FC236}">
                <a16:creationId xmlns:a16="http://schemas.microsoft.com/office/drawing/2014/main" id="{DA378A5B-DC16-12FC-8D23-0E5ECCDBC253}"/>
              </a:ext>
            </a:extLst>
          </p:cNvPr>
          <p:cNvSpPr txBox="1"/>
          <p:nvPr/>
        </p:nvSpPr>
        <p:spPr>
          <a:xfrm>
            <a:off x="384390" y="1109366"/>
            <a:ext cx="10270358" cy="1323439"/>
          </a:xfrm>
          <a:prstGeom prst="rect">
            <a:avLst/>
          </a:prstGeom>
          <a:noFill/>
        </p:spPr>
        <p:txBody>
          <a:bodyPr wrap="square">
            <a:spAutoFit/>
          </a:bodyPr>
          <a:lstStyle/>
          <a:p>
            <a:pPr marL="285750" indent="-285750">
              <a:buFont typeface="Wingdings" panose="05000000000000000000" pitchFamily="2" charset="2"/>
              <a:buChar char="Ø"/>
            </a:pPr>
            <a:r>
              <a:rPr lang="en-US" sz="2000" dirty="0"/>
              <a:t>After model building and Evaluation process, We have deployed the code using “ </a:t>
            </a:r>
            <a:r>
              <a:rPr lang="en-US" sz="2000" dirty="0" err="1"/>
              <a:t>Streamlit</a:t>
            </a:r>
            <a:r>
              <a:rPr lang="en-US" sz="2000" dirty="0"/>
              <a:t> ”.</a:t>
            </a:r>
          </a:p>
          <a:p>
            <a:endParaRPr lang="en-US" sz="2000" dirty="0"/>
          </a:p>
          <a:p>
            <a:pPr marL="285750" indent="-285750">
              <a:buFont typeface="Wingdings" panose="05000000000000000000" pitchFamily="2" charset="2"/>
              <a:buChar char="Ø"/>
            </a:pPr>
            <a:r>
              <a:rPr lang="en-US" sz="2000" dirty="0"/>
              <a:t>We have selected the best model RANDOM FOREST CLASSIFIER and used in our deployment phase</a:t>
            </a:r>
            <a:endParaRPr lang="en-IN" sz="2000" dirty="0"/>
          </a:p>
        </p:txBody>
      </p:sp>
    </p:spTree>
    <p:extLst>
      <p:ext uri="{BB962C8B-B14F-4D97-AF65-F5344CB8AC3E}">
        <p14:creationId xmlns:p14="http://schemas.microsoft.com/office/powerpoint/2010/main" val="390811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5FB338-D754-EEE8-25F8-7902FD61793C}"/>
              </a:ext>
            </a:extLst>
          </p:cNvPr>
          <p:cNvSpPr txBox="1"/>
          <p:nvPr/>
        </p:nvSpPr>
        <p:spPr>
          <a:xfrm>
            <a:off x="630141" y="713831"/>
            <a:ext cx="6094674" cy="584775"/>
          </a:xfrm>
          <a:prstGeom prst="rect">
            <a:avLst/>
          </a:prstGeom>
          <a:noFill/>
        </p:spPr>
        <p:txBody>
          <a:bodyPr wrap="square">
            <a:spAutoFit/>
          </a:bodyPr>
          <a:lstStyle/>
          <a:p>
            <a:r>
              <a:rPr lang="en-ZA" sz="3200" b="1" dirty="0"/>
              <a:t>Business Objective</a:t>
            </a:r>
            <a:endParaRPr lang="en-US" sz="3200" dirty="0"/>
          </a:p>
        </p:txBody>
      </p:sp>
      <p:sp>
        <p:nvSpPr>
          <p:cNvPr id="5" name="TextBox 4">
            <a:extLst>
              <a:ext uri="{FF2B5EF4-FFF2-40B4-BE49-F238E27FC236}">
                <a16:creationId xmlns:a16="http://schemas.microsoft.com/office/drawing/2014/main" id="{223AEED1-385A-9FA6-4248-71E00EDE71AC}"/>
              </a:ext>
            </a:extLst>
          </p:cNvPr>
          <p:cNvSpPr txBox="1"/>
          <p:nvPr/>
        </p:nvSpPr>
        <p:spPr>
          <a:xfrm>
            <a:off x="630140" y="1643400"/>
            <a:ext cx="9523675" cy="3170099"/>
          </a:xfrm>
          <a:prstGeom prst="rect">
            <a:avLst/>
          </a:prstGeom>
          <a:noFill/>
        </p:spPr>
        <p:txBody>
          <a:bodyPr wrap="square">
            <a:spAutoFit/>
          </a:bodyPr>
          <a:lstStyle/>
          <a:p>
            <a:pPr marL="285750" indent="-285750">
              <a:buFont typeface="Arial" panose="020B0604020202020204" pitchFamily="34" charset="0"/>
              <a:buChar char="•"/>
            </a:pPr>
            <a:r>
              <a:rPr lang="en-US" sz="2000" dirty="0"/>
              <a:t>The document classification solution should significantly reduce the manual human effort in the HRM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It should achieve a higher level of accuracy and automation with minimal human intervention.</a:t>
            </a:r>
          </a:p>
          <a:p>
            <a:endParaRPr lang="en-US" sz="2000" dirty="0"/>
          </a:p>
          <a:p>
            <a:pPr marL="285750" indent="-285750">
              <a:buFont typeface="Arial" panose="020B0604020202020204" pitchFamily="34" charset="0"/>
              <a:buChar char="•"/>
            </a:pPr>
            <a:r>
              <a:rPr lang="en-US" sz="2000" dirty="0"/>
              <a:t>To make case of selection resumes for recruiter without actually going through each of them.</a:t>
            </a:r>
          </a:p>
          <a:p>
            <a:endParaRPr lang="en-US" sz="2000" dirty="0"/>
          </a:p>
          <a:p>
            <a:pPr marL="285750" indent="-285750">
              <a:buFont typeface="Arial" panose="020B0604020202020204" pitchFamily="34" charset="0"/>
              <a:buChar char="•"/>
            </a:pPr>
            <a:r>
              <a:rPr lang="en-US" sz="2000" dirty="0"/>
              <a:t>To help candidates to find and apply the most suitable job roles form the job. </a:t>
            </a:r>
          </a:p>
        </p:txBody>
      </p:sp>
    </p:spTree>
    <p:extLst>
      <p:ext uri="{BB962C8B-B14F-4D97-AF65-F5344CB8AC3E}">
        <p14:creationId xmlns:p14="http://schemas.microsoft.com/office/powerpoint/2010/main" val="229371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97CB29-1AA1-E072-3821-5C389D3539B8}"/>
              </a:ext>
            </a:extLst>
          </p:cNvPr>
          <p:cNvSpPr txBox="1"/>
          <p:nvPr/>
        </p:nvSpPr>
        <p:spPr>
          <a:xfrm>
            <a:off x="375475" y="376549"/>
            <a:ext cx="6094674" cy="1077218"/>
          </a:xfrm>
          <a:prstGeom prst="rect">
            <a:avLst/>
          </a:prstGeom>
          <a:noFill/>
        </p:spPr>
        <p:txBody>
          <a:bodyPr wrap="square">
            <a:spAutoFit/>
          </a:bodyPr>
          <a:lstStyle/>
          <a:p>
            <a:r>
              <a:rPr lang="en-US" sz="3200" b="1" dirty="0"/>
              <a:t>PROJECT ARCHITECTURE :</a:t>
            </a:r>
            <a:br>
              <a:rPr lang="en-US" sz="3200" dirty="0"/>
            </a:br>
            <a:endParaRPr lang="en-US" sz="3200" dirty="0"/>
          </a:p>
        </p:txBody>
      </p:sp>
      <p:sp>
        <p:nvSpPr>
          <p:cNvPr id="6" name="Rectangle: Rounded Corners 5">
            <a:extLst>
              <a:ext uri="{FF2B5EF4-FFF2-40B4-BE49-F238E27FC236}">
                <a16:creationId xmlns:a16="http://schemas.microsoft.com/office/drawing/2014/main" id="{95466788-5586-BBDB-444C-648B01A585C7}"/>
              </a:ext>
            </a:extLst>
          </p:cNvPr>
          <p:cNvSpPr/>
          <p:nvPr/>
        </p:nvSpPr>
        <p:spPr>
          <a:xfrm>
            <a:off x="614238" y="1245517"/>
            <a:ext cx="2667160" cy="140141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dirty="0"/>
              <a:t>COLLECTION OF DATA</a:t>
            </a:r>
          </a:p>
        </p:txBody>
      </p:sp>
      <p:sp>
        <p:nvSpPr>
          <p:cNvPr id="7" name="Arrow: Right 6">
            <a:extLst>
              <a:ext uri="{FF2B5EF4-FFF2-40B4-BE49-F238E27FC236}">
                <a16:creationId xmlns:a16="http://schemas.microsoft.com/office/drawing/2014/main" id="{076E4397-46A0-A8E9-509A-41B0D32D8ED9}"/>
              </a:ext>
            </a:extLst>
          </p:cNvPr>
          <p:cNvSpPr/>
          <p:nvPr/>
        </p:nvSpPr>
        <p:spPr>
          <a:xfrm>
            <a:off x="3422812" y="1665983"/>
            <a:ext cx="1109565"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8" name="Rectangle: Rounded Corners 7">
            <a:extLst>
              <a:ext uri="{FF2B5EF4-FFF2-40B4-BE49-F238E27FC236}">
                <a16:creationId xmlns:a16="http://schemas.microsoft.com/office/drawing/2014/main" id="{A173BC7C-892B-5AF9-A433-4384A5686EE7}"/>
              </a:ext>
            </a:extLst>
          </p:cNvPr>
          <p:cNvSpPr/>
          <p:nvPr/>
        </p:nvSpPr>
        <p:spPr>
          <a:xfrm>
            <a:off x="4660185" y="1245517"/>
            <a:ext cx="2871629" cy="136929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dirty="0">
                <a:solidFill>
                  <a:schemeClr val="bg1"/>
                </a:solidFill>
              </a:rPr>
              <a:t>BUSINESS</a:t>
            </a:r>
            <a:r>
              <a:rPr lang="en-IN" sz="2400" dirty="0">
                <a:solidFill>
                  <a:schemeClr val="tx1"/>
                </a:solidFill>
              </a:rPr>
              <a:t> </a:t>
            </a:r>
            <a:r>
              <a:rPr lang="en-IN" sz="2400" dirty="0">
                <a:solidFill>
                  <a:schemeClr val="bg1"/>
                </a:solidFill>
              </a:rPr>
              <a:t>UNDERSTANDING</a:t>
            </a:r>
          </a:p>
        </p:txBody>
      </p:sp>
      <p:sp>
        <p:nvSpPr>
          <p:cNvPr id="9" name="Rectangle: Rounded Corners 8">
            <a:extLst>
              <a:ext uri="{FF2B5EF4-FFF2-40B4-BE49-F238E27FC236}">
                <a16:creationId xmlns:a16="http://schemas.microsoft.com/office/drawing/2014/main" id="{CEDFDD5A-81A3-36C4-B29B-650B0FA9DDE3}"/>
              </a:ext>
            </a:extLst>
          </p:cNvPr>
          <p:cNvSpPr/>
          <p:nvPr/>
        </p:nvSpPr>
        <p:spPr>
          <a:xfrm>
            <a:off x="8971915" y="1151829"/>
            <a:ext cx="2981546" cy="151294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bg1"/>
                </a:solidFill>
              </a:rPr>
              <a:t>EXPLORATORY</a:t>
            </a:r>
            <a:r>
              <a:rPr lang="en-US" sz="2400" dirty="0">
                <a:solidFill>
                  <a:schemeClr val="tx1"/>
                </a:solidFill>
              </a:rPr>
              <a:t> </a:t>
            </a:r>
            <a:r>
              <a:rPr lang="en-US" sz="2400" dirty="0">
                <a:solidFill>
                  <a:schemeClr val="bg1"/>
                </a:solidFill>
              </a:rPr>
              <a:t>DATA</a:t>
            </a:r>
            <a:r>
              <a:rPr lang="en-US" sz="2400" dirty="0">
                <a:solidFill>
                  <a:schemeClr val="tx1"/>
                </a:solidFill>
              </a:rPr>
              <a:t> </a:t>
            </a:r>
            <a:r>
              <a:rPr lang="en-US" sz="2400" dirty="0">
                <a:solidFill>
                  <a:schemeClr val="bg1"/>
                </a:solidFill>
              </a:rPr>
              <a:t>ANALYSIS(EDA)</a:t>
            </a:r>
            <a:endParaRPr lang="en-IN" sz="2400" dirty="0">
              <a:solidFill>
                <a:schemeClr val="bg1"/>
              </a:solidFill>
            </a:endParaRPr>
          </a:p>
        </p:txBody>
      </p:sp>
      <p:sp>
        <p:nvSpPr>
          <p:cNvPr id="10" name="Arrow: Right 9">
            <a:extLst>
              <a:ext uri="{FF2B5EF4-FFF2-40B4-BE49-F238E27FC236}">
                <a16:creationId xmlns:a16="http://schemas.microsoft.com/office/drawing/2014/main" id="{9C5F2EBF-2BA6-C508-491D-285034E5F038}"/>
              </a:ext>
            </a:extLst>
          </p:cNvPr>
          <p:cNvSpPr/>
          <p:nvPr/>
        </p:nvSpPr>
        <p:spPr>
          <a:xfrm>
            <a:off x="7730960" y="1588472"/>
            <a:ext cx="1109565"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1" name="Rectangle: Rounded Corners 10">
            <a:extLst>
              <a:ext uri="{FF2B5EF4-FFF2-40B4-BE49-F238E27FC236}">
                <a16:creationId xmlns:a16="http://schemas.microsoft.com/office/drawing/2014/main" id="{89D406E9-5B48-CB84-87A3-A3D4B5CA3269}"/>
              </a:ext>
            </a:extLst>
          </p:cNvPr>
          <p:cNvSpPr/>
          <p:nvPr/>
        </p:nvSpPr>
        <p:spPr>
          <a:xfrm>
            <a:off x="8971916" y="4252020"/>
            <a:ext cx="2981545" cy="1295943"/>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bg1"/>
                </a:solidFill>
              </a:rPr>
              <a:t>MODEL</a:t>
            </a:r>
            <a:r>
              <a:rPr lang="en-US" sz="2400" dirty="0">
                <a:solidFill>
                  <a:schemeClr val="tx1"/>
                </a:solidFill>
              </a:rPr>
              <a:t> </a:t>
            </a:r>
            <a:r>
              <a:rPr lang="en-US" sz="2400" dirty="0">
                <a:solidFill>
                  <a:schemeClr val="bg1"/>
                </a:solidFill>
              </a:rPr>
              <a:t>SELECTION</a:t>
            </a:r>
            <a:endParaRPr lang="en-IN" sz="2400" dirty="0">
              <a:solidFill>
                <a:schemeClr val="bg1"/>
              </a:solidFill>
            </a:endParaRPr>
          </a:p>
        </p:txBody>
      </p:sp>
      <p:sp>
        <p:nvSpPr>
          <p:cNvPr id="12" name="Arrow: Right 11">
            <a:extLst>
              <a:ext uri="{FF2B5EF4-FFF2-40B4-BE49-F238E27FC236}">
                <a16:creationId xmlns:a16="http://schemas.microsoft.com/office/drawing/2014/main" id="{8AC7E98B-7965-1F22-AFD1-27B0E60233C3}"/>
              </a:ext>
            </a:extLst>
          </p:cNvPr>
          <p:cNvSpPr/>
          <p:nvPr/>
        </p:nvSpPr>
        <p:spPr>
          <a:xfrm rot="5400000">
            <a:off x="10038163" y="3186684"/>
            <a:ext cx="1109565"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Arrow: Left 12">
            <a:extLst>
              <a:ext uri="{FF2B5EF4-FFF2-40B4-BE49-F238E27FC236}">
                <a16:creationId xmlns:a16="http://schemas.microsoft.com/office/drawing/2014/main" id="{0959FCF4-7F16-BAF9-1DBC-90D126553056}"/>
              </a:ext>
            </a:extLst>
          </p:cNvPr>
          <p:cNvSpPr/>
          <p:nvPr/>
        </p:nvSpPr>
        <p:spPr>
          <a:xfrm>
            <a:off x="7730960" y="4657675"/>
            <a:ext cx="1109564" cy="484632"/>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4" name="Rectangle: Rounded Corners 13">
            <a:extLst>
              <a:ext uri="{FF2B5EF4-FFF2-40B4-BE49-F238E27FC236}">
                <a16:creationId xmlns:a16="http://schemas.microsoft.com/office/drawing/2014/main" id="{0F311794-3827-9ECF-F9E3-2956DBAE98C9}"/>
              </a:ext>
            </a:extLst>
          </p:cNvPr>
          <p:cNvSpPr/>
          <p:nvPr/>
        </p:nvSpPr>
        <p:spPr>
          <a:xfrm>
            <a:off x="4727939" y="4307679"/>
            <a:ext cx="2871629" cy="136929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dirty="0"/>
              <a:t>FINALIZING MODEL</a:t>
            </a:r>
            <a:endParaRPr lang="en-IN" sz="2800" dirty="0"/>
          </a:p>
        </p:txBody>
      </p:sp>
      <p:sp>
        <p:nvSpPr>
          <p:cNvPr id="15" name="Arrow: Left 14">
            <a:extLst>
              <a:ext uri="{FF2B5EF4-FFF2-40B4-BE49-F238E27FC236}">
                <a16:creationId xmlns:a16="http://schemas.microsoft.com/office/drawing/2014/main" id="{14507291-8150-D755-B2D5-E445C9D79330}"/>
              </a:ext>
            </a:extLst>
          </p:cNvPr>
          <p:cNvSpPr/>
          <p:nvPr/>
        </p:nvSpPr>
        <p:spPr>
          <a:xfrm>
            <a:off x="3422812" y="4750010"/>
            <a:ext cx="1109564" cy="484632"/>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6" name="Rectangle: Rounded Corners 15">
            <a:extLst>
              <a:ext uri="{FF2B5EF4-FFF2-40B4-BE49-F238E27FC236}">
                <a16:creationId xmlns:a16="http://schemas.microsoft.com/office/drawing/2014/main" id="{244AA1B4-4BA0-7F5B-6A39-082F2819390F}"/>
              </a:ext>
            </a:extLst>
          </p:cNvPr>
          <p:cNvSpPr/>
          <p:nvPr/>
        </p:nvSpPr>
        <p:spPr>
          <a:xfrm>
            <a:off x="521367" y="4307679"/>
            <a:ext cx="2760031" cy="136929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800" dirty="0"/>
              <a:t>DEPLOYMENT</a:t>
            </a:r>
          </a:p>
        </p:txBody>
      </p:sp>
    </p:spTree>
    <p:extLst>
      <p:ext uri="{BB962C8B-B14F-4D97-AF65-F5344CB8AC3E}">
        <p14:creationId xmlns:p14="http://schemas.microsoft.com/office/powerpoint/2010/main" val="2055282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9358A-42AC-ADC9-CB3E-E7A0AC989BF4}"/>
              </a:ext>
            </a:extLst>
          </p:cNvPr>
          <p:cNvSpPr txBox="1"/>
          <p:nvPr/>
        </p:nvSpPr>
        <p:spPr>
          <a:xfrm>
            <a:off x="510872" y="419633"/>
            <a:ext cx="6094674" cy="523220"/>
          </a:xfrm>
          <a:prstGeom prst="rect">
            <a:avLst/>
          </a:prstGeom>
          <a:noFill/>
        </p:spPr>
        <p:txBody>
          <a:bodyPr wrap="square">
            <a:spAutoFit/>
          </a:bodyPr>
          <a:lstStyle/>
          <a:p>
            <a:r>
              <a:rPr lang="en-US" sz="2800" b="1" dirty="0"/>
              <a:t>Importing Libraries :</a:t>
            </a:r>
            <a:endParaRPr lang="en-US" sz="2800" dirty="0"/>
          </a:p>
        </p:txBody>
      </p:sp>
      <p:sp>
        <p:nvSpPr>
          <p:cNvPr id="5" name="TextBox 4">
            <a:extLst>
              <a:ext uri="{FF2B5EF4-FFF2-40B4-BE49-F238E27FC236}">
                <a16:creationId xmlns:a16="http://schemas.microsoft.com/office/drawing/2014/main" id="{63CDA4AF-2221-7692-52E1-BC97F9BB9E9D}"/>
              </a:ext>
            </a:extLst>
          </p:cNvPr>
          <p:cNvSpPr txBox="1"/>
          <p:nvPr/>
        </p:nvSpPr>
        <p:spPr>
          <a:xfrm>
            <a:off x="622190" y="1997839"/>
            <a:ext cx="6094674" cy="2862322"/>
          </a:xfrm>
          <a:prstGeom prst="rect">
            <a:avLst/>
          </a:prstGeom>
          <a:noFill/>
        </p:spPr>
        <p:txBody>
          <a:bodyPr wrap="square">
            <a:spAutoFit/>
          </a:bodyPr>
          <a:lstStyle/>
          <a:p>
            <a:r>
              <a:rPr lang="en-IN" sz="2000" dirty="0">
                <a:ea typeface="Adobe Fan Heiti Std B" panose="020B0700000000000000" pitchFamily="34" charset="-128"/>
              </a:rPr>
              <a:t>#!pip install python-doc</a:t>
            </a:r>
          </a:p>
          <a:p>
            <a:r>
              <a:rPr lang="en-IN" sz="2000" dirty="0">
                <a:ea typeface="Adobe Fan Heiti Std B" panose="020B0700000000000000" pitchFamily="34" charset="-128"/>
              </a:rPr>
              <a:t>#!python -m pip install docx2txt</a:t>
            </a:r>
          </a:p>
          <a:p>
            <a:r>
              <a:rPr lang="en-IN" sz="2000" dirty="0">
                <a:ea typeface="Adobe Fan Heiti Std B" panose="020B0700000000000000" pitchFamily="34" charset="-128"/>
              </a:rPr>
              <a:t>#!pip install </a:t>
            </a:r>
            <a:r>
              <a:rPr lang="en-IN" sz="2000" dirty="0" err="1">
                <a:ea typeface="Adobe Fan Heiti Std B" panose="020B0700000000000000" pitchFamily="34" charset="-128"/>
              </a:rPr>
              <a:t>textract</a:t>
            </a:r>
            <a:endParaRPr lang="en-IN" sz="2000" dirty="0">
              <a:ea typeface="Adobe Fan Heiti Std B" panose="020B0700000000000000" pitchFamily="34" charset="-128"/>
            </a:endParaRPr>
          </a:p>
          <a:p>
            <a:r>
              <a:rPr lang="en-IN" sz="2000" dirty="0">
                <a:ea typeface="Adobe Fan Heiti Std B" panose="020B0700000000000000" pitchFamily="34" charset="-128"/>
              </a:rPr>
              <a:t>#!pip install python-docx</a:t>
            </a:r>
          </a:p>
          <a:p>
            <a:r>
              <a:rPr lang="en-IN" sz="2000" dirty="0">
                <a:ea typeface="Adobe Fan Heiti Std B" panose="020B0700000000000000" pitchFamily="34" charset="-128"/>
              </a:rPr>
              <a:t>#!pip install </a:t>
            </a:r>
            <a:r>
              <a:rPr lang="en-IN" sz="2000" dirty="0" err="1">
                <a:ea typeface="Adobe Fan Heiti Std B" panose="020B0700000000000000" pitchFamily="34" charset="-128"/>
              </a:rPr>
              <a:t>xgboost</a:t>
            </a:r>
            <a:endParaRPr lang="en-IN" sz="2000" dirty="0">
              <a:ea typeface="Adobe Fan Heiti Std B" panose="020B0700000000000000" pitchFamily="34" charset="-128"/>
            </a:endParaRPr>
          </a:p>
          <a:p>
            <a:r>
              <a:rPr lang="en-IN" sz="2000" dirty="0">
                <a:ea typeface="Adobe Fan Heiti Std B" panose="020B0700000000000000" pitchFamily="34" charset="-128"/>
              </a:rPr>
              <a:t>#!python.exe -m pip install --upgrade pip</a:t>
            </a:r>
          </a:p>
          <a:p>
            <a:r>
              <a:rPr lang="en-IN" sz="2000" dirty="0">
                <a:ea typeface="Adobe Fan Heiti Std B" panose="020B0700000000000000" pitchFamily="34" charset="-128"/>
              </a:rPr>
              <a:t>#!pip install docs</a:t>
            </a:r>
          </a:p>
          <a:p>
            <a:r>
              <a:rPr lang="en-US" sz="2000" dirty="0">
                <a:ea typeface="Adobe Fan Heiti Std B" panose="020B0700000000000000" pitchFamily="34" charset="-128"/>
              </a:rPr>
              <a:t>#!python -m spacy download </a:t>
            </a:r>
            <a:r>
              <a:rPr lang="en-US" sz="2000" dirty="0" err="1">
                <a:ea typeface="Adobe Fan Heiti Std B" panose="020B0700000000000000" pitchFamily="34" charset="-128"/>
              </a:rPr>
              <a:t>en_core_web_trf</a:t>
            </a:r>
            <a:endParaRPr lang="en-US" sz="2000" dirty="0">
              <a:ea typeface="Adobe Fan Heiti Std B" panose="020B0700000000000000" pitchFamily="34" charset="-128"/>
            </a:endParaRPr>
          </a:p>
          <a:p>
            <a:r>
              <a:rPr lang="en-IN" sz="2000" dirty="0">
                <a:ea typeface="Adobe Fan Heiti Std B" panose="020B0700000000000000" pitchFamily="34" charset="-128"/>
              </a:rPr>
              <a:t>#!pip install spacy-transformers</a:t>
            </a:r>
          </a:p>
        </p:txBody>
      </p:sp>
      <p:sp>
        <p:nvSpPr>
          <p:cNvPr id="7" name="TextBox 6">
            <a:extLst>
              <a:ext uri="{FF2B5EF4-FFF2-40B4-BE49-F238E27FC236}">
                <a16:creationId xmlns:a16="http://schemas.microsoft.com/office/drawing/2014/main" id="{4C001A0C-037E-91D6-E601-7B6D8573F906}"/>
              </a:ext>
            </a:extLst>
          </p:cNvPr>
          <p:cNvSpPr txBox="1"/>
          <p:nvPr/>
        </p:nvSpPr>
        <p:spPr>
          <a:xfrm>
            <a:off x="622190" y="1203510"/>
            <a:ext cx="10374464" cy="400110"/>
          </a:xfrm>
          <a:prstGeom prst="rect">
            <a:avLst/>
          </a:prstGeom>
          <a:noFill/>
        </p:spPr>
        <p:txBody>
          <a:bodyPr wrap="square">
            <a:spAutoFit/>
          </a:bodyPr>
          <a:lstStyle/>
          <a:p>
            <a:r>
              <a:rPr lang="en-US" sz="2000" dirty="0"/>
              <a:t>We have to first install libraries to work on the resume classification dataset.</a:t>
            </a:r>
          </a:p>
        </p:txBody>
      </p:sp>
    </p:spTree>
    <p:extLst>
      <p:ext uri="{BB962C8B-B14F-4D97-AF65-F5344CB8AC3E}">
        <p14:creationId xmlns:p14="http://schemas.microsoft.com/office/powerpoint/2010/main" val="292856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98728-539C-B746-38EA-436D729B7FFB}"/>
              </a:ext>
            </a:extLst>
          </p:cNvPr>
          <p:cNvSpPr txBox="1"/>
          <p:nvPr/>
        </p:nvSpPr>
        <p:spPr>
          <a:xfrm>
            <a:off x="487018" y="562757"/>
            <a:ext cx="6094674" cy="523220"/>
          </a:xfrm>
          <a:prstGeom prst="rect">
            <a:avLst/>
          </a:prstGeom>
          <a:noFill/>
        </p:spPr>
        <p:txBody>
          <a:bodyPr wrap="square">
            <a:spAutoFit/>
          </a:bodyPr>
          <a:lstStyle/>
          <a:p>
            <a:r>
              <a:rPr lang="en-US" sz="2800" b="1" dirty="0" err="1"/>
              <a:t>DataSet</a:t>
            </a:r>
            <a:r>
              <a:rPr lang="en-US" sz="2800" b="1" dirty="0"/>
              <a:t> Details :</a:t>
            </a:r>
            <a:endParaRPr lang="en-US" sz="2800" dirty="0"/>
          </a:p>
        </p:txBody>
      </p:sp>
      <p:sp>
        <p:nvSpPr>
          <p:cNvPr id="5" name="TextBox 4">
            <a:extLst>
              <a:ext uri="{FF2B5EF4-FFF2-40B4-BE49-F238E27FC236}">
                <a16:creationId xmlns:a16="http://schemas.microsoft.com/office/drawing/2014/main" id="{E3B63F90-2215-0E54-70E2-2868A0233088}"/>
              </a:ext>
            </a:extLst>
          </p:cNvPr>
          <p:cNvSpPr txBox="1"/>
          <p:nvPr/>
        </p:nvSpPr>
        <p:spPr>
          <a:xfrm>
            <a:off x="431359" y="1211436"/>
            <a:ext cx="10764078" cy="707886"/>
          </a:xfrm>
          <a:prstGeom prst="rect">
            <a:avLst/>
          </a:prstGeom>
          <a:noFill/>
        </p:spPr>
        <p:txBody>
          <a:bodyPr wrap="square">
            <a:spAutoFit/>
          </a:bodyPr>
          <a:lstStyle/>
          <a:p>
            <a:r>
              <a:rPr lang="en-US" sz="2000" dirty="0"/>
              <a:t>After Extracting and Modifying the Dataset, given data contains a total of 4 Classes, 2 features and 79 rows. </a:t>
            </a:r>
          </a:p>
        </p:txBody>
      </p:sp>
      <p:pic>
        <p:nvPicPr>
          <p:cNvPr id="7" name="Picture 6">
            <a:extLst>
              <a:ext uri="{FF2B5EF4-FFF2-40B4-BE49-F238E27FC236}">
                <a16:creationId xmlns:a16="http://schemas.microsoft.com/office/drawing/2014/main" id="{11ECE865-37C4-CC4C-B0C1-46F98D907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117" y="1919322"/>
            <a:ext cx="6843353" cy="3901778"/>
          </a:xfrm>
          <a:prstGeom prst="rect">
            <a:avLst/>
          </a:prstGeom>
        </p:spPr>
      </p:pic>
    </p:spTree>
    <p:extLst>
      <p:ext uri="{BB962C8B-B14F-4D97-AF65-F5344CB8AC3E}">
        <p14:creationId xmlns:p14="http://schemas.microsoft.com/office/powerpoint/2010/main" val="56182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91175-AB61-C565-0B3B-5E84C61DCB25}"/>
              </a:ext>
            </a:extLst>
          </p:cNvPr>
          <p:cNvSpPr txBox="1"/>
          <p:nvPr/>
        </p:nvSpPr>
        <p:spPr>
          <a:xfrm>
            <a:off x="463164" y="443487"/>
            <a:ext cx="6094674" cy="523220"/>
          </a:xfrm>
          <a:prstGeom prst="rect">
            <a:avLst/>
          </a:prstGeom>
          <a:noFill/>
        </p:spPr>
        <p:txBody>
          <a:bodyPr wrap="square">
            <a:spAutoFit/>
          </a:bodyPr>
          <a:lstStyle/>
          <a:p>
            <a:r>
              <a:rPr lang="en-IN" sz="2800" b="1" dirty="0"/>
              <a:t>DATA UNDERSTANDING and EDA :</a:t>
            </a:r>
          </a:p>
        </p:txBody>
      </p:sp>
      <p:sp>
        <p:nvSpPr>
          <p:cNvPr id="5" name="TextBox 4">
            <a:extLst>
              <a:ext uri="{FF2B5EF4-FFF2-40B4-BE49-F238E27FC236}">
                <a16:creationId xmlns:a16="http://schemas.microsoft.com/office/drawing/2014/main" id="{C15F9D8E-43BD-BEC6-6E5C-1EBBE3799804}"/>
              </a:ext>
            </a:extLst>
          </p:cNvPr>
          <p:cNvSpPr txBox="1"/>
          <p:nvPr/>
        </p:nvSpPr>
        <p:spPr>
          <a:xfrm>
            <a:off x="463164" y="1065867"/>
            <a:ext cx="11643360" cy="2862322"/>
          </a:xfrm>
          <a:prstGeom prst="rect">
            <a:avLst/>
          </a:prstGeom>
          <a:noFill/>
        </p:spPr>
        <p:txBody>
          <a:bodyPr wrap="square">
            <a:spAutoFit/>
          </a:bodyPr>
          <a:lstStyle/>
          <a:p>
            <a:r>
              <a:rPr lang="en-US" sz="2000" b="1" dirty="0"/>
              <a:t>Removing all Unwanted Characters- </a:t>
            </a:r>
            <a:r>
              <a:rPr lang="en-US" sz="2000" dirty="0"/>
              <a:t>\n \t, http links, tags, hashtags, html tags, converting to lower case, removing white spaces etc.</a:t>
            </a:r>
          </a:p>
          <a:p>
            <a:endParaRPr lang="en-US" sz="2000" dirty="0">
              <a:cs typeface="Calibri Light" panose="020F0302020204030204" pitchFamily="34" charset="0"/>
            </a:endParaRPr>
          </a:p>
          <a:p>
            <a:pPr defTabSz="914400" eaLnBrk="0" fontAlgn="base" hangingPunct="0">
              <a:spcBef>
                <a:spcPct val="0"/>
              </a:spcBef>
              <a:spcAft>
                <a:spcPct val="0"/>
              </a:spcAft>
            </a:pPr>
            <a:r>
              <a:rPr lang="en-IN" sz="2000" b="1" dirty="0">
                <a:cs typeface="Calibri Light" panose="020F0302020204030204" pitchFamily="34" charset="0"/>
              </a:rPr>
              <a:t>Word Tokenization </a:t>
            </a:r>
            <a:r>
              <a:rPr lang="en-IN" sz="2000" dirty="0">
                <a:cs typeface="Calibri Light" panose="020F0302020204030204" pitchFamily="34" charset="0"/>
              </a:rPr>
              <a:t>- </a:t>
            </a:r>
            <a:r>
              <a:rPr kumimoji="0" lang="en-US" altLang="en-US" sz="2000" b="0" i="0" u="none" strike="noStrike" cap="none" normalizeH="0" baseline="0" dirty="0">
                <a:ln>
                  <a:noFill/>
                </a:ln>
                <a:effectLst/>
              </a:rPr>
              <a:t>Tokenization is essentially splitting a phrase, sentence, paragraph, or an entire text document into smaller units, such as individual words or terms. Each of these smaller units are called tokens.</a:t>
            </a:r>
          </a:p>
          <a:p>
            <a:pPr defTabSz="914400" eaLnBrk="0" fontAlgn="base" hangingPunct="0">
              <a:spcBef>
                <a:spcPct val="0"/>
              </a:spcBef>
              <a:spcAft>
                <a:spcPct val="0"/>
              </a:spcAft>
            </a:pPr>
            <a:endParaRPr lang="en-IN" sz="2000" dirty="0">
              <a:cs typeface="Calibri Light" panose="020F0302020204030204" pitchFamily="34" charset="0"/>
            </a:endParaRPr>
          </a:p>
          <a:p>
            <a:r>
              <a:rPr lang="en-IN" sz="2000" b="1" dirty="0">
                <a:cs typeface="Calibri Light" panose="020F0302020204030204" pitchFamily="34" charset="0"/>
              </a:rPr>
              <a:t>Removing Stop-words </a:t>
            </a:r>
            <a:r>
              <a:rPr lang="en-IN" sz="2000" dirty="0">
                <a:cs typeface="Calibri Light" panose="020F0302020204030204" pitchFamily="34" charset="0"/>
              </a:rPr>
              <a:t>- </a:t>
            </a:r>
            <a:r>
              <a:rPr lang="en-US" sz="2000" dirty="0"/>
              <a:t>A stop word is a commonly used word (such as “the”, “a”, “an”, “in”) that a search engine has been programmed to ignore, both when indexing entries for searching and when retrieving them as the result of a search query.</a:t>
            </a:r>
            <a:endParaRPr lang="en-US" sz="2000" dirty="0">
              <a:cs typeface="Calibri Light" panose="020F0302020204030204" pitchFamily="34" charset="0"/>
            </a:endParaRPr>
          </a:p>
        </p:txBody>
      </p:sp>
      <p:pic>
        <p:nvPicPr>
          <p:cNvPr id="6" name="Picture 5">
            <a:extLst>
              <a:ext uri="{FF2B5EF4-FFF2-40B4-BE49-F238E27FC236}">
                <a16:creationId xmlns:a16="http://schemas.microsoft.com/office/drawing/2014/main" id="{4AADAF4E-9A49-C0B9-3279-3A2174C83C9C}"/>
              </a:ext>
            </a:extLst>
          </p:cNvPr>
          <p:cNvPicPr>
            <a:picLocks noChangeAspect="1"/>
          </p:cNvPicPr>
          <p:nvPr/>
        </p:nvPicPr>
        <p:blipFill>
          <a:blip r:embed="rId2"/>
          <a:stretch>
            <a:fillRect/>
          </a:stretch>
        </p:blipFill>
        <p:spPr>
          <a:xfrm>
            <a:off x="1367624" y="3838974"/>
            <a:ext cx="7323152" cy="2466410"/>
          </a:xfrm>
          <a:prstGeom prst="rect">
            <a:avLst/>
          </a:prstGeom>
        </p:spPr>
      </p:pic>
    </p:spTree>
    <p:extLst>
      <p:ext uri="{BB962C8B-B14F-4D97-AF65-F5344CB8AC3E}">
        <p14:creationId xmlns:p14="http://schemas.microsoft.com/office/powerpoint/2010/main" val="359856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99935-7A13-F9E3-9190-F48C9609DD69}"/>
              </a:ext>
            </a:extLst>
          </p:cNvPr>
          <p:cNvSpPr txBox="1"/>
          <p:nvPr/>
        </p:nvSpPr>
        <p:spPr>
          <a:xfrm>
            <a:off x="304138" y="173143"/>
            <a:ext cx="6094674" cy="523220"/>
          </a:xfrm>
          <a:prstGeom prst="rect">
            <a:avLst/>
          </a:prstGeom>
          <a:noFill/>
        </p:spPr>
        <p:txBody>
          <a:bodyPr wrap="square">
            <a:spAutoFit/>
          </a:bodyPr>
          <a:lstStyle/>
          <a:p>
            <a:r>
              <a:rPr lang="en-US" sz="2800" b="1" dirty="0">
                <a:cs typeface="Calibri Light" panose="020F0302020204030204" pitchFamily="34" charset="0"/>
              </a:rPr>
              <a:t>Text – Preprocessing :</a:t>
            </a:r>
          </a:p>
        </p:txBody>
      </p:sp>
      <p:sp>
        <p:nvSpPr>
          <p:cNvPr id="5" name="TextBox 4">
            <a:extLst>
              <a:ext uri="{FF2B5EF4-FFF2-40B4-BE49-F238E27FC236}">
                <a16:creationId xmlns:a16="http://schemas.microsoft.com/office/drawing/2014/main" id="{F080097F-FD8D-AA81-4C2D-30A53F1B8673}"/>
              </a:ext>
            </a:extLst>
          </p:cNvPr>
          <p:cNvSpPr txBox="1"/>
          <p:nvPr/>
        </p:nvSpPr>
        <p:spPr>
          <a:xfrm>
            <a:off x="304138" y="759973"/>
            <a:ext cx="11439939" cy="646331"/>
          </a:xfrm>
          <a:prstGeom prst="rect">
            <a:avLst/>
          </a:prstGeom>
          <a:noFill/>
        </p:spPr>
        <p:txBody>
          <a:bodyPr wrap="square">
            <a:spAutoFit/>
          </a:bodyPr>
          <a:lstStyle/>
          <a:p>
            <a:pPr marL="285750" indent="-285750">
              <a:buFont typeface="Wingdings" panose="05000000000000000000" pitchFamily="2" charset="2"/>
              <a:buChar char="q"/>
            </a:pPr>
            <a:r>
              <a:rPr lang="en-US" b="0" i="0" dirty="0">
                <a:solidFill>
                  <a:srgbClr val="202124"/>
                </a:solidFill>
                <a:effectLst/>
              </a:rPr>
              <a:t>The Porter stemming algorithm (or 'Porter stemmer') is </a:t>
            </a:r>
            <a:r>
              <a:rPr lang="en-US" b="1" i="0" dirty="0">
                <a:solidFill>
                  <a:srgbClr val="202124"/>
                </a:solidFill>
                <a:effectLst/>
              </a:rPr>
              <a:t>a process for removing the commoner morphological and inflectional endings from words in English</a:t>
            </a:r>
            <a:r>
              <a:rPr lang="en-US" b="0" i="0" dirty="0">
                <a:solidFill>
                  <a:srgbClr val="202124"/>
                </a:solidFill>
                <a:effectLst/>
              </a:rPr>
              <a:t>. </a:t>
            </a:r>
            <a:endParaRPr lang="en-IN" dirty="0"/>
          </a:p>
        </p:txBody>
      </p:sp>
      <p:pic>
        <p:nvPicPr>
          <p:cNvPr id="7" name="Picture 6">
            <a:extLst>
              <a:ext uri="{FF2B5EF4-FFF2-40B4-BE49-F238E27FC236}">
                <a16:creationId xmlns:a16="http://schemas.microsoft.com/office/drawing/2014/main" id="{F0782DE4-EB16-19E9-AB3C-C56CCB750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66" y="1406305"/>
            <a:ext cx="9432398" cy="2132024"/>
          </a:xfrm>
          <a:prstGeom prst="rect">
            <a:avLst/>
          </a:prstGeom>
        </p:spPr>
      </p:pic>
      <p:pic>
        <p:nvPicPr>
          <p:cNvPr id="9" name="Picture 8">
            <a:extLst>
              <a:ext uri="{FF2B5EF4-FFF2-40B4-BE49-F238E27FC236}">
                <a16:creationId xmlns:a16="http://schemas.microsoft.com/office/drawing/2014/main" id="{3B3F7D56-321B-D4F6-082D-98F8B40C2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8" y="3538329"/>
            <a:ext cx="9525825" cy="2814763"/>
          </a:xfrm>
          <a:prstGeom prst="rect">
            <a:avLst/>
          </a:prstGeom>
        </p:spPr>
      </p:pic>
    </p:spTree>
    <p:extLst>
      <p:ext uri="{BB962C8B-B14F-4D97-AF65-F5344CB8AC3E}">
        <p14:creationId xmlns:p14="http://schemas.microsoft.com/office/powerpoint/2010/main" val="183042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B45A70-DB35-B9F1-F586-37443B67521D}"/>
              </a:ext>
            </a:extLst>
          </p:cNvPr>
          <p:cNvSpPr txBox="1"/>
          <p:nvPr/>
        </p:nvSpPr>
        <p:spPr>
          <a:xfrm>
            <a:off x="391602" y="902633"/>
            <a:ext cx="11800398" cy="707886"/>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02124"/>
                </a:solidFill>
                <a:effectLst/>
              </a:rPr>
              <a:t>In natural language processing, text preprocessing is </a:t>
            </a:r>
            <a:r>
              <a:rPr lang="en-US" sz="2000" b="1" i="0" dirty="0">
                <a:solidFill>
                  <a:srgbClr val="202124"/>
                </a:solidFill>
                <a:effectLst/>
              </a:rPr>
              <a:t>the practice of cleaning and preparing text data</a:t>
            </a:r>
            <a:r>
              <a:rPr lang="en-US" sz="2000" b="0" i="0" dirty="0">
                <a:solidFill>
                  <a:srgbClr val="202124"/>
                </a:solidFill>
                <a:effectLst/>
              </a:rPr>
              <a:t>. NLTK and re are common Python libraries used to handle many text preprocessing tasks.</a:t>
            </a:r>
            <a:endParaRPr lang="en-IN" sz="2000" dirty="0"/>
          </a:p>
        </p:txBody>
      </p:sp>
      <p:sp>
        <p:nvSpPr>
          <p:cNvPr id="5" name="TextBox 4">
            <a:extLst>
              <a:ext uri="{FF2B5EF4-FFF2-40B4-BE49-F238E27FC236}">
                <a16:creationId xmlns:a16="http://schemas.microsoft.com/office/drawing/2014/main" id="{F7A7782E-E4E8-1440-1B39-D0B952721E47}"/>
              </a:ext>
            </a:extLst>
          </p:cNvPr>
          <p:cNvSpPr txBox="1"/>
          <p:nvPr/>
        </p:nvSpPr>
        <p:spPr>
          <a:xfrm>
            <a:off x="391602" y="252656"/>
            <a:ext cx="6094674" cy="523220"/>
          </a:xfrm>
          <a:prstGeom prst="rect">
            <a:avLst/>
          </a:prstGeom>
          <a:noFill/>
        </p:spPr>
        <p:txBody>
          <a:bodyPr wrap="square">
            <a:spAutoFit/>
          </a:bodyPr>
          <a:lstStyle/>
          <a:p>
            <a:r>
              <a:rPr lang="en-US" sz="2800" b="1" dirty="0">
                <a:cs typeface="Calibri Light" panose="020F0302020204030204" pitchFamily="34" charset="0"/>
              </a:rPr>
              <a:t>Text – Preprocessing :</a:t>
            </a:r>
          </a:p>
        </p:txBody>
      </p:sp>
      <p:sp>
        <p:nvSpPr>
          <p:cNvPr id="9" name="TextBox 8">
            <a:extLst>
              <a:ext uri="{FF2B5EF4-FFF2-40B4-BE49-F238E27FC236}">
                <a16:creationId xmlns:a16="http://schemas.microsoft.com/office/drawing/2014/main" id="{79F57DBA-4A48-FF1D-5CC8-9120990C604A}"/>
              </a:ext>
            </a:extLst>
          </p:cNvPr>
          <p:cNvSpPr txBox="1"/>
          <p:nvPr/>
        </p:nvSpPr>
        <p:spPr>
          <a:xfrm>
            <a:off x="890349" y="1675721"/>
            <a:ext cx="8849802" cy="400110"/>
          </a:xfrm>
          <a:prstGeom prst="rect">
            <a:avLst/>
          </a:prstGeom>
          <a:noFill/>
        </p:spPr>
        <p:txBody>
          <a:bodyPr wrap="square">
            <a:spAutoFit/>
          </a:bodyPr>
          <a:lstStyle/>
          <a:p>
            <a:pPr algn="ctr"/>
            <a:r>
              <a:rPr lang="en-US" sz="2000" dirty="0">
                <a:latin typeface="+mj-lt"/>
                <a:cs typeface="Calibri Light" panose="020F0302020204030204" pitchFamily="34" charset="0"/>
              </a:rPr>
              <a:t>Before Text – Preprocessing                                                After Text – Preprocessing  </a:t>
            </a:r>
          </a:p>
        </p:txBody>
      </p:sp>
      <p:pic>
        <p:nvPicPr>
          <p:cNvPr id="11" name="Picture 10">
            <a:extLst>
              <a:ext uri="{FF2B5EF4-FFF2-40B4-BE49-F238E27FC236}">
                <a16:creationId xmlns:a16="http://schemas.microsoft.com/office/drawing/2014/main" id="{2BDE147A-4C30-CEA3-4A3E-1C33ECC43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887" y="2045053"/>
            <a:ext cx="8436726" cy="2773920"/>
          </a:xfrm>
          <a:prstGeom prst="rect">
            <a:avLst/>
          </a:prstGeom>
        </p:spPr>
      </p:pic>
      <p:sp>
        <p:nvSpPr>
          <p:cNvPr id="13" name="TextBox 12">
            <a:extLst>
              <a:ext uri="{FF2B5EF4-FFF2-40B4-BE49-F238E27FC236}">
                <a16:creationId xmlns:a16="http://schemas.microsoft.com/office/drawing/2014/main" id="{25E589B2-4232-F7E5-12C2-FED5849728AD}"/>
              </a:ext>
            </a:extLst>
          </p:cNvPr>
          <p:cNvSpPr txBox="1"/>
          <p:nvPr/>
        </p:nvSpPr>
        <p:spPr>
          <a:xfrm>
            <a:off x="455211" y="4961124"/>
            <a:ext cx="11487647" cy="707886"/>
          </a:xfrm>
          <a:prstGeom prst="rect">
            <a:avLst/>
          </a:prstGeom>
          <a:noFill/>
        </p:spPr>
        <p:txBody>
          <a:bodyPr wrap="square">
            <a:spAutoFit/>
          </a:bodyPr>
          <a:lstStyle/>
          <a:p>
            <a:pPr marL="342900" indent="-342900">
              <a:buFont typeface="Arial" panose="020B0604020202020204" pitchFamily="34" charset="0"/>
              <a:buChar char="•"/>
            </a:pPr>
            <a:r>
              <a:rPr lang="en-US" sz="2000" dirty="0"/>
              <a:t> The Dataset contains 79 rows and 3 Column </a:t>
            </a:r>
          </a:p>
          <a:p>
            <a:pPr marL="342900" indent="-342900">
              <a:buFont typeface="Arial" panose="020B0604020202020204" pitchFamily="34" charset="0"/>
              <a:buChar char="•"/>
            </a:pPr>
            <a:r>
              <a:rPr lang="en-US" sz="2000" dirty="0"/>
              <a:t>There are total four Classes – Peoplesoft, Workday, React JS Developer and SQL Developer.</a:t>
            </a:r>
            <a:endParaRPr lang="en-IN" sz="2000" dirty="0"/>
          </a:p>
        </p:txBody>
      </p:sp>
    </p:spTree>
    <p:extLst>
      <p:ext uri="{BB962C8B-B14F-4D97-AF65-F5344CB8AC3E}">
        <p14:creationId xmlns:p14="http://schemas.microsoft.com/office/powerpoint/2010/main" val="5757895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147</TotalTime>
  <Words>965</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arial</vt:lpstr>
      <vt:lpstr>Bahnschrift SemiBold</vt:lpstr>
      <vt:lpstr>Berlin Sans FB Demi</vt:lpstr>
      <vt:lpstr>Britannic Bold</vt:lpstr>
      <vt:lpstr>Calibri</vt:lpstr>
      <vt:lpstr>Calibri Light</vt:lpstr>
      <vt:lpstr>Wingdings</vt:lpstr>
      <vt:lpstr>Retrospect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Shama Patil</dc:creator>
  <cp:lastModifiedBy>Shama Patil</cp:lastModifiedBy>
  <cp:revision>6</cp:revision>
  <dcterms:created xsi:type="dcterms:W3CDTF">2023-03-08T10:35:47Z</dcterms:created>
  <dcterms:modified xsi:type="dcterms:W3CDTF">2023-03-10T12:34:27Z</dcterms:modified>
</cp:coreProperties>
</file>