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48" r:id="rId2"/>
  </p:sldMasterIdLst>
  <p:notesMasterIdLst>
    <p:notesMasterId r:id="rId25"/>
  </p:notesMasterIdLst>
  <p:handoutMasterIdLst>
    <p:handoutMasterId r:id="rId26"/>
  </p:handoutMasterIdLst>
  <p:sldIdLst>
    <p:sldId id="372" r:id="rId3"/>
    <p:sldId id="373" r:id="rId4"/>
    <p:sldId id="371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91" r:id="rId19"/>
    <p:sldId id="392" r:id="rId20"/>
    <p:sldId id="389" r:id="rId21"/>
    <p:sldId id="390" r:id="rId22"/>
    <p:sldId id="375" r:id="rId23"/>
    <p:sldId id="374" r:id="rId24"/>
  </p:sldIdLst>
  <p:sldSz cx="13004800" cy="73152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8315E9-88B1-4B34-98A8-15442A44C9B5}">
          <p14:sldIdLst>
            <p14:sldId id="372"/>
            <p14:sldId id="373"/>
            <p14:sldId id="371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91"/>
            <p14:sldId id="392"/>
            <p14:sldId id="389"/>
            <p14:sldId id="390"/>
            <p14:sldId id="375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8">
          <p15:clr>
            <a:srgbClr val="A4A3A4"/>
          </p15:clr>
        </p15:guide>
        <p15:guide id="2" pos="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229" autoAdjust="0"/>
  </p:normalViewPr>
  <p:slideViewPr>
    <p:cSldViewPr>
      <p:cViewPr varScale="1">
        <p:scale>
          <a:sx n="103" d="100"/>
          <a:sy n="103" d="100"/>
        </p:scale>
        <p:origin x="618" y="72"/>
      </p:cViewPr>
      <p:guideLst>
        <p:guide orient="horz" pos="4368"/>
        <p:guide pos="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2406" y="-11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152400" y="655320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781E30-2D25-427E-8A29-73C2E283D383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368741"/>
            <a:ext cx="1016000" cy="5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2400" y="655320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781E30-2D25-427E-8A29-73C2E283D383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368741"/>
            <a:ext cx="1016000" cy="5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 userDrawn="1"/>
        </p:nvCxnSpPr>
        <p:spPr>
          <a:xfrm>
            <a:off x="4140200" y="633869"/>
            <a:ext cx="0" cy="2561054"/>
          </a:xfrm>
          <a:prstGeom prst="line">
            <a:avLst/>
          </a:prstGeom>
          <a:ln w="28575">
            <a:solidFill>
              <a:srgbClr val="DA2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ctrTitle"/>
          </p:nvPr>
        </p:nvSpPr>
        <p:spPr>
          <a:xfrm>
            <a:off x="4445000" y="545356"/>
            <a:ext cx="7772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1">
                <a:solidFill>
                  <a:srgbClr val="DA251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4445000" y="1688356"/>
            <a:ext cx="7772400" cy="1066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4445000" y="2907556"/>
            <a:ext cx="7772400" cy="38893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E75B0CD-AB87-434B-8B1D-C1B3E4959820}" type="datetime4">
              <a:rPr lang="en-US" smtClean="0"/>
              <a:t>August 31, 2022</a:t>
            </a:fld>
            <a:endParaRPr lang="en-CA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457200"/>
            <a:ext cx="3352800" cy="17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140200" y="1929269"/>
            <a:ext cx="0" cy="2561054"/>
          </a:xfrm>
          <a:prstGeom prst="line">
            <a:avLst/>
          </a:prstGeom>
          <a:ln w="28575">
            <a:solidFill>
              <a:srgbClr val="DA2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445000" y="1840756"/>
            <a:ext cx="7772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000" b="1">
                <a:solidFill>
                  <a:srgbClr val="DA251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445000" y="2983756"/>
            <a:ext cx="7772400" cy="1066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445000" y="4202956"/>
            <a:ext cx="7772400" cy="38893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4B560-B238-45DE-BF7F-C696F7352100}" type="datetime4">
              <a:rPr lang="en-US" smtClean="0"/>
              <a:t>August 31, 2022</a:t>
            </a:fld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752600"/>
            <a:ext cx="3352800" cy="176500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858000"/>
            <a:ext cx="13004800" cy="457200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5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ho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1981200"/>
            <a:ext cx="607947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9024" y="492161"/>
            <a:ext cx="11204575" cy="650839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 b="1" i="0">
                <a:solidFill>
                  <a:srgbClr val="DA251D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1016000" y="1600200"/>
            <a:ext cx="11277599" cy="49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Holder 6"/>
          <p:cNvSpPr txBox="1">
            <a:spLocks/>
          </p:cNvSpPr>
          <p:nvPr userDrawn="1"/>
        </p:nvSpPr>
        <p:spPr>
          <a:xfrm>
            <a:off x="711200" y="6781800"/>
            <a:ext cx="3841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1"/>
          </p:nvPr>
        </p:nvSpPr>
        <p:spPr>
          <a:xfrm>
            <a:off x="1320800" y="6803496"/>
            <a:ext cx="2057400" cy="172052"/>
          </a:xfrm>
          <a:prstGeom prst="rect">
            <a:avLst/>
          </a:prstGeom>
        </p:spPr>
        <p:txBody>
          <a:bodyPr anchor="ctr"/>
          <a:lstStyle>
            <a:lvl1pPr algn="l" eaLnBrk="1" latinLnBrk="0" hangingPunct="1">
              <a:defRPr kumimoji="0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extLst/>
          </a:lstStyle>
          <a:p>
            <a:pPr>
              <a:defRPr/>
            </a:pPr>
            <a:fld id="{E808A7BF-38B7-4525-B572-A5F31F88FA3A}" type="datetime4">
              <a:rPr lang="en-US" smtClean="0"/>
              <a:t>August 31,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4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9024" y="492161"/>
            <a:ext cx="11204575" cy="650839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 b="1" i="0">
                <a:solidFill>
                  <a:srgbClr val="DA251D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711200" y="6781800"/>
            <a:ext cx="38417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6F15528-21DE-4FAA-801E-634DDDAF4B2B}" type="slidenum">
              <a:rPr lang="en-CA" smtClean="0"/>
              <a:pPr algn="r"/>
              <a:t>‹#›</a:t>
            </a:fld>
            <a:endParaRPr lang="en-CA" dirty="0"/>
          </a:p>
        </p:txBody>
      </p:sp>
      <p:sp>
        <p:nvSpPr>
          <p:cNvPr id="12" name="Text Placeholder 2"/>
          <p:cNvSpPr>
            <a:spLocks noGrp="1"/>
          </p:cNvSpPr>
          <p:nvPr>
            <p:ph idx="10"/>
          </p:nvPr>
        </p:nvSpPr>
        <p:spPr>
          <a:xfrm>
            <a:off x="635000" y="1600200"/>
            <a:ext cx="11658599" cy="49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‒"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‒"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‒"/>
              <a:defRPr sz="2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1"/>
          </p:nvPr>
        </p:nvSpPr>
        <p:spPr>
          <a:xfrm>
            <a:off x="1320800" y="6803496"/>
            <a:ext cx="2057400" cy="172052"/>
          </a:xfrm>
          <a:prstGeom prst="rect">
            <a:avLst/>
          </a:prstGeom>
        </p:spPr>
        <p:txBody>
          <a:bodyPr anchor="ctr"/>
          <a:lstStyle>
            <a:lvl1pPr algn="l" eaLnBrk="1" latinLnBrk="0" hangingPunct="1">
              <a:defRPr kumimoji="0"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extLst/>
          </a:lstStyle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52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3" r:id="rId3"/>
  </p:sldLayoutIdLst>
  <p:hf sldNum="0" hdr="0" ftr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411" y="6832766"/>
            <a:ext cx="664189" cy="26017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84225" y="6705600"/>
            <a:ext cx="11509375" cy="0"/>
          </a:xfrm>
          <a:prstGeom prst="line">
            <a:avLst/>
          </a:prstGeom>
          <a:ln w="12700">
            <a:solidFill>
              <a:srgbClr val="DA2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44600" y="6705600"/>
            <a:ext cx="0" cy="31699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7400" y="486357"/>
            <a:ext cx="0" cy="502945"/>
          </a:xfrm>
          <a:prstGeom prst="line">
            <a:avLst/>
          </a:prstGeom>
          <a:ln w="28575">
            <a:solidFill>
              <a:srgbClr val="DA2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2" r:id="rId2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400" y="545356"/>
            <a:ext cx="8788400" cy="990600"/>
          </a:xfrm>
        </p:spPr>
        <p:txBody>
          <a:bodyPr>
            <a:normAutofit fontScale="90000"/>
          </a:bodyPr>
          <a:lstStyle/>
          <a:p>
            <a:pPr marL="12700" marR="5080" indent="247015">
              <a:lnSpc>
                <a:spcPts val="4400"/>
              </a:lnSpc>
              <a:tabLst>
                <a:tab pos="2920365" algn="l"/>
              </a:tabLst>
            </a:pPr>
            <a:r>
              <a:rPr lang="en-US" dirty="0">
                <a:latin typeface="Arial"/>
                <a:cs typeface="Arial"/>
              </a:rPr>
              <a:t>Signals and Train Control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DLU Log Decoder</a:t>
            </a:r>
          </a:p>
          <a:p>
            <a:r>
              <a:rPr lang="en-US" dirty="0"/>
              <a:t>By: Mark Karlov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E696-7BEC-4E76-97F9-0D19A5DA1C54}" type="datetime4">
              <a:rPr lang="en-US" smtClean="0"/>
              <a:t>August 31, 2022</a:t>
            </a:fld>
            <a:endParaRPr lang="en-CA" dirty="0"/>
          </a:p>
        </p:txBody>
      </p:sp>
      <p:pic>
        <p:nvPicPr>
          <p:cNvPr id="7" name="Picture 2" descr="Image result for gloucester car tt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" y="3962400"/>
            <a:ext cx="4074731" cy="271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oronto rock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477" y="3962400"/>
            <a:ext cx="4099358" cy="271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scarborough 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835" y="3962400"/>
            <a:ext cx="4828134" cy="271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48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998E-53CF-8977-D890-9EE92F16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OMAP’s Base Configuration files </a:t>
            </a:r>
          </a:p>
        </p:txBody>
      </p:sp>
      <p:pic>
        <p:nvPicPr>
          <p:cNvPr id="6" name="Content Placeholder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64E98E9-8C9A-57E0-953F-EECB3A3ACB6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55" y="0"/>
            <a:ext cx="4489645" cy="2438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391A-E651-232F-0176-2DD37C6CE6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D07160ED-D127-0A47-6272-0E0812AB9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" r="2992"/>
          <a:stretch/>
        </p:blipFill>
        <p:spPr bwMode="auto">
          <a:xfrm>
            <a:off x="7569200" y="2667000"/>
            <a:ext cx="5435600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582709-3A12-AF33-9F7B-A7AA4DD99252}"/>
              </a:ext>
            </a:extLst>
          </p:cNvPr>
          <p:cNvSpPr txBox="1">
            <a:spLocks/>
          </p:cNvSpPr>
          <p:nvPr/>
        </p:nvSpPr>
        <p:spPr>
          <a:xfrm>
            <a:off x="673100" y="1482946"/>
            <a:ext cx="11658599" cy="49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5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5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‒"/>
              <a:defRPr sz="25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‒"/>
              <a:defRPr sz="25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‒"/>
              <a:defRPr sz="25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kern="0" dirty="0">
                <a:solidFill>
                  <a:sysClr val="windowText" lastClr="000000"/>
                </a:solidFill>
              </a:rPr>
              <a:t>Decoded RBS</a:t>
            </a:r>
            <a:r>
              <a:rPr lang="en-CA" kern="0" dirty="0">
                <a:solidFill>
                  <a:sysClr val="windowText" lastClr="000000"/>
                </a:solidFill>
              </a:rPr>
              <a:t>: A binary stream converted to a </a:t>
            </a:r>
          </a:p>
          <a:p>
            <a:pPr marL="0" indent="0">
              <a:buNone/>
            </a:pPr>
            <a:r>
              <a:rPr lang="en-CA" kern="0" dirty="0">
                <a:solidFill>
                  <a:sysClr val="windowText" lastClr="000000"/>
                </a:solidFill>
              </a:rPr>
              <a:t>delimited string, correspondent to each parameter</a:t>
            </a:r>
          </a:p>
          <a:p>
            <a:pPr marL="0" indent="0">
              <a:buNone/>
            </a:pPr>
            <a:endParaRPr lang="en-CA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RBS: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01010100 00010100 01111000 10110000…</a:t>
            </a:r>
          </a:p>
          <a:p>
            <a:pPr marL="0" indent="0">
              <a:buNone/>
            </a:pPr>
            <a:endParaRPr lang="en-US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First_bit_position</a:t>
            </a: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8 ,</a:t>
            </a: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Bit_count</a:t>
            </a: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endParaRPr lang="en-US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Bit-Set: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00010100</a:t>
            </a:r>
          </a:p>
          <a:p>
            <a:pPr marL="0" indent="0">
              <a:buNone/>
            </a:pPr>
            <a:endParaRPr lang="en-US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Display-Type: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Hexadecimal </a:t>
            </a:r>
          </a:p>
          <a:p>
            <a:pPr marL="0" indent="0">
              <a:buNone/>
            </a:pPr>
            <a:endParaRPr lang="en-US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Value: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0x14</a:t>
            </a:r>
            <a:endParaRPr lang="en-CA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kern="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CA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FD5235-4825-7738-1C32-25BD45C8909B}"/>
              </a:ext>
            </a:extLst>
          </p:cNvPr>
          <p:cNvCxnSpPr/>
          <p:nvPr/>
        </p:nvCxnSpPr>
        <p:spPr>
          <a:xfrm>
            <a:off x="3073400" y="3048000"/>
            <a:ext cx="1295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C6FD50-686F-6029-5A9E-75AF036FFDDF}"/>
              </a:ext>
            </a:extLst>
          </p:cNvPr>
          <p:cNvCxnSpPr/>
          <p:nvPr/>
        </p:nvCxnSpPr>
        <p:spPr>
          <a:xfrm flipV="1">
            <a:off x="3759200" y="31242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F9C6A622-D269-C8D6-1A3C-8161BAECDA38}"/>
              </a:ext>
            </a:extLst>
          </p:cNvPr>
          <p:cNvSpPr/>
          <p:nvPr/>
        </p:nvSpPr>
        <p:spPr>
          <a:xfrm>
            <a:off x="1089024" y="3124200"/>
            <a:ext cx="5565773" cy="1219198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6"/>
              </a:solidFill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D7577B2-C6C9-D083-220E-C60600E44E7D}"/>
              </a:ext>
            </a:extLst>
          </p:cNvPr>
          <p:cNvCxnSpPr>
            <a:cxnSpLocks/>
            <a:stCxn id="39" idx="2"/>
          </p:cNvCxnSpPr>
          <p:nvPr/>
        </p:nvCxnSpPr>
        <p:spPr>
          <a:xfrm rot="5400000">
            <a:off x="4826002" y="2514602"/>
            <a:ext cx="609599" cy="3047993"/>
          </a:xfrm>
          <a:prstGeom prst="curvedConnector4">
            <a:avLst>
              <a:gd name="adj1" fmla="val 137500"/>
              <a:gd name="adj2" fmla="val -75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ECF0D0-B64A-2866-13C0-72FF5172E370}"/>
              </a:ext>
            </a:extLst>
          </p:cNvPr>
          <p:cNvCxnSpPr/>
          <p:nvPr/>
        </p:nvCxnSpPr>
        <p:spPr>
          <a:xfrm flipV="1">
            <a:off x="2692400" y="45720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3B4688F7-A8ED-7986-0857-C9E42451536E}"/>
              </a:ext>
            </a:extLst>
          </p:cNvPr>
          <p:cNvSpPr/>
          <p:nvPr/>
        </p:nvSpPr>
        <p:spPr>
          <a:xfrm>
            <a:off x="42511" y="4599370"/>
            <a:ext cx="5565773" cy="1219198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accent6"/>
              </a:solidFill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1ABD1EE-7B7A-0800-6976-4BDC8A6FAC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21101" y="5203333"/>
            <a:ext cx="1887185" cy="609599"/>
          </a:xfrm>
          <a:prstGeom prst="curvedConnector3">
            <a:avLst>
              <a:gd name="adj1" fmla="val -191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246C1F8-3AA0-57AA-509A-AB91DC85C937}"/>
              </a:ext>
            </a:extLst>
          </p:cNvPr>
          <p:cNvSpPr txBox="1"/>
          <p:nvPr/>
        </p:nvSpPr>
        <p:spPr>
          <a:xfrm>
            <a:off x="673097" y="6199533"/>
            <a:ext cx="1196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Now, We Can Reverse-Engineer OMAP’s Decoding Algorithm </a:t>
            </a:r>
          </a:p>
        </p:txBody>
      </p:sp>
    </p:spTree>
    <p:extLst>
      <p:ext uri="{BB962C8B-B14F-4D97-AF65-F5344CB8AC3E}">
        <p14:creationId xmlns:p14="http://schemas.microsoft.com/office/powerpoint/2010/main" val="214620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24EE-E0EC-9D0C-63E3-EEF7B71F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High-Level Overview - Frontend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3CCC-CB06-BDAB-8768-A3127984A4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142C2B5F-12D7-1168-7FBB-DF9FA92C9FA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5" y="1905000"/>
            <a:ext cx="11658600" cy="3720935"/>
          </a:xfrm>
        </p:spPr>
      </p:pic>
    </p:spTree>
    <p:extLst>
      <p:ext uri="{BB962C8B-B14F-4D97-AF65-F5344CB8AC3E}">
        <p14:creationId xmlns:p14="http://schemas.microsoft.com/office/powerpoint/2010/main" val="138879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F8E5-AC32-EC70-042A-1CA174A8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High-Level Overview - Backend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B8CE-F606-8A48-3A65-2EE7C2EFC7E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7884E51E-AC1A-1042-1540-CEF4E7782CF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24" y="1296644"/>
            <a:ext cx="9565156" cy="5353207"/>
          </a:xfrm>
        </p:spPr>
      </p:pic>
    </p:spTree>
    <p:extLst>
      <p:ext uri="{BB962C8B-B14F-4D97-AF65-F5344CB8AC3E}">
        <p14:creationId xmlns:p14="http://schemas.microsoft.com/office/powerpoint/2010/main" val="421656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84C7-ABA8-EC72-BF1D-8393CE58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2444-40E4-4C00-5386-42FCC9277BD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b="1" dirty="0"/>
              <a:t>HBS </a:t>
            </a:r>
            <a:r>
              <a:rPr lang="en-CA" dirty="0"/>
              <a:t>&amp; </a:t>
            </a:r>
            <a:r>
              <a:rPr lang="en-CA" b="1" dirty="0"/>
              <a:t>RBS </a:t>
            </a:r>
            <a:r>
              <a:rPr lang="en-CA" dirty="0"/>
              <a:t>come </a:t>
            </a:r>
            <a:r>
              <a:rPr lang="en-CA" b="1" dirty="0"/>
              <a:t>After </a:t>
            </a:r>
            <a:r>
              <a:rPr lang="en-CA" dirty="0"/>
              <a:t>the </a:t>
            </a:r>
            <a:r>
              <a:rPr lang="en-CA" dirty="0" err="1"/>
              <a:t>Nullish</a:t>
            </a:r>
            <a:r>
              <a:rPr lang="en-CA" dirty="0"/>
              <a:t> Byte Sequence (</a:t>
            </a:r>
            <a:r>
              <a:rPr lang="en-CA" b="1" dirty="0"/>
              <a:t>NBS) </a:t>
            </a:r>
            <a:endParaRPr lang="en-CA" dirty="0"/>
          </a:p>
          <a:p>
            <a:r>
              <a:rPr lang="en-CA" dirty="0"/>
              <a:t>The </a:t>
            </a:r>
            <a:r>
              <a:rPr lang="en-CA" b="1" dirty="0"/>
              <a:t>NBS </a:t>
            </a:r>
            <a:r>
              <a:rPr lang="en-CA" dirty="0"/>
              <a:t>is </a:t>
            </a:r>
            <a:r>
              <a:rPr lang="en-CA" b="1" dirty="0"/>
              <a:t>Variable </a:t>
            </a:r>
            <a:r>
              <a:rPr lang="en-CA" dirty="0"/>
              <a:t>in length &amp;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Therefore, how do we determine the bit positions of the </a:t>
            </a:r>
            <a:r>
              <a:rPr lang="en-CA" b="1" dirty="0"/>
              <a:t>HBS &amp; RBS</a:t>
            </a:r>
            <a:r>
              <a:rPr lang="en-CA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r>
              <a:rPr lang="en-CA" dirty="0"/>
              <a:t>Impossible to predict the preliminary sequence – How do we find a </a:t>
            </a:r>
            <a:r>
              <a:rPr lang="en-CA" b="1" dirty="0"/>
              <a:t>constant</a:t>
            </a:r>
            <a:r>
              <a:rPr lang="en-CA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Work backwards; the </a:t>
            </a:r>
            <a:r>
              <a:rPr lang="en-CA" b="1" dirty="0"/>
              <a:t>HBS</a:t>
            </a:r>
            <a:r>
              <a:rPr lang="en-CA" dirty="0"/>
              <a:t> will tell you in itself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b="1" dirty="0"/>
              <a:t>                        HBS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453AF-976B-B770-85B6-04BD55C5496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4587F13D-775E-6093-E60A-D2846661C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3943552"/>
            <a:ext cx="8382000" cy="272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19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124A-A012-EDA9-422B-2344EADD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6B51-E71A-00FA-EE95-6C8AF5B753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b="1" dirty="0"/>
              <a:t>HBS </a:t>
            </a:r>
            <a:r>
              <a:rPr lang="en-CA" dirty="0"/>
              <a:t>of non-correlated files &amp; records</a:t>
            </a:r>
            <a:endParaRPr lang="en-CA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F7AC-8570-C58F-26D9-EB1AD043908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79732EBE-66F5-C39C-BA46-65CC1FB62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 t="-10005" b="-1"/>
          <a:stretch/>
        </p:blipFill>
        <p:spPr bwMode="auto">
          <a:xfrm>
            <a:off x="79374" y="2351420"/>
            <a:ext cx="5807075" cy="4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">
            <a:extLst>
              <a:ext uri="{FF2B5EF4-FFF2-40B4-BE49-F238E27FC236}">
                <a16:creationId xmlns:a16="http://schemas.microsoft.com/office/drawing/2014/main" id="{73543518-27AE-9FD5-DE15-B5B35F6B4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 r="-641"/>
          <a:stretch/>
        </p:blipFill>
        <p:spPr bwMode="auto">
          <a:xfrm>
            <a:off x="79373" y="2808620"/>
            <a:ext cx="58134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">
            <a:extLst>
              <a:ext uri="{FF2B5EF4-FFF2-40B4-BE49-F238E27FC236}">
                <a16:creationId xmlns:a16="http://schemas.microsoft.com/office/drawing/2014/main" id="{CDC09CB1-76E9-F4A6-461B-9C83693E8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661"/>
          <a:stretch/>
        </p:blipFill>
        <p:spPr bwMode="auto">
          <a:xfrm>
            <a:off x="79374" y="3385412"/>
            <a:ext cx="5943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">
            <a:extLst>
              <a:ext uri="{FF2B5EF4-FFF2-40B4-BE49-F238E27FC236}">
                <a16:creationId xmlns:a16="http://schemas.microsoft.com/office/drawing/2014/main" id="{18F21DD8-59C7-ADCB-A64E-9C183364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" y="4117946"/>
            <a:ext cx="7524994" cy="244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F3D567D-F0BB-E3EB-480E-F006E0EF97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63" y="2228253"/>
            <a:ext cx="7101563" cy="17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8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215E-E14A-4956-767E-F0B63938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BBFE32-FEAB-E0EB-D734-4A39F7057D49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35000" y="1600200"/>
                <a:ext cx="11658599" cy="49339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/>
                  <a:t>Is </a:t>
                </a:r>
                <a:r>
                  <a:rPr lang="en-CA" b="1" dirty="0"/>
                  <a:t>0xA00101 </a:t>
                </a:r>
                <a:r>
                  <a:rPr lang="en-CA" dirty="0"/>
                  <a:t>a ‘secure’ sequence?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CA" dirty="0"/>
                  <a:t>In a </a:t>
                </a:r>
                <a:r>
                  <a:rPr lang="en-CA" dirty="0" err="1"/>
                  <a:t>Nullish</a:t>
                </a:r>
                <a:r>
                  <a:rPr lang="en-CA" dirty="0"/>
                  <a:t> Byte Sequence (</a:t>
                </a:r>
                <a:r>
                  <a:rPr lang="en-CA" b="1" dirty="0"/>
                  <a:t>NBS)</a:t>
                </a:r>
                <a:r>
                  <a:rPr lang="en-CA" dirty="0"/>
                  <a:t> of </a:t>
                </a:r>
                <a:r>
                  <a:rPr lang="en-CA" b="1" i="1" dirty="0"/>
                  <a:t>M</a:t>
                </a:r>
                <a:r>
                  <a:rPr lang="en-CA" dirty="0"/>
                  <a:t> bytes </a:t>
                </a:r>
                <a:r>
                  <a:rPr lang="en-CA" b="1" dirty="0"/>
                  <a:t>(n = 256)</a:t>
                </a:r>
                <a:r>
                  <a:rPr lang="en-CA" dirty="0"/>
                  <a:t>, what is the probability that </a:t>
                </a:r>
                <a:r>
                  <a:rPr lang="en-CA" b="1" dirty="0"/>
                  <a:t>0xA00101 (</a:t>
                </a:r>
                <a:r>
                  <a:rPr lang="en-CA" b="1" i="1" dirty="0"/>
                  <a:t>K = 3) </a:t>
                </a:r>
                <a:r>
                  <a:rPr lang="en-CA" dirty="0"/>
                  <a:t>appears </a:t>
                </a:r>
                <a:r>
                  <a:rPr lang="en-CA" u="sng" dirty="0"/>
                  <a:t>at least</a:t>
                </a:r>
                <a:r>
                  <a:rPr lang="en-CA" dirty="0"/>
                  <a:t> </a:t>
                </a:r>
                <a:r>
                  <a:rPr lang="en-CA" b="1" dirty="0"/>
                  <a:t>once</a:t>
                </a:r>
                <a:r>
                  <a:rPr lang="en-CA" dirty="0"/>
                  <a:t>?</a:t>
                </a:r>
              </a:p>
              <a:p>
                <a:pPr marL="457200" lvl="1" indent="0">
                  <a:buNone/>
                </a:pPr>
                <a:endParaRPr lang="en-CA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CA" dirty="0"/>
                  <a:t>If </a:t>
                </a:r>
                <a:r>
                  <a:rPr lang="en-CA" b="1" i="1" dirty="0"/>
                  <a:t>X</a:t>
                </a:r>
                <a:r>
                  <a:rPr lang="en-CA" dirty="0"/>
                  <a:t> is the number of times the sequence appears, then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  <m:r>
                      <a:rPr lang="en-CA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endParaRPr lang="en-CA" b="1" i="1" dirty="0"/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𝒌𝑷</m:t>
                        </m:r>
                        <m:d>
                          <m:dPr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CA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CA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/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𝒌𝑷</m:t>
                            </m:r>
                            <m:d>
                              <m:dPr>
                                <m:ctrlPr>
                                  <a:rPr lang="en-CA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CA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CA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CA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/>
                              <m:e>
                                <m:r>
                                  <a:rPr lang="en-CA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CA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d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CA" b="1" i="1" dirty="0"/>
              </a:p>
              <a:p>
                <a:pPr marL="914400" lvl="2" indent="0">
                  <a:buNone/>
                </a:pPr>
                <a:endParaRPr lang="en-CA" b="1" i="1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CA" b="1" dirty="0"/>
                  <a:t>Upper-bound</a:t>
                </a:r>
                <a:r>
                  <a:rPr lang="en-CA" dirty="0"/>
                  <a:t> for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1" i="1">
                        <a:latin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CA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r>
                  <a:rPr lang="en-CA" b="1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endParaRPr lang="en-CA" b="1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CA" dirty="0"/>
                  <a:t>ATP </a:t>
                </a:r>
                <a:r>
                  <a:rPr lang="en-CA" b="1" dirty="0"/>
                  <a:t>NBS </a:t>
                </a:r>
                <a:r>
                  <a:rPr lang="en-CA" dirty="0"/>
                  <a:t>is usually </a:t>
                </a:r>
                <a:r>
                  <a:rPr lang="en-CA" b="1" dirty="0"/>
                  <a:t>1262</a:t>
                </a:r>
                <a:r>
                  <a:rPr lang="en-CA" dirty="0"/>
                  <a:t> bytes long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1262×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𝟎𝟎𝟎𝟎𝟕𝟓𝟐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𝟎𝟎𝟕𝟓𝟐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CA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CA" dirty="0"/>
              </a:p>
              <a:p>
                <a:r>
                  <a:rPr lang="en-CA" dirty="0"/>
                  <a:t>Therefore, we can use this sequence as our </a:t>
                </a:r>
                <a:r>
                  <a:rPr lang="en-CA" b="1" dirty="0"/>
                  <a:t>RBS </a:t>
                </a:r>
                <a:r>
                  <a:rPr lang="en-CA" dirty="0"/>
                  <a:t>delimiter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CA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CA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BBFE32-FEAB-E0EB-D734-4A39F7057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35000" y="1600200"/>
                <a:ext cx="11658599" cy="4933950"/>
              </a:xfrm>
              <a:blipFill>
                <a:blip r:embed="rId2"/>
                <a:stretch>
                  <a:fillRect l="-732" t="-1854" b="-23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0AF2-4002-1749-E3A7-6F0E462893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EDDD-13E4-FA02-AE1B-923A4605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542" y="549502"/>
            <a:ext cx="11204575" cy="650839"/>
          </a:xfrm>
        </p:spPr>
        <p:txBody>
          <a:bodyPr/>
          <a:lstStyle/>
          <a:p>
            <a:r>
              <a:rPr lang="en-CA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4501-12BC-6F02-DF72-1238238E8A6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46922" y="1703499"/>
            <a:ext cx="11658599" cy="4933950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1C89-3B1B-D130-36F9-1EE6B37455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072EFE8-5922-FABF-B99D-4BB6B8F8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" y="1066800"/>
            <a:ext cx="7312520" cy="40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E9D5A2B7-83C2-DF82-A34B-17189CD8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3166045"/>
            <a:ext cx="7493000" cy="407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AE84B04-F3F5-0EEF-A166-7E6C4443FA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34997" y="3663839"/>
            <a:ext cx="3663950" cy="231774"/>
          </a:xfrm>
          <a:prstGeom prst="curvedConnector3">
            <a:avLst>
              <a:gd name="adj1" fmla="val 100932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BF7751-A572-E683-B559-138D52B107F2}"/>
              </a:ext>
            </a:extLst>
          </p:cNvPr>
          <p:cNvCxnSpPr/>
          <p:nvPr/>
        </p:nvCxnSpPr>
        <p:spPr>
          <a:xfrm flipV="1">
            <a:off x="696978" y="3965763"/>
            <a:ext cx="5767321" cy="1600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23CE256-BD8D-9B18-AF32-F2F9CFF5CB1F}"/>
              </a:ext>
            </a:extLst>
          </p:cNvPr>
          <p:cNvSpPr txBox="1"/>
          <p:nvPr/>
        </p:nvSpPr>
        <p:spPr>
          <a:xfrm>
            <a:off x="101600" y="5598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CABS </a:t>
            </a:r>
            <a:r>
              <a:rPr lang="en-CA" b="1" dirty="0">
                <a:sym typeface="Wingdings" panose="05000000000000000000" pitchFamily="2" charset="2"/>
              </a:rPr>
              <a:t> Invalid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6135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9DA7-928D-C158-A917-79DD0B1C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AB7B-9CF4-8B04-BC91-42E704DF9B2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6588" y="1143000"/>
            <a:ext cx="10160000" cy="6889723"/>
          </a:xfrm>
        </p:spPr>
        <p:txBody>
          <a:bodyPr>
            <a:normAutofit/>
          </a:bodyPr>
          <a:lstStyle/>
          <a:p>
            <a:r>
              <a:rPr lang="en-CA" dirty="0"/>
              <a:t>To determine why </a:t>
            </a:r>
            <a:r>
              <a:rPr lang="en-CA" b="1" dirty="0"/>
              <a:t>CABS</a:t>
            </a:r>
            <a:r>
              <a:rPr lang="en-CA" dirty="0"/>
              <a:t> is lost, analyze:</a:t>
            </a: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Cabin of driver</a:t>
            </a: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C1 V TF 2 block id</a:t>
            </a: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C2 V TF 2 block id</a:t>
            </a: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Filtered Stop</a:t>
            </a: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CABS_Available</a:t>
            </a: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ATO_Available</a:t>
            </a: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VIO1_FDI_6 – ATO Pushbutton Contact #1 in A1 Car</a:t>
            </a: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VIO1_FDI_7 – ATO Pushbutton Contact #2 in A1 Car</a:t>
            </a: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VIO2_FDI_6 – ATO Pushbutton Contact #1 in A6 Car</a:t>
            </a: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VIO2_FDI_7 – ATO Pushbutton Contact #2 in A6 Car</a:t>
            </a:r>
            <a:endParaRPr lang="en-CA" sz="1800" kern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VIO1_SafetyInput_3 – ATC Mode Selector set to RM in A1 Car</a:t>
            </a:r>
            <a:endParaRPr lang="en-CA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VIO1_SafetyInput_4 – ATC Mode Selector set to ATC in A1 Car</a:t>
            </a:r>
            <a:endParaRPr lang="en-CA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VIO1_SafetyInput_8 – ATC Mode Selector set to MAN in A1 Car</a:t>
            </a:r>
            <a:endParaRPr lang="en-CA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VIO1_Safety Input_10 – ATC Mode Selector set to OFF in A1 Car</a:t>
            </a:r>
            <a:endParaRPr lang="en-CA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VIO2_SafetyInput_3 – ATC Mode Selector set to RM in A6 Car</a:t>
            </a:r>
            <a:endParaRPr lang="en-CA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VIO2_SafetyInput_4 – ATC Mode Selector set to ATC in A6 Car</a:t>
            </a:r>
            <a:endParaRPr lang="en-CA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VIO2_SafetyInput_8 – ATC Mode Selector set to MAN in A6 Car</a:t>
            </a:r>
            <a:endParaRPr lang="en-CA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r>
              <a:rPr lang="en-CA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·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VIO2_Safety Input_10 – ATC Mode Selector set to OFF in A6 Car</a:t>
            </a:r>
            <a:endParaRPr lang="en-CA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endParaRPr lang="en-CA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71500" indent="0" algn="l">
              <a:buNone/>
            </a:pPr>
            <a:endParaRPr lang="en-CA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F2F0-31BF-077F-EB01-F77A25E764D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6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0B4C-26D5-FD68-2FB2-3C752DB7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Demonstration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879F-4942-F449-A076-028B9456434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We can come to a summary like this from our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93D0C-196E-8C16-DA78-739C2EA31D7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2F4F2-E694-E711-1B52-A9DDC23F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286000"/>
            <a:ext cx="92392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6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51C9-27E3-CD2C-F6A9-2001E668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0ABF-B2F1-1286-FCBF-610736B1B44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This project attempts a full understanding of Raw DLU Logs &amp; OMAP</a:t>
            </a:r>
          </a:p>
          <a:p>
            <a:r>
              <a:rPr lang="en-CA" dirty="0"/>
              <a:t>More work is needed to further understand NBS &amp; its variability</a:t>
            </a:r>
          </a:p>
          <a:p>
            <a:endParaRPr lang="en-CA" dirty="0"/>
          </a:p>
          <a:p>
            <a:r>
              <a:rPr lang="en-CA" dirty="0"/>
              <a:t>Frontend runs client-side through HTML file</a:t>
            </a:r>
          </a:p>
          <a:p>
            <a:r>
              <a:rPr lang="en-CA" dirty="0"/>
              <a:t>Backend runs through Drag &amp; Drop of Config.cmd file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Decoding Algorithm has been optimized fully for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~7.6 seconds for ATO files on Industrial Laptop (18,500,000 Operations)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~2.4 seconds for ATP files on Industrial Laptop (6,300,000 Operations)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A53B-BDB5-20B3-3FFA-2DFCA73DBE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0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Presentation Contents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Objective / Problem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 Goal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Understanding Raw DLU Logs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Program Overview – Frontend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Program Overview – Backend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Design Challenges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Demonstration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Current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Future Enhancements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Questions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BE77CA6-396B-467E-9F75-ECFB3F7B7882}" type="datetime4">
              <a:rPr lang="en-US" smtClean="0"/>
              <a:t>August 31,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1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1760-874E-176B-FA61-FAF9C00C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1A56-88B6-E182-DF4F-3D21197D9AF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Bypass the creation of an entire processed .txt file</a:t>
            </a:r>
          </a:p>
          <a:p>
            <a:endParaRPr lang="en-CA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Don’t decode every parameter, only decode selected parameters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  <a:p>
            <a:r>
              <a:rPr lang="en-CA" dirty="0"/>
              <a:t>Expand compatibility for compressed DLU logs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FDC1D-349C-BD57-3848-30DD86C9382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75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8FF3D3CE-CC53-49DD-B1E0-2BC74034D931}" type="datetime4">
              <a:rPr lang="en-US" smtClean="0"/>
              <a:t>August 31, 2022</a:t>
            </a:fld>
            <a:endParaRPr lang="en-US" dirty="0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-2336800" y="2133600"/>
            <a:ext cx="15200075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63670" algn="l"/>
            <a:r>
              <a:rPr lang="en-US" sz="8800" spc="-60" dirty="0"/>
              <a:t>Questions and Comments?</a:t>
            </a:r>
            <a:endParaRPr sz="8800" spc="-70" dirty="0"/>
          </a:p>
        </p:txBody>
      </p:sp>
      <p:sp>
        <p:nvSpPr>
          <p:cNvPr id="8" name="object 3"/>
          <p:cNvSpPr/>
          <p:nvPr/>
        </p:nvSpPr>
        <p:spPr>
          <a:xfrm>
            <a:off x="787399" y="457200"/>
            <a:ext cx="381000" cy="5791200"/>
          </a:xfrm>
          <a:custGeom>
            <a:avLst/>
            <a:gdLst/>
            <a:ahLst/>
            <a:cxnLst/>
            <a:rect l="l" t="t" r="r" b="b"/>
            <a:pathLst>
              <a:path h="772160">
                <a:moveTo>
                  <a:pt x="0" y="771563"/>
                </a:moveTo>
                <a:lnTo>
                  <a:pt x="0" y="0"/>
                </a:lnTo>
              </a:path>
            </a:pathLst>
          </a:custGeom>
          <a:ln w="44450">
            <a:solidFill>
              <a:srgbClr val="DA25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315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804025"/>
            <a:ext cx="2057400" cy="1714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66B9518-1BF4-4E2A-AEF7-DB8F7366F714}" type="datetime4">
              <a:rPr lang="en-US" smtClean="0"/>
              <a:t>August 31,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/ Problem Statement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OMAP </a:t>
            </a:r>
            <a:r>
              <a:rPr lang="en-US" dirty="0"/>
              <a:t>is needed to analyze raw DLU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OMAP </a:t>
            </a:r>
            <a:r>
              <a:rPr lang="en-US" dirty="0"/>
              <a:t>has a terrible </a:t>
            </a:r>
            <a:r>
              <a:rPr lang="en-US" b="1" dirty="0"/>
              <a:t>UX design </a:t>
            </a:r>
            <a:r>
              <a:rPr lang="en-US" dirty="0"/>
              <a:t>for side-by-side parameter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                                              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        						</a:t>
            </a:r>
            <a:r>
              <a:rPr lang="en-US" dirty="0"/>
              <a:t># of Parameters:	</a:t>
            </a:r>
            <a:r>
              <a:rPr lang="en-US" b="1" dirty="0"/>
              <a:t>									1800 - 3100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        						</a:t>
            </a:r>
            <a:r>
              <a:rPr lang="en-US" dirty="0"/>
              <a:t># of Pages:		</a:t>
            </a:r>
            <a:r>
              <a:rPr lang="en-US" b="1" dirty="0"/>
              <a:t>							           	30 - 53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000500" lvl="8" indent="-342900">
              <a:buFont typeface="Arial" panose="020B0604020202020204" pitchFamily="34" charset="0"/>
              <a:buChar char="•"/>
            </a:pPr>
            <a:r>
              <a:rPr lang="en-US" b="1" dirty="0"/>
              <a:t>                         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000500" lvl="8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000500" lvl="8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D371C71-597C-46DD-B8DC-E9AE54331129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364667-96DF-C54E-87A4-E2622DBC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514600"/>
            <a:ext cx="6737739" cy="47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8805-6D97-C2C1-7A11-BA597789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/ 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6682-846C-ECDC-C693-662DD62E8EC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000" y="1295400"/>
            <a:ext cx="11658599" cy="4933950"/>
          </a:xfrm>
        </p:spPr>
        <p:txBody>
          <a:bodyPr/>
          <a:lstStyle/>
          <a:p>
            <a:r>
              <a:rPr lang="en-CA" b="1" dirty="0"/>
              <a:t>OMAP </a:t>
            </a:r>
            <a:r>
              <a:rPr lang="en-CA" dirty="0"/>
              <a:t>offers a way to extract </a:t>
            </a:r>
            <a:r>
              <a:rPr lang="en-CA" b="1" dirty="0"/>
              <a:t>ALL </a:t>
            </a:r>
            <a:r>
              <a:rPr lang="en-CA" dirty="0"/>
              <a:t>data to a processed .txt file</a:t>
            </a:r>
          </a:p>
          <a:p>
            <a:r>
              <a:rPr lang="en-CA" dirty="0"/>
              <a:t>This process is very</a:t>
            </a:r>
            <a:r>
              <a:rPr lang="en-CA" b="1" dirty="0"/>
              <a:t> SLOW</a:t>
            </a:r>
            <a:r>
              <a:rPr lang="en-CA" dirty="0"/>
              <a:t>, and sometimes inaccurate</a:t>
            </a:r>
          </a:p>
          <a:p>
            <a:pPr lvl="5"/>
            <a:r>
              <a:rPr lang="en-CA" b="1" dirty="0"/>
              <a:t>																		</a:t>
            </a:r>
          </a:p>
          <a:p>
            <a:pPr marL="0" indent="0">
              <a:buNone/>
            </a:pPr>
            <a:r>
              <a:rPr lang="en-CA" b="1" dirty="0"/>
              <a:t>										</a:t>
            </a:r>
            <a:r>
              <a:rPr lang="en-CA" dirty="0"/>
              <a:t># of Records:</a:t>
            </a:r>
          </a:p>
          <a:p>
            <a:pPr marL="0" indent="0">
              <a:buNone/>
            </a:pPr>
            <a:r>
              <a:rPr lang="en-CA" b="1" dirty="0"/>
              <a:t>										3500 - 6000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22F1-4F04-A195-1061-B7F646AAC38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DCF19-06BA-B19D-585C-599BB65B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118829"/>
            <a:ext cx="9425012" cy="44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0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56F4-D8A9-DBA0-D850-3FB18466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240D-2CF3-1D16-F615-EB610699E39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Create a GUI that allows users 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Add, remove, upload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Search and select specific parameters to analyze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Create a Backend that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Decodes raw DLU logs into processed .txt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dirty="0"/>
              <a:t>Parses processed .txt files based on	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dirty="0"/>
              <a:t>Parameter selection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dirty="0"/>
              <a:t>Change from previous record</a:t>
            </a:r>
          </a:p>
          <a:p>
            <a:pPr marL="457200" lvl="1" indent="0">
              <a:buNone/>
            </a:pPr>
            <a:r>
              <a:rPr lang="en-CA" dirty="0"/>
              <a:t>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0DD52-1983-F073-E47C-E3E885F07F0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FFE78-4D9C-0B62-C5C3-0BF898F27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00" y="3124200"/>
            <a:ext cx="32766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6BE1-9CE8-7C37-EDB9-F81B25AA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 to TTC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D1D1-1BAF-EB88-CFF7-8B63917E7C1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3100" y="1600200"/>
            <a:ext cx="11658599" cy="493395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program allows users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Observe parameter change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Observe selective parameters</a:t>
            </a: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This means that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Engineers can analyze data </a:t>
            </a:r>
            <a:r>
              <a:rPr lang="en-CA" b="1" dirty="0"/>
              <a:t>faster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Engineers can short-circuit to the problem source </a:t>
            </a:r>
            <a:r>
              <a:rPr lang="en-CA" b="1" dirty="0"/>
              <a:t>faster</a:t>
            </a:r>
          </a:p>
          <a:p>
            <a:pPr marL="457200" lvl="1" indent="0">
              <a:buNone/>
            </a:pPr>
            <a:endParaRPr lang="en-CA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A98B-A297-D352-7176-86B153F0D6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5" name="Picture 4" descr="World&amp;#39;s most intricate subway networks | Geoengineer.org">
            <a:extLst>
              <a:ext uri="{FF2B5EF4-FFF2-40B4-BE49-F238E27FC236}">
                <a16:creationId xmlns:a16="http://schemas.microsoft.com/office/drawing/2014/main" id="{6FFAFE62-B897-7864-721A-DC0ADA0F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0" y="4521613"/>
            <a:ext cx="3721185" cy="201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93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1E75-BFCF-8033-4449-616E1E5E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4FB8-DF79-C6A1-2F1E-46CFBB913E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Richard Tam &amp; Edward W. Chan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OMAP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ATO/ATP Base Files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Compressed DLU Logs </a:t>
            </a:r>
          </a:p>
          <a:p>
            <a:endParaRPr lang="en-CA" dirty="0"/>
          </a:p>
          <a:p>
            <a:r>
              <a:rPr lang="en-CA" dirty="0"/>
              <a:t>Vim</a:t>
            </a:r>
          </a:p>
          <a:p>
            <a:endParaRPr lang="en-CA" dirty="0"/>
          </a:p>
          <a:p>
            <a:r>
              <a:rPr lang="en-CA" dirty="0"/>
              <a:t>HTML, CSS, JS, C++, Bash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5F203-DA6A-89D6-5C50-15411988090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6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7552-8F51-2B86-16EF-9396C5B2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455630"/>
            <a:ext cx="11204575" cy="650839"/>
          </a:xfrm>
        </p:spPr>
        <p:txBody>
          <a:bodyPr/>
          <a:lstStyle/>
          <a:p>
            <a:r>
              <a:rPr lang="en-CA" dirty="0"/>
              <a:t>Understanding Raw DLU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981B-EEB3-1AE1-E7E4-469D0BCDF01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CA" dirty="0"/>
              <a:t>Raw DLU Logs are decompressed DLU logs</a:t>
            </a:r>
          </a:p>
          <a:p>
            <a:endParaRPr lang="en-CA" dirty="0"/>
          </a:p>
          <a:p>
            <a:r>
              <a:rPr lang="en-CA" dirty="0"/>
              <a:t>Binary charset</a:t>
            </a:r>
          </a:p>
          <a:p>
            <a:endParaRPr lang="en-CA" dirty="0"/>
          </a:p>
          <a:p>
            <a:r>
              <a:rPr lang="en-CA" dirty="0"/>
              <a:t>Under UTF-8 encoding, each character represents a byte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6955-F9B9-DC95-A219-9606A14D8C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387CCBA-17E6-FF2D-B5FD-D8BB94B2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13"/>
          <a:stretch>
            <a:fillRect/>
          </a:stretch>
        </p:blipFill>
        <p:spPr bwMode="auto">
          <a:xfrm>
            <a:off x="635000" y="4274873"/>
            <a:ext cx="594360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">
            <a:extLst>
              <a:ext uri="{FF2B5EF4-FFF2-40B4-BE49-F238E27FC236}">
                <a16:creationId xmlns:a16="http://schemas.microsoft.com/office/drawing/2014/main" id="{6EC8977F-E5A4-C697-42D7-3CC26015D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4211373"/>
            <a:ext cx="59436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486465-1B18-4CB5-A1E2-8E7D11A29CF0}"/>
              </a:ext>
            </a:extLst>
          </p:cNvPr>
          <p:cNvCxnSpPr/>
          <p:nvPr/>
        </p:nvCxnSpPr>
        <p:spPr>
          <a:xfrm>
            <a:off x="4368800" y="4067175"/>
            <a:ext cx="381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844C2B-02F2-1673-C12F-C20D28C45457}"/>
              </a:ext>
            </a:extLst>
          </p:cNvPr>
          <p:cNvSpPr txBox="1"/>
          <p:nvPr/>
        </p:nvSpPr>
        <p:spPr>
          <a:xfrm>
            <a:off x="4521200" y="3730089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UTF-8 Byte to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942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643-0871-46F9-CCF3-5D5D7FE5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024" y="492161"/>
            <a:ext cx="10290175" cy="650839"/>
          </a:xfrm>
        </p:spPr>
        <p:txBody>
          <a:bodyPr/>
          <a:lstStyle/>
          <a:p>
            <a:r>
              <a:rPr lang="en-CA" dirty="0"/>
              <a:t>Understanding Raw DLU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9AD6-59D3-6CB6-A428-E65F8375D5E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000" y="1600200"/>
            <a:ext cx="6705600" cy="4933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3 repeating components in-order:</a:t>
            </a:r>
          </a:p>
          <a:p>
            <a:r>
              <a:rPr lang="en-CA" dirty="0"/>
              <a:t>Header Byte Sequence (</a:t>
            </a:r>
            <a:r>
              <a:rPr lang="en-CA" b="1" dirty="0"/>
              <a:t>HBS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(</a:t>
            </a:r>
            <a:r>
              <a:rPr lang="en-CA" b="1" dirty="0"/>
              <a:t>31 Bytes</a:t>
            </a:r>
            <a:r>
              <a:rPr lang="en-CA" dirty="0"/>
              <a:t>) 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    Timestamp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Record Byte Sequence (</a:t>
            </a:r>
            <a:r>
              <a:rPr lang="en-CA" b="1" dirty="0"/>
              <a:t>RBS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(</a:t>
            </a:r>
            <a:r>
              <a:rPr lang="en-CA" b="1" dirty="0"/>
              <a:t>1262-2522 Bytes</a:t>
            </a:r>
            <a:r>
              <a:rPr lang="en-CA" dirty="0"/>
              <a:t>) 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    Record Data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 err="1"/>
              <a:t>Nullish</a:t>
            </a:r>
            <a:r>
              <a:rPr lang="en-CA" dirty="0"/>
              <a:t> Byte Sequence (</a:t>
            </a:r>
            <a:r>
              <a:rPr lang="en-CA" b="1" dirty="0"/>
              <a:t>NBS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    (</a:t>
            </a:r>
            <a:r>
              <a:rPr lang="en-CA" b="1" dirty="0"/>
              <a:t>Variable Length</a:t>
            </a:r>
            <a:r>
              <a:rPr lang="en-CA" dirty="0"/>
              <a:t>) 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    Record Delimiter OR 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     Corrupt Data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3438-BBB9-46EB-336F-0553D75767D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7F76F46-B469-4A4E-81C3-B0F09CCC2A96}" type="datetime4">
              <a:rPr lang="en-US" smtClean="0"/>
              <a:t>August 31, 2022</a:t>
            </a:fld>
            <a:endParaRPr lang="en-US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5216C9D-3FAB-00A4-DD20-4F04CC432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"/>
          <a:stretch/>
        </p:blipFill>
        <p:spPr>
          <a:xfrm>
            <a:off x="5886126" y="2525448"/>
            <a:ext cx="7095866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04316"/>
      </p:ext>
    </p:extLst>
  </p:cSld>
  <p:clrMapOvr>
    <a:masterClrMapping/>
  </p:clrMapOvr>
</p:sld>
</file>

<file path=ppt/theme/theme1.xml><?xml version="1.0" encoding="utf-8"?>
<a:theme xmlns:a="http://schemas.openxmlformats.org/drawingml/2006/main" name="STCE_TTC_Corporate_Powerpoint_Template HD 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x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STCE_TTC_Corporate_Powerpoint_Template HD 2.0</Template>
  <TotalTime>1159</TotalTime>
  <Words>1005</Words>
  <Application>Microsoft Office PowerPoint</Application>
  <PresentationFormat>Custom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Times New Roman</vt:lpstr>
      <vt:lpstr>Wingdings</vt:lpstr>
      <vt:lpstr>STCE_TTC_Corporate_Powerpoint_Template HD 2.0</vt:lpstr>
      <vt:lpstr>Text slides</vt:lpstr>
      <vt:lpstr>Signals and Train Control Engineering</vt:lpstr>
      <vt:lpstr>Presentation Outline</vt:lpstr>
      <vt:lpstr>Objective / Problem Statement</vt:lpstr>
      <vt:lpstr>Objective / Problem Statement</vt:lpstr>
      <vt:lpstr>Project Goal</vt:lpstr>
      <vt:lpstr>Benefit to TTC</vt:lpstr>
      <vt:lpstr>Resources</vt:lpstr>
      <vt:lpstr>Understanding Raw DLU Logs</vt:lpstr>
      <vt:lpstr>Understanding Raw DLU Logs</vt:lpstr>
      <vt:lpstr>OMAP’s Base Configuration files </vt:lpstr>
      <vt:lpstr>High-Level Overview - Frontend</vt:lpstr>
      <vt:lpstr>High-Level Overview - Backend</vt:lpstr>
      <vt:lpstr>Design Challenges</vt:lpstr>
      <vt:lpstr>Design Challenges</vt:lpstr>
      <vt:lpstr>Design Challenges</vt:lpstr>
      <vt:lpstr>Demonstration</vt:lpstr>
      <vt:lpstr>Demonstration</vt:lpstr>
      <vt:lpstr>Demonstration Summary</vt:lpstr>
      <vt:lpstr>Current Status</vt:lpstr>
      <vt:lpstr>Future Enhancements</vt:lpstr>
      <vt:lpstr>Questions and Comments?</vt:lpstr>
      <vt:lpstr>PowerPoint Presentation</vt:lpstr>
    </vt:vector>
  </TitlesOfParts>
  <Company>Toronto Transit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Train Control Engineering</dc:title>
  <dc:creator>Chan, Edward W</dc:creator>
  <cp:lastModifiedBy>Mark Karlov</cp:lastModifiedBy>
  <cp:revision>74</cp:revision>
  <cp:lastPrinted>2016-12-08T20:23:11Z</cp:lastPrinted>
  <dcterms:created xsi:type="dcterms:W3CDTF">2018-03-23T20:06:34Z</dcterms:created>
  <dcterms:modified xsi:type="dcterms:W3CDTF">2022-08-31T14:30:49Z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2016-12-01T00:00:00Z</vt:filetime>
  </property>
  <property fmtid="{D5CDD505-2E9C-101B-9397-08002B2CF9AE}" pid="3" name="Creator">
    <vt:lpwstr>Adobe InDesign CC 2015 (Windows)</vt:lpwstr>
  </property>
  <property fmtid="{D5CDD505-2E9C-101B-9397-08002B2CF9AE}" pid="4" name="LastSaved">
    <vt:filetime>2016-12-01T00:00:00Z</vt:filetime>
  </property>
</Properties>
</file>