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7" r:id="rId2"/>
    <p:sldId id="258" r:id="rId3"/>
    <p:sldId id="266" r:id="rId4"/>
    <p:sldId id="265" r:id="rId5"/>
    <p:sldId id="263" r:id="rId6"/>
    <p:sldId id="264" r:id="rId7"/>
    <p:sldId id="262" r:id="rId8"/>
    <p:sldId id="260" r:id="rId9"/>
    <p:sldId id="259"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 d="100"/>
          <a:sy n="14" d="100"/>
        </p:scale>
        <p:origin x="-160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DC3F7-F76F-4838-B9C9-390A3C7311FC}" type="datetimeFigureOut">
              <a:rPr lang="en-US" smtClean="0"/>
              <a:t>8/22/2022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C853A-770F-48E9-81D4-F3BDA242FDE0}" type="slidenum">
              <a:rPr lang="en-US" smtClean="0"/>
              <a:t>‹#›</a:t>
            </a:fld>
            <a:endParaRPr lang="en-US" dirty="0"/>
          </a:p>
        </p:txBody>
      </p:sp>
    </p:spTree>
    <p:extLst>
      <p:ext uri="{BB962C8B-B14F-4D97-AF65-F5344CB8AC3E}">
        <p14:creationId xmlns:p14="http://schemas.microsoft.com/office/powerpoint/2010/main" val="354706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2FF927FE-C954-4CB1-996B-38F3684B6B3B}"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2FF927FE-C954-4CB1-996B-38F3684B6B3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8992E29-C155-4006-B6E3-196923E2F12B}" type="datetimeFigureOut">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F927FE-C954-4CB1-996B-38F3684B6B3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8992E29-C155-4006-B6E3-196923E2F12B}" type="datetimeFigureOut">
              <a:rPr lang="en-US" smtClean="0"/>
              <a:t>8/22/2022</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FF927FE-C954-4CB1-996B-38F3684B6B3B}"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514600"/>
            <a:ext cx="5410200" cy="584775"/>
          </a:xfrm>
          <a:prstGeom prst="rect">
            <a:avLst/>
          </a:prstGeom>
          <a:noFill/>
        </p:spPr>
        <p:txBody>
          <a:bodyPr wrap="square" rtlCol="0">
            <a:spAutoFit/>
          </a:bodyPr>
          <a:lstStyle/>
          <a:p>
            <a:r>
              <a:rPr lang="en-US" sz="3200" b="1" dirty="0" smtClean="0">
                <a:solidFill>
                  <a:srgbClr val="00B0F0"/>
                </a:solidFill>
              </a:rPr>
              <a:t>SECURITY OVERVIEW</a:t>
            </a:r>
            <a:endParaRPr lang="en-US" sz="3200" b="1" dirty="0">
              <a:solidFill>
                <a:srgbClr val="00B0F0"/>
              </a:solidFill>
            </a:endParaRPr>
          </a:p>
        </p:txBody>
      </p:sp>
      <p:sp>
        <p:nvSpPr>
          <p:cNvPr id="3" name="TextBox 2"/>
          <p:cNvSpPr txBox="1"/>
          <p:nvPr/>
        </p:nvSpPr>
        <p:spPr>
          <a:xfrm>
            <a:off x="1295400" y="4114800"/>
            <a:ext cx="7010400" cy="646331"/>
          </a:xfrm>
          <a:prstGeom prst="rect">
            <a:avLst/>
          </a:prstGeom>
          <a:noFill/>
        </p:spPr>
        <p:txBody>
          <a:bodyPr wrap="square" rtlCol="0">
            <a:spAutoFit/>
          </a:bodyPr>
          <a:lstStyle/>
          <a:p>
            <a:r>
              <a:rPr lang="en-US" sz="3600" b="1" dirty="0" smtClean="0"/>
              <a:t>Mouseclick computers</a:t>
            </a:r>
            <a:endParaRPr lang="en-US" sz="3600" b="1" dirty="0"/>
          </a:p>
        </p:txBody>
      </p:sp>
    </p:spTree>
    <p:extLst>
      <p:ext uri="{BB962C8B-B14F-4D97-AF65-F5344CB8AC3E}">
        <p14:creationId xmlns:p14="http://schemas.microsoft.com/office/powerpoint/2010/main" val="383899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a:t>
            </a:r>
            <a:r>
              <a:rPr lang="en-US" dirty="0"/>
              <a:t>protection</a:t>
            </a:r>
            <a:br>
              <a:rPr lang="en-US" dirty="0"/>
            </a:br>
            <a:endParaRPr lang="en-US" dirty="0"/>
          </a:p>
        </p:txBody>
      </p:sp>
      <p:sp>
        <p:nvSpPr>
          <p:cNvPr id="3" name="Content Placeholder 2"/>
          <p:cNvSpPr>
            <a:spLocks noGrp="1"/>
          </p:cNvSpPr>
          <p:nvPr>
            <p:ph idx="1"/>
          </p:nvPr>
        </p:nvSpPr>
        <p:spPr>
          <a:xfrm>
            <a:off x="0" y="1295400"/>
            <a:ext cx="9144000" cy="5562600"/>
          </a:xfrm>
        </p:spPr>
        <p:txBody>
          <a:bodyPr>
            <a:normAutofit fontScale="55000" lnSpcReduction="20000"/>
          </a:bodyPr>
          <a:lstStyle/>
          <a:p>
            <a:r>
              <a:rPr lang="en-US" dirty="0"/>
              <a:t>Web Application Defenses All customer content hosted on the platform is protected by a Web Application Firewall </a:t>
            </a:r>
            <a:r>
              <a:rPr lang="en-US" dirty="0" smtClean="0"/>
              <a:t>(WAF). </a:t>
            </a:r>
            <a:r>
              <a:rPr lang="en-US" dirty="0"/>
              <a:t>The WAF is configured with a combination of industry standard and custom rules that are capable of automatically enabling and disabling appropriate controls to best protect our customers. </a:t>
            </a:r>
            <a:endParaRPr lang="en-US" dirty="0" smtClean="0"/>
          </a:p>
          <a:p>
            <a:r>
              <a:rPr lang="en-US" dirty="0" smtClean="0"/>
              <a:t>These </a:t>
            </a:r>
            <a:r>
              <a:rPr lang="en-US" dirty="0"/>
              <a:t>tools actively monitor real-time traffic at the application layer with ability to alert or deny malicious behavior based on behavior type and rate. </a:t>
            </a:r>
            <a:endParaRPr lang="en-US" dirty="0" smtClean="0"/>
          </a:p>
          <a:p>
            <a:r>
              <a:rPr lang="en-US" dirty="0" smtClean="0"/>
              <a:t>The </a:t>
            </a:r>
            <a:r>
              <a:rPr lang="en-US" dirty="0"/>
              <a:t>rules used to detect and block malicious traffic are aligned to the best practice guidelines documented by the Open Web Application Security Project ,  Protections from Distributed Denial of Service  attacks are also, helping to ensure customers’ web sites and other parts of the Mouseclick products are available continuously</a:t>
            </a:r>
            <a:r>
              <a:rPr lang="en-US" dirty="0" smtClean="0"/>
              <a:t>.</a:t>
            </a:r>
          </a:p>
          <a:p>
            <a:r>
              <a:rPr lang="en-US" dirty="0" smtClean="0"/>
              <a:t> </a:t>
            </a:r>
            <a:r>
              <a:rPr lang="en-US" dirty="0"/>
              <a:t>Development and Release Management One of Mouseclick’s  greatest advantages is a rapidly-advancing feature set, and we constantly optimize our products through a modern continuous delivery approach to software development. New code is proposed, approved, merged and deployed thousands of times daily</a:t>
            </a:r>
            <a:r>
              <a:rPr lang="en-US" dirty="0" smtClean="0"/>
              <a:t>.</a:t>
            </a:r>
          </a:p>
          <a:p>
            <a:r>
              <a:rPr lang="en-US" dirty="0" smtClean="0"/>
              <a:t> </a:t>
            </a:r>
            <a:r>
              <a:rPr lang="en-US" dirty="0"/>
              <a:t>Code reviews, testing (where applicable), and merge approval is performed before deployment. Approval is controlled by designated repository owners. </a:t>
            </a:r>
            <a:endParaRPr lang="en-US" dirty="0" smtClean="0"/>
          </a:p>
          <a:p>
            <a:r>
              <a:rPr lang="en-US" dirty="0" smtClean="0"/>
              <a:t>Once </a:t>
            </a:r>
            <a:r>
              <a:rPr lang="en-US" dirty="0"/>
              <a:t>approved, code is automatically submitted to Mouseclick’s continuous integration environment where compilation, packaging and unit testing occur. </a:t>
            </a:r>
            <a:endParaRPr lang="en-US" dirty="0" smtClean="0"/>
          </a:p>
          <a:p>
            <a:r>
              <a:rPr lang="en-US" dirty="0" smtClean="0"/>
              <a:t>All </a:t>
            </a:r>
            <a:r>
              <a:rPr lang="en-US" dirty="0"/>
              <a:t>code deployments create archives of existing production-grade code in case failures are detected by post-deploy hooks. </a:t>
            </a:r>
            <a:endParaRPr lang="en-US" dirty="0" smtClean="0"/>
          </a:p>
          <a:p>
            <a:r>
              <a:rPr lang="en-US" dirty="0" smtClean="0"/>
              <a:t>The </a:t>
            </a:r>
            <a:r>
              <a:rPr lang="en-US" dirty="0"/>
              <a:t>deploying team manages notifications regarding the health of their applications. If a failure occurs, roll-back is immediately engaged. </a:t>
            </a:r>
            <a:endParaRPr lang="en-US" dirty="0" smtClean="0"/>
          </a:p>
          <a:p>
            <a:r>
              <a:rPr lang="en-US" dirty="0" smtClean="0"/>
              <a:t>We </a:t>
            </a:r>
            <a:r>
              <a:rPr lang="en-US" dirty="0"/>
              <a:t>use extensive software gating and traffic management to control features based on customer preferences (private beta, public beta, full launch). Mouseclick features seamless</a:t>
            </a:r>
          </a:p>
          <a:p>
            <a:r>
              <a:rPr lang="en-US" dirty="0"/>
              <a:t> </a:t>
            </a:r>
          </a:p>
          <a:p>
            <a:endParaRPr lang="en-US" dirty="0"/>
          </a:p>
        </p:txBody>
      </p:sp>
    </p:spTree>
    <p:extLst>
      <p:ext uri="{BB962C8B-B14F-4D97-AF65-F5344CB8AC3E}">
        <p14:creationId xmlns:p14="http://schemas.microsoft.com/office/powerpoint/2010/main" val="51043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1676400"/>
            <a:ext cx="5181600" cy="1569660"/>
          </a:xfrm>
          <a:prstGeom prst="rect">
            <a:avLst/>
          </a:prstGeom>
          <a:noFill/>
        </p:spPr>
        <p:txBody>
          <a:bodyPr wrap="square" rtlCol="0">
            <a:spAutoFit/>
          </a:bodyPr>
          <a:lstStyle/>
          <a:p>
            <a:r>
              <a:rPr lang="en-US" sz="4800" dirty="0" smtClean="0"/>
              <a:t>Table of contents</a:t>
            </a:r>
          </a:p>
          <a:p>
            <a:endParaRPr lang="en-US" sz="4800" dirty="0"/>
          </a:p>
        </p:txBody>
      </p:sp>
      <p:sp>
        <p:nvSpPr>
          <p:cNvPr id="4" name="TextBox 3"/>
          <p:cNvSpPr txBox="1"/>
          <p:nvPr/>
        </p:nvSpPr>
        <p:spPr>
          <a:xfrm>
            <a:off x="2286000" y="3018472"/>
            <a:ext cx="6019800" cy="2585323"/>
          </a:xfrm>
          <a:prstGeom prst="rect">
            <a:avLst/>
          </a:prstGeom>
          <a:noFill/>
        </p:spPr>
        <p:txBody>
          <a:bodyPr wrap="square" rtlCol="0">
            <a:spAutoFit/>
          </a:bodyPr>
          <a:lstStyle/>
          <a:p>
            <a:r>
              <a:rPr lang="en-US" dirty="0" smtClean="0"/>
              <a:t>1 our security and risk management objectives</a:t>
            </a:r>
          </a:p>
          <a:p>
            <a:r>
              <a:rPr lang="en-US" dirty="0" smtClean="0"/>
              <a:t>2 Mouseclick security and risk focus</a:t>
            </a:r>
          </a:p>
          <a:p>
            <a:r>
              <a:rPr lang="en-US" dirty="0" smtClean="0"/>
              <a:t>3Application protection</a:t>
            </a:r>
          </a:p>
          <a:p>
            <a:r>
              <a:rPr lang="en-US" dirty="0" smtClean="0"/>
              <a:t>4Our company and product</a:t>
            </a:r>
          </a:p>
          <a:p>
            <a:r>
              <a:rPr lang="en-US" dirty="0" smtClean="0"/>
              <a:t>5Customer data protection</a:t>
            </a:r>
          </a:p>
          <a:p>
            <a:r>
              <a:rPr lang="en-US" dirty="0" smtClean="0"/>
              <a:t>6Identity and access controls</a:t>
            </a:r>
          </a:p>
          <a:p>
            <a:r>
              <a:rPr lang="en-US" dirty="0" smtClean="0"/>
              <a:t>Privacy</a:t>
            </a:r>
          </a:p>
          <a:p>
            <a:r>
              <a:rPr lang="en-US" dirty="0" smtClean="0"/>
              <a:t>7Organizational and corporate security</a:t>
            </a:r>
          </a:p>
          <a:p>
            <a:r>
              <a:rPr lang="en-US" dirty="0" smtClean="0"/>
              <a:t>8Document Scope and Use</a:t>
            </a:r>
            <a:endParaRPr lang="en-US" dirty="0"/>
          </a:p>
        </p:txBody>
      </p:sp>
    </p:spTree>
    <p:extLst>
      <p:ext uri="{BB962C8B-B14F-4D97-AF65-F5344CB8AC3E}">
        <p14:creationId xmlns:p14="http://schemas.microsoft.com/office/powerpoint/2010/main" val="28082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t>
            </a:r>
            <a:r>
              <a:rPr lang="en-US" dirty="0"/>
              <a:t>Scope and Use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 </a:t>
            </a:r>
          </a:p>
          <a:p>
            <a:r>
              <a:rPr lang="en-US" dirty="0"/>
              <a:t>Document Scope and Use Mouseclick computers values transparency in the ways we provide solutions to our customers. </a:t>
            </a:r>
            <a:endParaRPr lang="en-US" dirty="0" smtClean="0"/>
          </a:p>
          <a:p>
            <a:r>
              <a:rPr lang="en-US" dirty="0" smtClean="0"/>
              <a:t>This </a:t>
            </a:r>
            <a:r>
              <a:rPr lang="en-US" dirty="0"/>
              <a:t>document is designed with that transparency in mind</a:t>
            </a:r>
            <a:r>
              <a:rPr lang="en-US" dirty="0" smtClean="0"/>
              <a:t>.</a:t>
            </a:r>
          </a:p>
          <a:p>
            <a:r>
              <a:rPr lang="en-US" dirty="0" smtClean="0"/>
              <a:t> </a:t>
            </a:r>
            <a:r>
              <a:rPr lang="en-US" dirty="0"/>
              <a:t>We are continuously improving the protections that have been implemented and, along those lines, </a:t>
            </a:r>
            <a:endParaRPr lang="en-US" dirty="0" smtClean="0"/>
          </a:p>
          <a:p>
            <a:r>
              <a:rPr lang="en-US" dirty="0" smtClean="0"/>
              <a:t>the </a:t>
            </a:r>
            <a:r>
              <a:rPr lang="en-US" dirty="0"/>
              <a:t>information and data in this document (including any related communications) are not intended to create a binding or contractual obligation between Mouseclick and any parties, or to amend, alter or revise any existing agreements between the parties.</a:t>
            </a:r>
          </a:p>
          <a:p>
            <a:endParaRPr lang="en-US" dirty="0"/>
          </a:p>
        </p:txBody>
      </p:sp>
    </p:spTree>
    <p:extLst>
      <p:ext uri="{BB962C8B-B14F-4D97-AF65-F5344CB8AC3E}">
        <p14:creationId xmlns:p14="http://schemas.microsoft.com/office/powerpoint/2010/main" val="116032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Organizational </a:t>
            </a:r>
            <a:r>
              <a:rPr lang="en-US" dirty="0"/>
              <a:t>and corporate security</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Organizational and Corporate Security Background Checks and Onboarding mouseclick employees in the Kenya busia  an extensive third party background check prior to formal employment offers. </a:t>
            </a:r>
            <a:endParaRPr lang="en-US" dirty="0" smtClean="0"/>
          </a:p>
          <a:p>
            <a:r>
              <a:rPr lang="en-US" dirty="0" smtClean="0"/>
              <a:t>In </a:t>
            </a:r>
            <a:r>
              <a:rPr lang="en-US" dirty="0"/>
              <a:t>particular, employment, education, and criminal checks are performed for potential employees</a:t>
            </a:r>
            <a:r>
              <a:rPr lang="en-US" dirty="0" smtClean="0"/>
              <a:t>.</a:t>
            </a:r>
          </a:p>
          <a:p>
            <a:r>
              <a:rPr lang="en-US" dirty="0" smtClean="0"/>
              <a:t> </a:t>
            </a:r>
            <a:r>
              <a:rPr lang="en-US" dirty="0"/>
              <a:t>Outside of the Kenya, employment checks are performed. Reference verification is performed at the hiring manager's discretion</a:t>
            </a:r>
            <a:r>
              <a:rPr lang="en-US" dirty="0" smtClean="0"/>
              <a:t>.</a:t>
            </a:r>
          </a:p>
          <a:p>
            <a:r>
              <a:rPr lang="en-US" dirty="0" smtClean="0"/>
              <a:t> </a:t>
            </a:r>
            <a:r>
              <a:rPr lang="en-US" dirty="0"/>
              <a:t>Upon hire, all employees must read, and acknowledge Mouseclick’s Corporate Acceptable Use Policy (AUP) and Code of Use Good </a:t>
            </a:r>
            <a:r>
              <a:rPr lang="en-US" dirty="0" smtClean="0"/>
              <a:t>Judgment </a:t>
            </a:r>
            <a:r>
              <a:rPr lang="en-US" dirty="0"/>
              <a:t>(CUGJ) </a:t>
            </a:r>
            <a:r>
              <a:rPr lang="en-US" dirty="0" smtClean="0"/>
              <a:t>– </a:t>
            </a:r>
          </a:p>
          <a:p>
            <a:r>
              <a:rPr lang="en-US" dirty="0" smtClean="0"/>
              <a:t>which </a:t>
            </a:r>
            <a:r>
              <a:rPr lang="en-US" dirty="0"/>
              <a:t>help define employee's security responsibilities in protecting company assets/data (including, but not limited to protecting mobile devices, and securing corporate equipment).</a:t>
            </a:r>
          </a:p>
          <a:p>
            <a:endParaRPr lang="en-US" dirty="0"/>
          </a:p>
        </p:txBody>
      </p:sp>
    </p:spTree>
    <p:extLst>
      <p:ext uri="{BB962C8B-B14F-4D97-AF65-F5344CB8AC3E}">
        <p14:creationId xmlns:p14="http://schemas.microsoft.com/office/powerpoint/2010/main" val="307105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153400" cy="646331"/>
          </a:xfrm>
          <a:prstGeom prst="rect">
            <a:avLst/>
          </a:prstGeom>
          <a:noFill/>
        </p:spPr>
        <p:txBody>
          <a:bodyPr wrap="square" rtlCol="0">
            <a:spAutoFit/>
          </a:bodyPr>
          <a:lstStyle/>
          <a:p>
            <a:r>
              <a:rPr lang="en-US" dirty="0" smtClean="0"/>
              <a:t>                                               Customer data protection</a:t>
            </a:r>
          </a:p>
          <a:p>
            <a:endParaRPr lang="en-US" dirty="0"/>
          </a:p>
        </p:txBody>
      </p:sp>
      <p:sp>
        <p:nvSpPr>
          <p:cNvPr id="3" name="TextBox 2"/>
          <p:cNvSpPr txBox="1"/>
          <p:nvPr/>
        </p:nvSpPr>
        <p:spPr>
          <a:xfrm>
            <a:off x="609600" y="1524000"/>
            <a:ext cx="7543800" cy="3139321"/>
          </a:xfrm>
          <a:prstGeom prst="rect">
            <a:avLst/>
          </a:prstGeom>
          <a:noFill/>
        </p:spPr>
        <p:txBody>
          <a:bodyPr wrap="square" rtlCol="0">
            <a:spAutoFit/>
          </a:bodyPr>
          <a:lstStyle/>
          <a:p>
            <a:r>
              <a:rPr lang="en-US" dirty="0" smtClean="0"/>
              <a:t>Customer Data Protection Logical Tenant Separation mouseclick provides a highly scalable, multi-tenant  solution. The mouseclick computers user interface and APIs restrict access to authorized content exclusively. mouseclick logically segments the data using portal IDs and associates that unique ID with all data and objects specific to a customer. Information is made available via the user interface or APIs to be produced for a specific mouseclick portal, without the risk of cross-portal access or data pollution. Authorization rules are incorporated into the design architecture and validated on a continuous basis. Additionally, we log application authentication and associated changes, application availability, and user page views.</a:t>
            </a:r>
            <a:endParaRPr lang="en-US" dirty="0"/>
          </a:p>
        </p:txBody>
      </p:sp>
    </p:spTree>
    <p:extLst>
      <p:ext uri="{BB962C8B-B14F-4D97-AF65-F5344CB8AC3E}">
        <p14:creationId xmlns:p14="http://schemas.microsoft.com/office/powerpoint/2010/main" val="145034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Identity </a:t>
            </a:r>
            <a:r>
              <a:rPr lang="en-US" dirty="0"/>
              <a:t>and access controls</a:t>
            </a:r>
            <a:br>
              <a:rPr lang="en-US" dirty="0"/>
            </a:br>
            <a:r>
              <a:rPr lang="en-US" dirty="0"/>
              <a:t>Privacy</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 </a:t>
            </a:r>
          </a:p>
          <a:p>
            <a:r>
              <a:rPr lang="en-US" dirty="0"/>
              <a:t>Identity and Access Control Product User Management The mouseclick computers products allow for granular authorization rules. </a:t>
            </a:r>
            <a:endParaRPr lang="en-US" dirty="0" smtClean="0"/>
          </a:p>
          <a:p>
            <a:r>
              <a:rPr lang="en-US" dirty="0" smtClean="0"/>
              <a:t>Customers </a:t>
            </a:r>
            <a:r>
              <a:rPr lang="en-US" dirty="0"/>
              <a:t>are empowered to create and manage users of their portals and assign the privileges that are appropriate for their accounts and limit access to their data features.  please see the mouseclick User Roles and Permissions Guide</a:t>
            </a:r>
            <a:r>
              <a:rPr lang="en-US" dirty="0" smtClean="0"/>
              <a:t>.</a:t>
            </a:r>
          </a:p>
          <a:p>
            <a:r>
              <a:rPr lang="en-US" dirty="0" smtClean="0"/>
              <a:t> </a:t>
            </a:r>
            <a:r>
              <a:rPr lang="en-US" dirty="0"/>
              <a:t>Product Login Protections The mouseclick products allow users to login to their mouseclick accounts using built-in mouseclick login, “Sign in with Google” login, or Single Sign On </a:t>
            </a:r>
            <a:r>
              <a:rPr lang="en-US" dirty="0" smtClean="0"/>
              <a:t>.</a:t>
            </a:r>
          </a:p>
          <a:p>
            <a:r>
              <a:rPr lang="en-US" dirty="0" smtClean="0"/>
              <a:t> </a:t>
            </a:r>
            <a:r>
              <a:rPr lang="en-US" dirty="0"/>
              <a:t>The built-in login enforces a uniform password policy which requires a minimum of 8 characters and a combination of lower and upper case letters, special characters, whitespace, and numbers. People who use mouseclick’s built-in login cannot change the default password policy</a:t>
            </a:r>
            <a:r>
              <a:rPr lang="en-US" dirty="0" smtClean="0"/>
              <a:t>.</a:t>
            </a:r>
          </a:p>
          <a:p>
            <a:r>
              <a:rPr lang="en-US" dirty="0" smtClean="0"/>
              <a:t> </a:t>
            </a:r>
            <a:r>
              <a:rPr lang="en-US" dirty="0"/>
              <a:t>The “Sign in with Google” feature is available to all mouseclick  customers. </a:t>
            </a:r>
            <a:endParaRPr lang="en-US" dirty="0" smtClean="0"/>
          </a:p>
          <a:p>
            <a:r>
              <a:rPr lang="en-US" dirty="0" smtClean="0"/>
              <a:t> </a:t>
            </a:r>
            <a:r>
              <a:rPr lang="en-US" dirty="0"/>
              <a:t>Customers who use an SSO provider can set up SSO-based login for their </a:t>
            </a:r>
            <a:r>
              <a:rPr lang="en-US" dirty="0" smtClean="0"/>
              <a:t>users.</a:t>
            </a:r>
          </a:p>
          <a:p>
            <a:r>
              <a:rPr lang="en-US" dirty="0" smtClean="0"/>
              <a:t> </a:t>
            </a:r>
            <a:r>
              <a:rPr lang="en-US" dirty="0"/>
              <a:t>Single Sign On and Google login users can configure a password policy in </a:t>
            </a:r>
            <a:r>
              <a:rPr lang="en-US" dirty="0" smtClean="0"/>
              <a:t>their  </a:t>
            </a:r>
            <a:r>
              <a:rPr lang="en-US" dirty="0"/>
              <a:t>SSO provider or with their Google accounts. </a:t>
            </a:r>
            <a:endParaRPr lang="en-US" dirty="0" smtClean="0"/>
          </a:p>
          <a:p>
            <a:r>
              <a:rPr lang="en-US" dirty="0" smtClean="0"/>
              <a:t>Customers </a:t>
            </a:r>
            <a:r>
              <a:rPr lang="en-US" dirty="0"/>
              <a:t>who use mouseclick built-in login are also encouraged to set up two-factor authentication for their mouseclick accounts, and portal administrators can configure their mouseclick portals to ensure that all users have two-factor authentication enabled.</a:t>
            </a:r>
          </a:p>
          <a:p>
            <a:endParaRPr lang="en-US" dirty="0"/>
          </a:p>
        </p:txBody>
      </p:sp>
    </p:spTree>
    <p:extLst>
      <p:ext uri="{BB962C8B-B14F-4D97-AF65-F5344CB8AC3E}">
        <p14:creationId xmlns:p14="http://schemas.microsoft.com/office/powerpoint/2010/main" val="309169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a:t>
            </a:r>
            <a:r>
              <a:rPr lang="en-US" dirty="0"/>
              <a:t>company and product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Mouseclick computers is </a:t>
            </a:r>
            <a:r>
              <a:rPr lang="en-US" dirty="0"/>
              <a:t>the world’s leading inbound </a:t>
            </a:r>
            <a:r>
              <a:rPr lang="en-US" dirty="0" smtClean="0"/>
              <a:t>, </a:t>
            </a:r>
            <a:r>
              <a:rPr lang="en-US" dirty="0"/>
              <a:t>sales, services, content management, and operations platform. </a:t>
            </a:r>
            <a:r>
              <a:rPr lang="en-US" dirty="0" smtClean="0"/>
              <a:t>, Mouseclick </a:t>
            </a:r>
            <a:r>
              <a:rPr lang="en-US" dirty="0"/>
              <a:t>has been on </a:t>
            </a:r>
            <a:r>
              <a:rPr lang="en-US" dirty="0" smtClean="0"/>
              <a:t>. </a:t>
            </a:r>
            <a:r>
              <a:rPr lang="en-US" dirty="0"/>
              <a:t>Today, over 100,000 customers in more than 120 countries use </a:t>
            </a:r>
            <a:r>
              <a:rPr lang="en-US" dirty="0" smtClean="0"/>
              <a:t>mouseclick  </a:t>
            </a:r>
            <a:r>
              <a:rPr lang="en-US" dirty="0"/>
              <a:t>services, and support to transform the way they attract, engage, and delight customers. The </a:t>
            </a:r>
            <a:r>
              <a:rPr lang="en-US" dirty="0" smtClean="0"/>
              <a:t>mouseclick products </a:t>
            </a:r>
            <a:r>
              <a:rPr lang="en-US" dirty="0"/>
              <a:t>are offered </a:t>
            </a:r>
            <a:r>
              <a:rPr lang="en-US" dirty="0" smtClean="0"/>
              <a:t>Service  </a:t>
            </a:r>
            <a:r>
              <a:rPr lang="en-US" dirty="0"/>
              <a:t>solutions. These solutions are available to customers through purpose-built web applications, application </a:t>
            </a:r>
            <a:r>
              <a:rPr lang="en-US" dirty="0" smtClean="0"/>
              <a:t>program.</a:t>
            </a:r>
            <a:endParaRPr lang="en-US" dirty="0"/>
          </a:p>
        </p:txBody>
      </p:sp>
    </p:spTree>
    <p:extLst>
      <p:ext uri="{BB962C8B-B14F-4D97-AF65-F5344CB8AC3E}">
        <p14:creationId xmlns:p14="http://schemas.microsoft.com/office/powerpoint/2010/main" val="130006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a:t>
            </a:r>
            <a:r>
              <a:rPr lang="en-US" dirty="0"/>
              <a:t>security and risk management objectives</a:t>
            </a:r>
            <a:br>
              <a:rPr lang="en-US" dirty="0"/>
            </a:br>
            <a:endParaRPr lang="en-US" dirty="0"/>
          </a:p>
        </p:txBody>
      </p:sp>
      <p:sp>
        <p:nvSpPr>
          <p:cNvPr id="7" name="TextBox 6"/>
          <p:cNvSpPr txBox="1"/>
          <p:nvPr/>
        </p:nvSpPr>
        <p:spPr>
          <a:xfrm flipH="1">
            <a:off x="304800" y="1371600"/>
            <a:ext cx="8610600" cy="5078313"/>
          </a:xfrm>
          <a:prstGeom prst="rect">
            <a:avLst/>
          </a:prstGeom>
          <a:noFill/>
        </p:spPr>
        <p:txBody>
          <a:bodyPr wrap="square" rtlCol="0">
            <a:spAutoFit/>
          </a:bodyPr>
          <a:lstStyle/>
          <a:p>
            <a:r>
              <a:rPr lang="en-US" dirty="0"/>
              <a:t>We have developed our security framework using best practices in the mouseclick  industry. </a:t>
            </a:r>
            <a:endParaRPr lang="en-US" dirty="0" smtClean="0"/>
          </a:p>
          <a:p>
            <a:r>
              <a:rPr lang="en-US" dirty="0" smtClean="0"/>
              <a:t>Our </a:t>
            </a:r>
            <a:r>
              <a:rPr lang="en-US" dirty="0"/>
              <a:t>key objectives include: </a:t>
            </a:r>
            <a:endParaRPr lang="en-US" dirty="0" smtClean="0"/>
          </a:p>
          <a:p>
            <a:r>
              <a:rPr lang="en-US" dirty="0" smtClean="0"/>
              <a:t>&gt; </a:t>
            </a:r>
            <a:r>
              <a:rPr lang="en-US" dirty="0"/>
              <a:t>Customer Trust and Protection </a:t>
            </a:r>
            <a:r>
              <a:rPr lang="en-US" dirty="0" smtClean="0"/>
              <a:t>: </a:t>
            </a:r>
            <a:r>
              <a:rPr lang="en-US" dirty="0"/>
              <a:t>consistently deliver superior product and service to our customers while protecting the privacy and confidentiality of their information.  </a:t>
            </a:r>
            <a:endParaRPr lang="en-US" dirty="0" smtClean="0"/>
          </a:p>
          <a:p>
            <a:r>
              <a:rPr lang="en-US" dirty="0" smtClean="0"/>
              <a:t>&gt;Availability </a:t>
            </a:r>
            <a:r>
              <a:rPr lang="en-US" dirty="0"/>
              <a:t>and Continuity of Service </a:t>
            </a:r>
            <a:r>
              <a:rPr lang="en-US" dirty="0" smtClean="0"/>
              <a:t>: </a:t>
            </a:r>
            <a:r>
              <a:rPr lang="en-US" dirty="0"/>
              <a:t>ensure ongoing availability of the service and data to all authorized individuals and proactively minimize the security risks threatening service continuity. </a:t>
            </a:r>
            <a:endParaRPr lang="en-US" dirty="0" smtClean="0"/>
          </a:p>
          <a:p>
            <a:pPr marL="285750" indent="-285750">
              <a:buFont typeface="Wingdings"/>
              <a:buChar char="Ø"/>
            </a:pPr>
            <a:r>
              <a:rPr lang="en-US" dirty="0" smtClean="0"/>
              <a:t>Information </a:t>
            </a:r>
            <a:r>
              <a:rPr lang="en-US" dirty="0"/>
              <a:t>and Service Integrity </a:t>
            </a:r>
            <a:r>
              <a:rPr lang="en-US" dirty="0" smtClean="0"/>
              <a:t>: </a:t>
            </a:r>
            <a:r>
              <a:rPr lang="en-US" dirty="0"/>
              <a:t>ensure that customer information is never corrupted or altered inappropriately. </a:t>
            </a:r>
            <a:endParaRPr lang="en-US" dirty="0" smtClean="0"/>
          </a:p>
          <a:p>
            <a:pPr marL="285750" indent="-285750">
              <a:buFont typeface="Wingdings"/>
              <a:buChar char="Ø"/>
            </a:pPr>
            <a:r>
              <a:rPr lang="en-US" dirty="0" smtClean="0"/>
              <a:t> </a:t>
            </a:r>
            <a:r>
              <a:rPr lang="en-US" dirty="0"/>
              <a:t>Compliance with Standards :</a:t>
            </a:r>
            <a:r>
              <a:rPr lang="en-US" dirty="0" smtClean="0"/>
              <a:t>we </a:t>
            </a:r>
            <a:r>
              <a:rPr lang="en-US" dirty="0"/>
              <a:t>design our corporate security program around the industry </a:t>
            </a:r>
            <a:r>
              <a:rPr lang="en-US" dirty="0" smtClean="0"/>
              <a:t>cyber security </a:t>
            </a:r>
            <a:r>
              <a:rPr lang="en-US" dirty="0"/>
              <a:t>best practice guidelines including the Center for Internet Security (CIS) Critical Security Controls</a:t>
            </a:r>
            <a:r>
              <a:rPr lang="en-US" dirty="0" smtClean="0"/>
              <a:t>.</a:t>
            </a:r>
          </a:p>
          <a:p>
            <a:pPr marL="285750" indent="-285750">
              <a:buFont typeface="Wingdings"/>
              <a:buChar char="Ø"/>
            </a:pPr>
            <a:r>
              <a:rPr lang="en-US" dirty="0" smtClean="0"/>
              <a:t> </a:t>
            </a:r>
            <a:r>
              <a:rPr lang="en-US" dirty="0"/>
              <a:t>Our controls governing the availability, confidentiality, and security of customer data are also designed to be  compliant with the Trust Service Principles (TSPs) </a:t>
            </a:r>
          </a:p>
          <a:p>
            <a:endParaRPr lang="en-US" dirty="0"/>
          </a:p>
        </p:txBody>
      </p:sp>
    </p:spTree>
    <p:extLst>
      <p:ext uri="{BB962C8B-B14F-4D97-AF65-F5344CB8AC3E}">
        <p14:creationId xmlns:p14="http://schemas.microsoft.com/office/powerpoint/2010/main" val="344437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762000"/>
            <a:ext cx="6172200" cy="646331"/>
          </a:xfrm>
          <a:prstGeom prst="rect">
            <a:avLst/>
          </a:prstGeom>
          <a:noFill/>
        </p:spPr>
        <p:txBody>
          <a:bodyPr wrap="square" rtlCol="0">
            <a:spAutoFit/>
          </a:bodyPr>
          <a:lstStyle/>
          <a:p>
            <a:r>
              <a:rPr lang="en-US" dirty="0" smtClean="0"/>
              <a:t>Mouseclick security and risk focus</a:t>
            </a:r>
          </a:p>
          <a:p>
            <a:endParaRPr lang="en-US" dirty="0"/>
          </a:p>
        </p:txBody>
      </p:sp>
      <p:sp>
        <p:nvSpPr>
          <p:cNvPr id="5" name="TextBox 4"/>
          <p:cNvSpPr txBox="1"/>
          <p:nvPr/>
        </p:nvSpPr>
        <p:spPr>
          <a:xfrm>
            <a:off x="152400" y="2057400"/>
            <a:ext cx="8839200" cy="3139321"/>
          </a:xfrm>
          <a:prstGeom prst="rect">
            <a:avLst/>
          </a:prstGeom>
          <a:noFill/>
        </p:spPr>
        <p:txBody>
          <a:bodyPr wrap="square" rtlCol="0">
            <a:spAutoFit/>
          </a:bodyPr>
          <a:lstStyle/>
          <a:p>
            <a:r>
              <a:rPr lang="en-US" dirty="0" smtClean="0"/>
              <a:t>Mouseclick’s </a:t>
            </a:r>
            <a:r>
              <a:rPr lang="en-US" dirty="0"/>
              <a:t>primary security focus is to safeguard our customers’ data. This is the reason that </a:t>
            </a:r>
            <a:r>
              <a:rPr lang="en-US" dirty="0" smtClean="0"/>
              <a:t>Mouseclick </a:t>
            </a:r>
            <a:r>
              <a:rPr lang="en-US" dirty="0" smtClean="0"/>
              <a:t>has </a:t>
            </a:r>
            <a:r>
              <a:rPr lang="en-US" dirty="0"/>
              <a:t>invested in the appropriate resources and controls to protect and service our customers. This investment includes the implementation of dedicated Corporate Security and Product Security teams. These teams are responsible for Mouseclick’s comprehensive security program and the governance process. We are focused on defining new and refining existing controls, implementing and managing the Mouseclick security framework as well as providing a support structure to facilitate effective risk management. Our Chief Information Security Officer oversees the implementation of security safeguards across Mouseclick  web and its products.</a:t>
            </a:r>
          </a:p>
          <a:p>
            <a:endParaRPr lang="en-US" dirty="0"/>
          </a:p>
        </p:txBody>
      </p:sp>
    </p:spTree>
    <p:extLst>
      <p:ext uri="{BB962C8B-B14F-4D97-AF65-F5344CB8AC3E}">
        <p14:creationId xmlns:p14="http://schemas.microsoft.com/office/powerpoint/2010/main" val="1049987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1432</TotalTime>
  <Words>930</Words>
  <Application>Microsoft Office PowerPoint</Application>
  <PresentationFormat>On-screen Show (4:3)</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PowerPoint Presentation</vt:lpstr>
      <vt:lpstr>PowerPoint Presentation</vt:lpstr>
      <vt:lpstr>Document Scope and Use </vt:lpstr>
      <vt:lpstr>Organizational and corporate security </vt:lpstr>
      <vt:lpstr>PowerPoint Presentation</vt:lpstr>
      <vt:lpstr>Identity and access controls Privacy </vt:lpstr>
      <vt:lpstr>Our company and product </vt:lpstr>
      <vt:lpstr>our security and risk management objectives </vt:lpstr>
      <vt:lpstr>PowerPoint Presentation</vt:lpstr>
      <vt:lpstr>Application protection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festa</dc:creator>
  <cp:lastModifiedBy>festa</cp:lastModifiedBy>
  <cp:revision>14</cp:revision>
  <dcterms:created xsi:type="dcterms:W3CDTF">2022-08-22T14:55:33Z</dcterms:created>
  <dcterms:modified xsi:type="dcterms:W3CDTF">2022-08-23T14:47:52Z</dcterms:modified>
</cp:coreProperties>
</file>