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2" r:id="rId2"/>
    <p:sldId id="297" r:id="rId3"/>
    <p:sldId id="282" r:id="rId4"/>
    <p:sldId id="298" r:id="rId5"/>
    <p:sldId id="299" r:id="rId6"/>
    <p:sldId id="300" r:id="rId7"/>
    <p:sldId id="275" r:id="rId8"/>
    <p:sldId id="301" r:id="rId9"/>
    <p:sldId id="304" r:id="rId10"/>
    <p:sldId id="305" r:id="rId11"/>
    <p:sldId id="306" r:id="rId12"/>
    <p:sldId id="308" r:id="rId13"/>
    <p:sldId id="302" r:id="rId14"/>
  </p:sldIdLst>
  <p:sldSz cx="9144000" cy="6858000" type="screen4x3"/>
  <p:notesSz cx="8218488" cy="10771188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0099FF"/>
    <a:srgbClr val="BE8235"/>
    <a:srgbClr val="BE8C35"/>
    <a:srgbClr val="C88C35"/>
    <a:srgbClr val="E68C35"/>
    <a:srgbClr val="DCA835"/>
    <a:srgbClr val="C0C0C0"/>
    <a:srgbClr val="DDDDDD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30" y="-9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'4_tasks'!$B$2</c:f>
              <c:strCache>
                <c:ptCount val="1"/>
                <c:pt idx="0">
                  <c:v>ECM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'4_tasks'!$G$2:$G$11</c:f>
              <c:numCache>
                <c:formatCode>General</c:formatCode>
                <c:ptCount val="10"/>
                <c:pt idx="0">
                  <c:v>35.9</c:v>
                </c:pt>
                <c:pt idx="1">
                  <c:v>78.599999999999994</c:v>
                </c:pt>
                <c:pt idx="2">
                  <c:v>60.53</c:v>
                </c:pt>
                <c:pt idx="3">
                  <c:v>94.74</c:v>
                </c:pt>
                <c:pt idx="4">
                  <c:v>119.7</c:v>
                </c:pt>
                <c:pt idx="5">
                  <c:v>144.47999999999999</c:v>
                </c:pt>
                <c:pt idx="6">
                  <c:v>89.98</c:v>
                </c:pt>
                <c:pt idx="7">
                  <c:v>115.98</c:v>
                </c:pt>
                <c:pt idx="8">
                  <c:v>99.96</c:v>
                </c:pt>
                <c:pt idx="9">
                  <c:v>147.44999999999999</c:v>
                </c:pt>
              </c:numCache>
            </c:numRef>
          </c:val>
        </c:ser>
        <c:ser>
          <c:idx val="1"/>
          <c:order val="1"/>
          <c:tx>
            <c:strRef>
              <c:f>'4_tasks'!$B$15</c:f>
              <c:strCache>
                <c:ptCount val="1"/>
                <c:pt idx="0">
                  <c:v>RCM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'4_tasks'!$G$15:$G$24</c:f>
              <c:numCache>
                <c:formatCode>General</c:formatCode>
                <c:ptCount val="10"/>
                <c:pt idx="0">
                  <c:v>38.11</c:v>
                </c:pt>
                <c:pt idx="1">
                  <c:v>77.16</c:v>
                </c:pt>
                <c:pt idx="2">
                  <c:v>60.34</c:v>
                </c:pt>
                <c:pt idx="3">
                  <c:v>93.8</c:v>
                </c:pt>
                <c:pt idx="4">
                  <c:v>118.52</c:v>
                </c:pt>
                <c:pt idx="5">
                  <c:v>144.74</c:v>
                </c:pt>
                <c:pt idx="6">
                  <c:v>91.69</c:v>
                </c:pt>
                <c:pt idx="7">
                  <c:v>116.79</c:v>
                </c:pt>
                <c:pt idx="8">
                  <c:v>91.65</c:v>
                </c:pt>
                <c:pt idx="9">
                  <c:v>149.22999999999999</c:v>
                </c:pt>
              </c:numCache>
            </c:numRef>
          </c:val>
        </c:ser>
        <c:ser>
          <c:idx val="2"/>
          <c:order val="2"/>
          <c:tx>
            <c:v>LCM-EDF</c:v>
          </c:tx>
          <c:errBars>
            <c:errDir val="y"/>
            <c:errBarType val="both"/>
            <c:errValType val="stdErr"/>
          </c:errBars>
          <c:val>
            <c:numRef>
              <c:f>'4_tasks'!$G$28:$G$37</c:f>
              <c:numCache>
                <c:formatCode>General</c:formatCode>
                <c:ptCount val="10"/>
                <c:pt idx="0">
                  <c:v>18.39</c:v>
                </c:pt>
                <c:pt idx="1">
                  <c:v>35.380000000000003</c:v>
                </c:pt>
                <c:pt idx="2">
                  <c:v>33.29</c:v>
                </c:pt>
                <c:pt idx="3">
                  <c:v>48.18</c:v>
                </c:pt>
                <c:pt idx="4">
                  <c:v>75.23</c:v>
                </c:pt>
                <c:pt idx="5">
                  <c:v>72.3</c:v>
                </c:pt>
                <c:pt idx="6">
                  <c:v>43.87</c:v>
                </c:pt>
                <c:pt idx="7">
                  <c:v>49.84</c:v>
                </c:pt>
                <c:pt idx="8">
                  <c:v>61.3</c:v>
                </c:pt>
                <c:pt idx="9">
                  <c:v>75.7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'4_tasks'!$G$41:$G$50</c:f>
              <c:numCache>
                <c:formatCode>General</c:formatCode>
                <c:ptCount val="10"/>
                <c:pt idx="0">
                  <c:v>18.149999999999999</c:v>
                </c:pt>
                <c:pt idx="1">
                  <c:v>33.47</c:v>
                </c:pt>
                <c:pt idx="2">
                  <c:v>31.33</c:v>
                </c:pt>
                <c:pt idx="3">
                  <c:v>42.91</c:v>
                </c:pt>
                <c:pt idx="4">
                  <c:v>74.19</c:v>
                </c:pt>
                <c:pt idx="5">
                  <c:v>68.89</c:v>
                </c:pt>
                <c:pt idx="6">
                  <c:v>43.99</c:v>
                </c:pt>
                <c:pt idx="7">
                  <c:v>50.94</c:v>
                </c:pt>
                <c:pt idx="8">
                  <c:v>57.42</c:v>
                </c:pt>
                <c:pt idx="9">
                  <c:v>70.78</c:v>
                </c:pt>
              </c:numCache>
            </c:numRef>
          </c:val>
        </c:ser>
        <c:ser>
          <c:idx val="4"/>
          <c:order val="4"/>
          <c:tx>
            <c:v>LF-EDF</c:v>
          </c:tx>
          <c:errBars>
            <c:errDir val="y"/>
            <c:errBarType val="both"/>
            <c:errValType val="stdErr"/>
          </c:errBars>
          <c:val>
            <c:numRef>
              <c:f>'4_tasks'!$G$80:$G$89</c:f>
              <c:numCache>
                <c:formatCode>General</c:formatCode>
                <c:ptCount val="10"/>
                <c:pt idx="0">
                  <c:v>382.78</c:v>
                </c:pt>
                <c:pt idx="1">
                  <c:v>909.09</c:v>
                </c:pt>
                <c:pt idx="2">
                  <c:v>898.84</c:v>
                </c:pt>
                <c:pt idx="3">
                  <c:v>1690.13</c:v>
                </c:pt>
                <c:pt idx="4">
                  <c:v>3012.5</c:v>
                </c:pt>
                <c:pt idx="5">
                  <c:v>2833.25</c:v>
                </c:pt>
                <c:pt idx="6">
                  <c:v>1686.36</c:v>
                </c:pt>
                <c:pt idx="7">
                  <c:v>3020.98</c:v>
                </c:pt>
                <c:pt idx="8">
                  <c:v>2433.37</c:v>
                </c:pt>
                <c:pt idx="9">
                  <c:v>2967.13</c:v>
                </c:pt>
              </c:numCache>
            </c:numRef>
          </c:val>
        </c:ser>
        <c:ser>
          <c:idx val="5"/>
          <c:order val="5"/>
          <c:tx>
            <c:v>LF-RMA</c:v>
          </c:tx>
          <c:errBars>
            <c:errDir val="y"/>
            <c:errBarType val="both"/>
            <c:errValType val="stdErr"/>
          </c:errBars>
          <c:val>
            <c:numRef>
              <c:f>'4_tasks'!$G$93:$G$102</c:f>
              <c:numCache>
                <c:formatCode>General</c:formatCode>
                <c:ptCount val="10"/>
                <c:pt idx="0">
                  <c:v>381.37</c:v>
                </c:pt>
                <c:pt idx="1">
                  <c:v>917.95</c:v>
                </c:pt>
                <c:pt idx="2">
                  <c:v>895.91</c:v>
                </c:pt>
                <c:pt idx="3">
                  <c:v>1679.4</c:v>
                </c:pt>
                <c:pt idx="4">
                  <c:v>2999.77</c:v>
                </c:pt>
                <c:pt idx="5">
                  <c:v>2834.58</c:v>
                </c:pt>
                <c:pt idx="6">
                  <c:v>1694.6</c:v>
                </c:pt>
                <c:pt idx="7">
                  <c:v>3001.41</c:v>
                </c:pt>
                <c:pt idx="8">
                  <c:v>2439.81</c:v>
                </c:pt>
                <c:pt idx="9">
                  <c:v>2997.9</c:v>
                </c:pt>
              </c:numCache>
            </c:numRef>
          </c:val>
        </c:ser>
        <c:marker val="1"/>
        <c:axId val="73384320"/>
        <c:axId val="73429760"/>
      </c:lineChart>
      <c:catAx>
        <c:axId val="73384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crossAx val="73429760"/>
        <c:crosses val="autoZero"/>
        <c:auto val="1"/>
        <c:lblAlgn val="ctr"/>
        <c:lblOffset val="100"/>
      </c:catAx>
      <c:valAx>
        <c:axId val="734297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8.919503767065089E-3"/>
              <c:y val="0.198480262781044"/>
            </c:manualLayout>
          </c:layout>
        </c:title>
        <c:numFmt formatCode="#,##0.00" sourceLinked="0"/>
        <c:tickLblPos val="nextTo"/>
        <c:crossAx val="7338432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452737778281312"/>
          <c:y val="4.3778842914050861E-2"/>
          <c:w val="0.20235234804282562"/>
          <c:h val="0.55473333126820645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'4_tasks'!$B$2</c:f>
              <c:strCache>
                <c:ptCount val="1"/>
                <c:pt idx="0">
                  <c:v>ECM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'4_tasks'!$G$2:$G$11</c:f>
              <c:numCache>
                <c:formatCode>General</c:formatCode>
                <c:ptCount val="10"/>
                <c:pt idx="0">
                  <c:v>35.9</c:v>
                </c:pt>
                <c:pt idx="1">
                  <c:v>78.599999999999994</c:v>
                </c:pt>
                <c:pt idx="2">
                  <c:v>60.53</c:v>
                </c:pt>
                <c:pt idx="3">
                  <c:v>94.74</c:v>
                </c:pt>
                <c:pt idx="4">
                  <c:v>119.7</c:v>
                </c:pt>
                <c:pt idx="5">
                  <c:v>144.47999999999999</c:v>
                </c:pt>
                <c:pt idx="6">
                  <c:v>89.98</c:v>
                </c:pt>
                <c:pt idx="7">
                  <c:v>115.98</c:v>
                </c:pt>
                <c:pt idx="8">
                  <c:v>99.96</c:v>
                </c:pt>
                <c:pt idx="9">
                  <c:v>147.44999999999999</c:v>
                </c:pt>
              </c:numCache>
            </c:numRef>
          </c:val>
        </c:ser>
        <c:ser>
          <c:idx val="1"/>
          <c:order val="1"/>
          <c:tx>
            <c:strRef>
              <c:f>'4_tasks'!$B$15</c:f>
              <c:strCache>
                <c:ptCount val="1"/>
                <c:pt idx="0">
                  <c:v>RCM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'4_tasks'!$G$15:$G$24</c:f>
              <c:numCache>
                <c:formatCode>General</c:formatCode>
                <c:ptCount val="10"/>
                <c:pt idx="0">
                  <c:v>38.11</c:v>
                </c:pt>
                <c:pt idx="1">
                  <c:v>77.16</c:v>
                </c:pt>
                <c:pt idx="2">
                  <c:v>60.34</c:v>
                </c:pt>
                <c:pt idx="3">
                  <c:v>93.8</c:v>
                </c:pt>
                <c:pt idx="4">
                  <c:v>118.52</c:v>
                </c:pt>
                <c:pt idx="5">
                  <c:v>144.74</c:v>
                </c:pt>
                <c:pt idx="6">
                  <c:v>91.69</c:v>
                </c:pt>
                <c:pt idx="7">
                  <c:v>116.79</c:v>
                </c:pt>
                <c:pt idx="8">
                  <c:v>91.65</c:v>
                </c:pt>
                <c:pt idx="9">
                  <c:v>149.22999999999999</c:v>
                </c:pt>
              </c:numCache>
            </c:numRef>
          </c:val>
        </c:ser>
        <c:ser>
          <c:idx val="2"/>
          <c:order val="2"/>
          <c:tx>
            <c:v>LCM-EDF</c:v>
          </c:tx>
          <c:spPr>
            <a:ln>
              <a:solidFill>
                <a:srgbClr val="FFC000"/>
              </a:solidFill>
            </a:ln>
          </c:spPr>
          <c:marker>
            <c:symbol val="triangle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'4_tasks'!$G$28:$G$37</c:f>
              <c:numCache>
                <c:formatCode>General</c:formatCode>
                <c:ptCount val="10"/>
                <c:pt idx="0">
                  <c:v>18.39</c:v>
                </c:pt>
                <c:pt idx="1">
                  <c:v>35.380000000000003</c:v>
                </c:pt>
                <c:pt idx="2">
                  <c:v>33.29</c:v>
                </c:pt>
                <c:pt idx="3">
                  <c:v>48.18</c:v>
                </c:pt>
                <c:pt idx="4">
                  <c:v>75.23</c:v>
                </c:pt>
                <c:pt idx="5">
                  <c:v>72.3</c:v>
                </c:pt>
                <c:pt idx="6">
                  <c:v>43.87</c:v>
                </c:pt>
                <c:pt idx="7">
                  <c:v>49.84</c:v>
                </c:pt>
                <c:pt idx="8">
                  <c:v>61.3</c:v>
                </c:pt>
                <c:pt idx="9">
                  <c:v>75.7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'4_tasks'!$G$41:$G$50</c:f>
              <c:numCache>
                <c:formatCode>General</c:formatCode>
                <c:ptCount val="10"/>
                <c:pt idx="0">
                  <c:v>18.149999999999999</c:v>
                </c:pt>
                <c:pt idx="1">
                  <c:v>33.47</c:v>
                </c:pt>
                <c:pt idx="2">
                  <c:v>31.33</c:v>
                </c:pt>
                <c:pt idx="3">
                  <c:v>42.91</c:v>
                </c:pt>
                <c:pt idx="4">
                  <c:v>74.19</c:v>
                </c:pt>
                <c:pt idx="5">
                  <c:v>68.89</c:v>
                </c:pt>
                <c:pt idx="6">
                  <c:v>43.99</c:v>
                </c:pt>
                <c:pt idx="7">
                  <c:v>50.94</c:v>
                </c:pt>
                <c:pt idx="8">
                  <c:v>57.42</c:v>
                </c:pt>
                <c:pt idx="9">
                  <c:v>70.78</c:v>
                </c:pt>
              </c:numCache>
            </c:numRef>
          </c:val>
        </c:ser>
        <c:marker val="1"/>
        <c:axId val="52544256"/>
        <c:axId val="72945024"/>
      </c:lineChart>
      <c:catAx>
        <c:axId val="525442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crossAx val="72945024"/>
        <c:crosses val="autoZero"/>
        <c:auto val="1"/>
        <c:lblAlgn val="ctr"/>
        <c:lblOffset val="100"/>
      </c:catAx>
      <c:valAx>
        <c:axId val="7294502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7.4536522271891788E-3"/>
              <c:y val="0.19627766201783084"/>
            </c:manualLayout>
          </c:layout>
        </c:title>
        <c:numFmt formatCode="#,##0.00" sourceLinked="0"/>
        <c:tickLblPos val="nextTo"/>
        <c:crossAx val="5254425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3227018992942885"/>
          <c:y val="4.598149709585183E-2"/>
          <c:w val="0.19078762849168349"/>
          <c:h val="0.41908160987042581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ECM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Sheet1!$K$2:$K$11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39.760000000000012</c:v>
                </c:pt>
                <c:pt idx="2">
                  <c:v>52.290000000000013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47.31</c:v>
                </c:pt>
                <c:pt idx="7">
                  <c:v>107.23</c:v>
                </c:pt>
                <c:pt idx="8">
                  <c:v>63.38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Sheet1!$B$15</c:f>
              <c:strCache>
                <c:ptCount val="1"/>
                <c:pt idx="0">
                  <c:v>RCM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Sheet1!$G$15:$G$24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v>LCM-EDF</c:v>
          </c:tx>
          <c:errBars>
            <c:errDir val="y"/>
            <c:errBarType val="both"/>
            <c:errValType val="stdErr"/>
          </c:errBars>
          <c:val>
            <c:numRef>
              <c:f>Sheet1!$G$28:$G$37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45.720000000000013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82.940000000000026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Sheet1!$G$41:$G$50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25.919999999999987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51.260000000000012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61.45</c:v>
                </c:pt>
                <c:pt idx="9">
                  <c:v>79.149999999999991</c:v>
                </c:pt>
              </c:numCache>
            </c:numRef>
          </c:val>
        </c:ser>
        <c:ser>
          <c:idx val="4"/>
          <c:order val="4"/>
          <c:tx>
            <c:v>LF-EDF</c:v>
          </c:tx>
          <c:errBars>
            <c:errDir val="y"/>
            <c:errBarType val="both"/>
            <c:errValType val="stdErr"/>
          </c:errBars>
          <c:val>
            <c:numRef>
              <c:f>Sheet1!$G$80:$G$89</c:f>
              <c:numCache>
                <c:formatCode>General</c:formatCode>
                <c:ptCount val="10"/>
                <c:pt idx="0">
                  <c:v>327.66000000000008</c:v>
                </c:pt>
                <c:pt idx="1">
                  <c:v>718.93</c:v>
                </c:pt>
                <c:pt idx="2">
                  <c:v>759.81</c:v>
                </c:pt>
                <c:pt idx="3">
                  <c:v>975.34999999999957</c:v>
                </c:pt>
                <c:pt idx="4">
                  <c:v>2013.72</c:v>
                </c:pt>
                <c:pt idx="5">
                  <c:v>1899.23</c:v>
                </c:pt>
                <c:pt idx="6">
                  <c:v>1016.05</c:v>
                </c:pt>
                <c:pt idx="7">
                  <c:v>1931.34</c:v>
                </c:pt>
                <c:pt idx="8">
                  <c:v>1352.07</c:v>
                </c:pt>
                <c:pt idx="9">
                  <c:v>2017.1</c:v>
                </c:pt>
              </c:numCache>
            </c:numRef>
          </c:val>
        </c:ser>
        <c:ser>
          <c:idx val="5"/>
          <c:order val="5"/>
          <c:tx>
            <c:v>LF-RMA</c:v>
          </c:tx>
          <c:errBars>
            <c:errDir val="y"/>
            <c:errBarType val="both"/>
            <c:errValType val="stdErr"/>
          </c:errBars>
          <c:val>
            <c:numRef>
              <c:f>Sheet1!$G$93:$G$102</c:f>
              <c:numCache>
                <c:formatCode>General</c:formatCode>
                <c:ptCount val="10"/>
                <c:pt idx="0">
                  <c:v>328.03</c:v>
                </c:pt>
                <c:pt idx="1">
                  <c:v>726.88</c:v>
                </c:pt>
                <c:pt idx="2">
                  <c:v>753.34999999999957</c:v>
                </c:pt>
                <c:pt idx="3">
                  <c:v>1007.72</c:v>
                </c:pt>
                <c:pt idx="4">
                  <c:v>2014.22</c:v>
                </c:pt>
                <c:pt idx="5">
                  <c:v>1905.6399999999999</c:v>
                </c:pt>
                <c:pt idx="6">
                  <c:v>1021.06</c:v>
                </c:pt>
                <c:pt idx="7">
                  <c:v>1927.08</c:v>
                </c:pt>
                <c:pt idx="8">
                  <c:v>1348.23</c:v>
                </c:pt>
                <c:pt idx="9">
                  <c:v>2013.83</c:v>
                </c:pt>
              </c:numCache>
            </c:numRef>
          </c:val>
        </c:ser>
        <c:marker val="1"/>
        <c:axId val="109234048"/>
        <c:axId val="109379584"/>
      </c:lineChart>
      <c:catAx>
        <c:axId val="109234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crossAx val="109379584"/>
        <c:crosses val="autoZero"/>
        <c:auto val="1"/>
        <c:lblAlgn val="ctr"/>
        <c:lblOffset val="100"/>
      </c:catAx>
      <c:valAx>
        <c:axId val="10937958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8.8195813439383847E-3"/>
              <c:y val="0.19187220261169993"/>
            </c:manualLayout>
          </c:layout>
        </c:title>
        <c:numFmt formatCode="#,##0.00" sourceLinked="0"/>
        <c:tickLblPos val="nextTo"/>
        <c:crossAx val="10923404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4079059220347095"/>
          <c:y val="5.2599131175376519E-2"/>
          <c:w val="0.2065439793976549"/>
          <c:h val="0.52944891112969672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ECM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Sheet1!$K$2:$K$11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39.760000000000012</c:v>
                </c:pt>
                <c:pt idx="2">
                  <c:v>52.290000000000013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47.31</c:v>
                </c:pt>
                <c:pt idx="7">
                  <c:v>107.23</c:v>
                </c:pt>
                <c:pt idx="8">
                  <c:v>63.38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Sheet1!$B$15</c:f>
              <c:strCache>
                <c:ptCount val="1"/>
                <c:pt idx="0">
                  <c:v>RCM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Sheet1!$G$15:$G$24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v>LCM-EDF</c:v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Sheet1!$G$28:$G$37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45.720000000000013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82.940000000000026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Sheet1!$G$41:$G$50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25.919999999999987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51.260000000000012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61.45</c:v>
                </c:pt>
                <c:pt idx="9">
                  <c:v>79.149999999999991</c:v>
                </c:pt>
              </c:numCache>
            </c:numRef>
          </c:val>
        </c:ser>
        <c:marker val="1"/>
        <c:axId val="109338624"/>
        <c:axId val="109340544"/>
      </c:lineChart>
      <c:catAx>
        <c:axId val="109338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r>
                  <a:rPr lang="en-US" sz="2000" baseline="0" dirty="0" smtClean="0"/>
                  <a:t>(Total</a:t>
                </a:r>
                <a:r>
                  <a:rPr lang="en-US" sz="2000" baseline="0" dirty="0"/>
                  <a:t>%, Max%, Min</a:t>
                </a:r>
                <a:r>
                  <a:rPr lang="en-US" sz="2000" baseline="0" dirty="0" smtClean="0"/>
                  <a:t>%) </a:t>
                </a:r>
                <a:r>
                  <a:rPr lang="en-US" sz="2000" baseline="0" dirty="0" err="1" smtClean="0"/>
                  <a:t>Tx_Length</a:t>
                </a:r>
                <a:endParaRPr lang="en-US" sz="2000" baseline="0" dirty="0"/>
              </a:p>
            </c:rich>
          </c:tx>
          <c:layout/>
        </c:title>
        <c:numFmt formatCode="#,##0.00" sourceLinked="0"/>
        <c:tickLblPos val="nextTo"/>
        <c:crossAx val="109340544"/>
        <c:crosses val="autoZero"/>
        <c:auto val="1"/>
        <c:lblAlgn val="ctr"/>
        <c:lblOffset val="100"/>
      </c:catAx>
      <c:valAx>
        <c:axId val="10934054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/>
                  <a:t>AVG_RC (msec)</a:t>
                </a:r>
              </a:p>
            </c:rich>
          </c:tx>
          <c:layout>
            <c:manualLayout>
              <c:xMode val="edge"/>
              <c:yMode val="edge"/>
              <c:x val="1.1756010188534411E-2"/>
              <c:y val="0.2346876465872153"/>
            </c:manualLayout>
          </c:layout>
        </c:title>
        <c:numFmt formatCode="#,##0.00" sourceLinked="0"/>
        <c:tickLblPos val="nextTo"/>
        <c:crossAx val="10933862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4919909653303348"/>
          <c:y val="4.7205255412437606E-2"/>
          <c:w val="0.14501024829883391"/>
          <c:h val="0.41810204360293118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'20_tasks'!$B$2</c:f>
              <c:strCache>
                <c:ptCount val="1"/>
                <c:pt idx="0">
                  <c:v>ECM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'20_tasks'!$G$2:$G$11</c:f>
              <c:numCache>
                <c:formatCode>General</c:formatCode>
                <c:ptCount val="10"/>
                <c:pt idx="0">
                  <c:v>0.5</c:v>
                </c:pt>
                <c:pt idx="1">
                  <c:v>0.97</c:v>
                </c:pt>
                <c:pt idx="2">
                  <c:v>1.1100000000000001</c:v>
                </c:pt>
                <c:pt idx="3">
                  <c:v>1.37</c:v>
                </c:pt>
                <c:pt idx="4">
                  <c:v>1.95</c:v>
                </c:pt>
                <c:pt idx="5">
                  <c:v>1.99</c:v>
                </c:pt>
                <c:pt idx="6">
                  <c:v>1.37</c:v>
                </c:pt>
                <c:pt idx="7">
                  <c:v>2.19</c:v>
                </c:pt>
                <c:pt idx="8">
                  <c:v>1.63</c:v>
                </c:pt>
                <c:pt idx="9">
                  <c:v>2.2200000000000002</c:v>
                </c:pt>
              </c:numCache>
            </c:numRef>
          </c:val>
        </c:ser>
        <c:ser>
          <c:idx val="1"/>
          <c:order val="1"/>
          <c:tx>
            <c:strRef>
              <c:f>'20_tasks'!$B$15</c:f>
              <c:strCache>
                <c:ptCount val="1"/>
                <c:pt idx="0">
                  <c:v>RCM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'20_tasks'!$G$15:$G$24</c:f>
              <c:numCache>
                <c:formatCode>General</c:formatCode>
                <c:ptCount val="10"/>
                <c:pt idx="0">
                  <c:v>0.45</c:v>
                </c:pt>
                <c:pt idx="1">
                  <c:v>0.96</c:v>
                </c:pt>
                <c:pt idx="2">
                  <c:v>1.1599999999999999</c:v>
                </c:pt>
                <c:pt idx="3">
                  <c:v>1.35</c:v>
                </c:pt>
                <c:pt idx="4">
                  <c:v>2</c:v>
                </c:pt>
                <c:pt idx="5">
                  <c:v>2.0099999999999998</c:v>
                </c:pt>
                <c:pt idx="6">
                  <c:v>1.3</c:v>
                </c:pt>
                <c:pt idx="7">
                  <c:v>2.27</c:v>
                </c:pt>
                <c:pt idx="8">
                  <c:v>1.62</c:v>
                </c:pt>
                <c:pt idx="9">
                  <c:v>2.34</c:v>
                </c:pt>
              </c:numCache>
            </c:numRef>
          </c:val>
        </c:ser>
        <c:ser>
          <c:idx val="2"/>
          <c:order val="2"/>
          <c:tx>
            <c:v>LCM-EDF</c:v>
          </c:tx>
          <c:errBars>
            <c:errDir val="y"/>
            <c:errBarType val="both"/>
            <c:errValType val="stdErr"/>
          </c:errBars>
          <c:val>
            <c:numRef>
              <c:f>'20_tasks'!$G$28:$G$37</c:f>
              <c:numCache>
                <c:formatCode>General</c:formatCode>
                <c:ptCount val="10"/>
                <c:pt idx="0">
                  <c:v>0.35</c:v>
                </c:pt>
                <c:pt idx="1">
                  <c:v>0.65</c:v>
                </c:pt>
                <c:pt idx="2">
                  <c:v>0.83</c:v>
                </c:pt>
                <c:pt idx="3">
                  <c:v>0.91</c:v>
                </c:pt>
                <c:pt idx="4">
                  <c:v>1.23</c:v>
                </c:pt>
                <c:pt idx="5">
                  <c:v>1.27</c:v>
                </c:pt>
                <c:pt idx="6">
                  <c:v>0.95</c:v>
                </c:pt>
                <c:pt idx="7">
                  <c:v>1.53</c:v>
                </c:pt>
                <c:pt idx="8">
                  <c:v>1.1499999999999999</c:v>
                </c:pt>
                <c:pt idx="9">
                  <c:v>1.54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'20_tasks'!$G$41:$G$50</c:f>
              <c:numCache>
                <c:formatCode>General</c:formatCode>
                <c:ptCount val="10"/>
                <c:pt idx="0">
                  <c:v>0.33</c:v>
                </c:pt>
                <c:pt idx="1">
                  <c:v>0.59</c:v>
                </c:pt>
                <c:pt idx="2">
                  <c:v>0.86</c:v>
                </c:pt>
                <c:pt idx="3">
                  <c:v>0.88</c:v>
                </c:pt>
                <c:pt idx="4">
                  <c:v>1.17</c:v>
                </c:pt>
                <c:pt idx="5">
                  <c:v>1.23</c:v>
                </c:pt>
                <c:pt idx="6">
                  <c:v>0.89</c:v>
                </c:pt>
                <c:pt idx="7">
                  <c:v>1.43</c:v>
                </c:pt>
                <c:pt idx="8">
                  <c:v>1.21</c:v>
                </c:pt>
                <c:pt idx="9">
                  <c:v>1.51</c:v>
                </c:pt>
              </c:numCache>
            </c:numRef>
          </c:val>
        </c:ser>
        <c:ser>
          <c:idx val="4"/>
          <c:order val="4"/>
          <c:tx>
            <c:v>LF-EDF</c:v>
          </c:tx>
          <c:errBars>
            <c:errDir val="y"/>
            <c:errBarType val="both"/>
            <c:errValType val="stdErr"/>
          </c:errBars>
          <c:val>
            <c:numRef>
              <c:f>'20_tasks'!$G$80:$G$89</c:f>
              <c:numCache>
                <c:formatCode>General</c:formatCode>
                <c:ptCount val="10"/>
                <c:pt idx="0">
                  <c:v>49.56</c:v>
                </c:pt>
                <c:pt idx="1">
                  <c:v>159.58000000000001</c:v>
                </c:pt>
                <c:pt idx="2">
                  <c:v>222.19</c:v>
                </c:pt>
                <c:pt idx="3">
                  <c:v>338.79</c:v>
                </c:pt>
                <c:pt idx="4">
                  <c:v>530.69000000000005</c:v>
                </c:pt>
                <c:pt idx="5">
                  <c:v>518.04999999999995</c:v>
                </c:pt>
                <c:pt idx="6">
                  <c:v>340.37</c:v>
                </c:pt>
                <c:pt idx="7">
                  <c:v>490.51</c:v>
                </c:pt>
                <c:pt idx="8">
                  <c:v>424.06</c:v>
                </c:pt>
                <c:pt idx="9">
                  <c:v>540.54999999999995</c:v>
                </c:pt>
              </c:numCache>
            </c:numRef>
          </c:val>
        </c:ser>
        <c:ser>
          <c:idx val="5"/>
          <c:order val="5"/>
          <c:tx>
            <c:v>LF-RMA</c:v>
          </c:tx>
          <c:errBars>
            <c:errDir val="y"/>
            <c:errBarType val="both"/>
            <c:errValType val="stdErr"/>
          </c:errBars>
          <c:val>
            <c:numRef>
              <c:f>'20_tasks'!$G$93:$G$102</c:f>
              <c:numCache>
                <c:formatCode>General</c:formatCode>
                <c:ptCount val="10"/>
                <c:pt idx="0">
                  <c:v>49.44</c:v>
                </c:pt>
                <c:pt idx="1">
                  <c:v>154.47999999999999</c:v>
                </c:pt>
                <c:pt idx="2">
                  <c:v>221.67</c:v>
                </c:pt>
                <c:pt idx="3">
                  <c:v>307</c:v>
                </c:pt>
                <c:pt idx="4">
                  <c:v>578.59</c:v>
                </c:pt>
                <c:pt idx="5">
                  <c:v>565.87</c:v>
                </c:pt>
                <c:pt idx="6">
                  <c:v>306.89</c:v>
                </c:pt>
                <c:pt idx="7">
                  <c:v>539.48</c:v>
                </c:pt>
                <c:pt idx="8">
                  <c:v>458.08</c:v>
                </c:pt>
                <c:pt idx="9">
                  <c:v>593.37</c:v>
                </c:pt>
              </c:numCache>
            </c:numRef>
          </c:val>
        </c:ser>
        <c:marker val="1"/>
        <c:axId val="53055872"/>
        <c:axId val="67558400"/>
      </c:lineChart>
      <c:catAx>
        <c:axId val="530558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crossAx val="67558400"/>
        <c:crosses val="autoZero"/>
        <c:auto val="1"/>
        <c:lblAlgn val="ctr"/>
        <c:lblOffset val="100"/>
      </c:catAx>
      <c:valAx>
        <c:axId val="6755840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6.0418059253384707E-3"/>
              <c:y val="0.19408455009533923"/>
            </c:manualLayout>
          </c:layout>
        </c:title>
        <c:numFmt formatCode="#,##0.00" sourceLinked="0"/>
        <c:tickLblPos val="nextTo"/>
        <c:crossAx val="5305587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323241375403614"/>
          <c:y val="4.5990964823258401E-2"/>
          <c:w val="0.17213652070469609"/>
          <c:h val="0.53165157164865584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'20_tasks'!$B$2</c:f>
              <c:strCache>
                <c:ptCount val="1"/>
                <c:pt idx="0">
                  <c:v>ECM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'20_tasks'!$G$2:$G$11</c:f>
              <c:numCache>
                <c:formatCode>General</c:formatCode>
                <c:ptCount val="10"/>
                <c:pt idx="0">
                  <c:v>0.5</c:v>
                </c:pt>
                <c:pt idx="1">
                  <c:v>0.97</c:v>
                </c:pt>
                <c:pt idx="2">
                  <c:v>1.1100000000000001</c:v>
                </c:pt>
                <c:pt idx="3">
                  <c:v>1.37</c:v>
                </c:pt>
                <c:pt idx="4">
                  <c:v>1.95</c:v>
                </c:pt>
                <c:pt idx="5">
                  <c:v>1.99</c:v>
                </c:pt>
                <c:pt idx="6">
                  <c:v>1.37</c:v>
                </c:pt>
                <c:pt idx="7">
                  <c:v>2.19</c:v>
                </c:pt>
                <c:pt idx="8">
                  <c:v>1.63</c:v>
                </c:pt>
                <c:pt idx="9">
                  <c:v>2.2200000000000002</c:v>
                </c:pt>
              </c:numCache>
            </c:numRef>
          </c:val>
        </c:ser>
        <c:ser>
          <c:idx val="1"/>
          <c:order val="1"/>
          <c:tx>
            <c:strRef>
              <c:f>'20_tasks'!$B$15</c:f>
              <c:strCache>
                <c:ptCount val="1"/>
                <c:pt idx="0">
                  <c:v>RCM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'20_tasks'!$G$15:$G$24</c:f>
              <c:numCache>
                <c:formatCode>General</c:formatCode>
                <c:ptCount val="10"/>
                <c:pt idx="0">
                  <c:v>0.45</c:v>
                </c:pt>
                <c:pt idx="1">
                  <c:v>0.96</c:v>
                </c:pt>
                <c:pt idx="2">
                  <c:v>1.1599999999999999</c:v>
                </c:pt>
                <c:pt idx="3">
                  <c:v>1.35</c:v>
                </c:pt>
                <c:pt idx="4">
                  <c:v>2</c:v>
                </c:pt>
                <c:pt idx="5">
                  <c:v>2.0099999999999998</c:v>
                </c:pt>
                <c:pt idx="6">
                  <c:v>1.3</c:v>
                </c:pt>
                <c:pt idx="7">
                  <c:v>2.27</c:v>
                </c:pt>
                <c:pt idx="8">
                  <c:v>1.62</c:v>
                </c:pt>
                <c:pt idx="9">
                  <c:v>2.34</c:v>
                </c:pt>
              </c:numCache>
            </c:numRef>
          </c:val>
        </c:ser>
        <c:ser>
          <c:idx val="2"/>
          <c:order val="2"/>
          <c:tx>
            <c:v>LCM-EDF</c:v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'20_tasks'!$G$28:$G$37</c:f>
              <c:numCache>
                <c:formatCode>General</c:formatCode>
                <c:ptCount val="10"/>
                <c:pt idx="0">
                  <c:v>0.35</c:v>
                </c:pt>
                <c:pt idx="1">
                  <c:v>0.65</c:v>
                </c:pt>
                <c:pt idx="2">
                  <c:v>0.83</c:v>
                </c:pt>
                <c:pt idx="3">
                  <c:v>0.91</c:v>
                </c:pt>
                <c:pt idx="4">
                  <c:v>1.23</c:v>
                </c:pt>
                <c:pt idx="5">
                  <c:v>1.27</c:v>
                </c:pt>
                <c:pt idx="6">
                  <c:v>0.95</c:v>
                </c:pt>
                <c:pt idx="7">
                  <c:v>1.53</c:v>
                </c:pt>
                <c:pt idx="8">
                  <c:v>1.1499999999999999</c:v>
                </c:pt>
                <c:pt idx="9">
                  <c:v>1.54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'20_tasks'!$G$41:$G$50</c:f>
              <c:numCache>
                <c:formatCode>General</c:formatCode>
                <c:ptCount val="10"/>
                <c:pt idx="0">
                  <c:v>0.33</c:v>
                </c:pt>
                <c:pt idx="1">
                  <c:v>0.59</c:v>
                </c:pt>
                <c:pt idx="2">
                  <c:v>0.86</c:v>
                </c:pt>
                <c:pt idx="3">
                  <c:v>0.88</c:v>
                </c:pt>
                <c:pt idx="4">
                  <c:v>1.17</c:v>
                </c:pt>
                <c:pt idx="5">
                  <c:v>1.23</c:v>
                </c:pt>
                <c:pt idx="6">
                  <c:v>0.89</c:v>
                </c:pt>
                <c:pt idx="7">
                  <c:v>1.43</c:v>
                </c:pt>
                <c:pt idx="8">
                  <c:v>1.21</c:v>
                </c:pt>
                <c:pt idx="9">
                  <c:v>1.51</c:v>
                </c:pt>
              </c:numCache>
            </c:numRef>
          </c:val>
        </c:ser>
        <c:marker val="1"/>
        <c:axId val="52521600"/>
        <c:axId val="53058560"/>
      </c:lineChart>
      <c:catAx>
        <c:axId val="52521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crossAx val="53058560"/>
        <c:crosses val="autoZero"/>
        <c:auto val="1"/>
        <c:lblAlgn val="ctr"/>
        <c:lblOffset val="100"/>
      </c:catAx>
      <c:valAx>
        <c:axId val="530585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8.8945744173909089E-3"/>
              <c:y val="0.19408459237763787"/>
            </c:manualLayout>
          </c:layout>
        </c:title>
        <c:numFmt formatCode="#,##0.00" sourceLinked="0"/>
        <c:tickLblPos val="nextTo"/>
        <c:crossAx val="5252160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1065635707640289"/>
          <c:y val="5.7023910707252233E-2"/>
          <c:w val="0.21528330572511289"/>
          <c:h val="0.4652896079174984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286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429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572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85763" indent="-385763" algn="l" rtl="0" fontAlgn="base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fontAlgn="base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mbake@v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 Concurrency Control for Embedded Real-Time Software with Tighter Time Bounds</a:t>
            </a:r>
            <a:endParaRPr lang="en-US" dirty="0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Elshambakey</a:t>
            </a:r>
            <a:endParaRPr lang="en-US" dirty="0"/>
          </a:p>
          <a:p>
            <a:r>
              <a:rPr lang="en-US" dirty="0" smtClean="0"/>
              <a:t>ECE Dept., Virginia Tech</a:t>
            </a:r>
          </a:p>
          <a:p>
            <a:r>
              <a:rPr lang="en-US" dirty="0" smtClean="0"/>
              <a:t>Blacksburg, Virginia</a:t>
            </a:r>
          </a:p>
          <a:p>
            <a:r>
              <a:rPr lang="en-US" dirty="0" smtClean="0">
                <a:hlinkClick r:id="rId3"/>
              </a:rPr>
              <a:t>shambake@vt.edu</a:t>
            </a:r>
            <a:endParaRPr lang="en-US" dirty="0" smtClean="0"/>
          </a:p>
          <a:p>
            <a:r>
              <a:rPr lang="en-US" dirty="0" smtClean="0"/>
              <a:t>http://www.real-time.ece.vt.edu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4138" y="6415088"/>
            <a:ext cx="4373931" cy="290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i="1" baseline="30000" dirty="0">
                <a:solidFill>
                  <a:srgbClr val="FF6600"/>
                </a:solidFill>
              </a:rPr>
              <a:t>*</a:t>
            </a:r>
            <a:r>
              <a:rPr lang="en-US" sz="1500" i="1" dirty="0">
                <a:solidFill>
                  <a:srgbClr val="FF6600"/>
                </a:solidFill>
              </a:rPr>
              <a:t>Joint effort with </a:t>
            </a:r>
            <a:r>
              <a:rPr lang="en-US" sz="1500" i="1" dirty="0" err="1" smtClean="0">
                <a:solidFill>
                  <a:srgbClr val="FF6600"/>
                </a:solidFill>
              </a:rPr>
              <a:t>Binoy</a:t>
            </a:r>
            <a:r>
              <a:rPr lang="en-US" sz="1500" i="1" dirty="0" smtClean="0">
                <a:solidFill>
                  <a:srgbClr val="FF6600"/>
                </a:solidFill>
              </a:rPr>
              <a:t> </a:t>
            </a:r>
            <a:r>
              <a:rPr lang="en-US" sz="1500" i="1" dirty="0" err="1">
                <a:solidFill>
                  <a:srgbClr val="FF6600"/>
                </a:solidFill>
              </a:rPr>
              <a:t>Ravindran</a:t>
            </a:r>
            <a:r>
              <a:rPr lang="en-US" sz="1500" i="1" dirty="0">
                <a:solidFill>
                  <a:srgbClr val="FF6600"/>
                </a:solidFill>
              </a:rPr>
              <a:t> (Virginia Tech)  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6238875"/>
            <a:ext cx="1019175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- 8 Tasks - 8 Cores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90500" y="952500"/>
          <a:ext cx="8597900" cy="565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</a:t>
            </a:r>
            <a:r>
              <a:rPr lang="en-US" dirty="0" smtClean="0"/>
              <a:t>20 </a:t>
            </a:r>
            <a:r>
              <a:rPr lang="en-US" dirty="0" smtClean="0"/>
              <a:t>Tasks - 8 Cores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52400" y="889000"/>
          <a:ext cx="8826500" cy="581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</a:t>
            </a:r>
            <a:r>
              <a:rPr lang="en-US" dirty="0" smtClean="0"/>
              <a:t>20 </a:t>
            </a:r>
            <a:r>
              <a:rPr lang="en-US" dirty="0" smtClean="0"/>
              <a:t>Tasks - 8 Cores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65100" y="901700"/>
          <a:ext cx="8813800" cy="57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6388" y="1125538"/>
            <a:ext cx="8305800" cy="4595812"/>
          </a:xfrm>
        </p:spPr>
        <p:txBody>
          <a:bodyPr/>
          <a:lstStyle/>
          <a:p>
            <a:r>
              <a:rPr lang="en-US" dirty="0" smtClean="0"/>
              <a:t>LCM considers priority, as well as remaining execution length of interfered transaction.</a:t>
            </a:r>
          </a:p>
          <a:p>
            <a:r>
              <a:rPr lang="en-US" dirty="0" smtClean="0"/>
              <a:t>ECM &amp; RCM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2×s</a:t>
            </a:r>
            <a:r>
              <a:rPr lang="en-US" baseline="-25000" dirty="0" smtClean="0">
                <a:sym typeface="Wingdings 3"/>
              </a:rPr>
              <a:t>max</a:t>
            </a:r>
            <a:r>
              <a:rPr lang="en-US" dirty="0" smtClean="0">
                <a:sym typeface="Wingdings 3"/>
              </a:rPr>
              <a:t>. </a:t>
            </a:r>
            <a:endParaRPr lang="en-US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LCM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(1+</a:t>
            </a:r>
            <a:r>
              <a:rPr lang="el-GR" dirty="0" smtClean="0">
                <a:cs typeface="Arial"/>
              </a:rPr>
              <a:t> α</a:t>
            </a:r>
            <a:r>
              <a:rPr lang="en-US" baseline="-25000" dirty="0" smtClean="0">
                <a:cs typeface="Arial"/>
              </a:rPr>
              <a:t>max</a:t>
            </a:r>
            <a:r>
              <a:rPr lang="en-US" dirty="0" smtClean="0">
                <a:sym typeface="Wingdings 3"/>
              </a:rPr>
              <a:t>) ×</a:t>
            </a:r>
            <a:r>
              <a:rPr lang="en-US" dirty="0" err="1" smtClean="0">
                <a:sym typeface="Wingdings 3"/>
              </a:rPr>
              <a:t>s</a:t>
            </a:r>
            <a:r>
              <a:rPr lang="en-US" baseline="-25000" dirty="0" err="1" smtClean="0">
                <a:sym typeface="Wingdings 3"/>
              </a:rPr>
              <a:t>max</a:t>
            </a:r>
            <a:r>
              <a:rPr lang="en-US" dirty="0" smtClean="0">
                <a:sym typeface="Wingdings 3"/>
              </a:rPr>
              <a:t>.</a:t>
            </a:r>
          </a:p>
          <a:p>
            <a:r>
              <a:rPr lang="en-US" dirty="0" smtClean="0"/>
              <a:t>Higher priority task can be delayed by lower priority task.</a:t>
            </a:r>
            <a:endParaRPr lang="en-US" dirty="0"/>
          </a:p>
          <a:p>
            <a:r>
              <a:rPr lang="en-US" dirty="0" smtClean="0"/>
              <a:t>By proper choice of</a:t>
            </a:r>
            <a:r>
              <a:rPr lang="en-US" dirty="0" smtClean="0">
                <a:latin typeface="Arial Black"/>
              </a:rPr>
              <a:t>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smtClean="0">
                <a:latin typeface="Arial"/>
                <a:cs typeface="Arial"/>
              </a:rPr>
              <a:t>max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l-GR" dirty="0" smtClean="0">
                <a:cs typeface="Arial"/>
              </a:rPr>
              <a:t>α</a:t>
            </a:r>
            <a:r>
              <a:rPr lang="en-US" baseline="-25000" dirty="0" smtClean="0">
                <a:cs typeface="Arial"/>
              </a:rPr>
              <a:t>min</a:t>
            </a:r>
            <a:r>
              <a:rPr lang="en-US" dirty="0" smtClean="0">
                <a:cs typeface="Arial"/>
              </a:rPr>
              <a:t>, schedulability of G-EDF/LCM (G-RMA/LCM) is equal or better than ECM (RCM).</a:t>
            </a:r>
          </a:p>
          <a:p>
            <a:r>
              <a:rPr lang="en-US" dirty="0" smtClean="0">
                <a:cs typeface="Arial"/>
              </a:rPr>
              <a:t>0.5 ≤ </a:t>
            </a:r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≤ 2 for better schedulability of G-EDF/LCM than lock-free.</a:t>
            </a:r>
          </a:p>
          <a:p>
            <a:r>
              <a:rPr lang="en-US" dirty="0" smtClean="0">
                <a:cs typeface="Arial"/>
              </a:rPr>
              <a:t>0.5 ≤ </a:t>
            </a:r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≤ Large-values for better schedulability of G-RMA/LCM than lock-free.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To learn more come to my poster!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STM Concurrency Control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971800" y="5092700"/>
            <a:ext cx="2298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94200" y="1625600"/>
            <a:ext cx="2235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10-Point Star 45"/>
          <p:cNvSpPr/>
          <p:nvPr/>
        </p:nvSpPr>
        <p:spPr bwMode="auto">
          <a:xfrm>
            <a:off x="16510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44069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54200" y="5448300"/>
            <a:ext cx="64389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378700" y="50165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50" name="Group 49"/>
          <p:cNvGrpSpPr/>
          <p:nvPr/>
        </p:nvGrpSpPr>
        <p:grpSpPr>
          <a:xfrm>
            <a:off x="2292351" y="1979543"/>
            <a:ext cx="3232150" cy="3113156"/>
            <a:chOff x="1377951" y="1979543"/>
            <a:chExt cx="3232150" cy="3113156"/>
          </a:xfrm>
        </p:grpSpPr>
        <p:cxnSp>
          <p:nvCxnSpPr>
            <p:cNvPr id="51" name="Shape 23"/>
            <p:cNvCxnSpPr>
              <a:stCxn id="46" idx="8"/>
              <a:endCxn id="45" idx="2"/>
            </p:cNvCxnSpPr>
            <p:nvPr/>
          </p:nvCxnSpPr>
          <p:spPr bwMode="auto">
            <a:xfrm rot="5400000" flipH="1" flipV="1">
              <a:off x="2593147" y="764347"/>
              <a:ext cx="801757" cy="32321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hape 26"/>
            <p:cNvCxnSpPr>
              <a:stCxn id="46" idx="3"/>
              <a:endCxn id="44" idx="0"/>
            </p:cNvCxnSpPr>
            <p:nvPr/>
          </p:nvCxnSpPr>
          <p:spPr bwMode="auto">
            <a:xfrm rot="16200000" flipH="1">
              <a:off x="1546515" y="3419764"/>
              <a:ext cx="1504371" cy="184150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99477" y="1371602"/>
            <a:ext cx="3625023" cy="4056821"/>
            <a:chOff x="985077" y="1371602"/>
            <a:chExt cx="3625023" cy="4056821"/>
          </a:xfrm>
        </p:grpSpPr>
        <p:cxnSp>
          <p:nvCxnSpPr>
            <p:cNvPr id="56" name="Shape 30"/>
            <p:cNvCxnSpPr>
              <a:stCxn id="46" idx="7"/>
              <a:endCxn id="45" idx="0"/>
            </p:cNvCxnSpPr>
            <p:nvPr/>
          </p:nvCxnSpPr>
          <p:spPr bwMode="auto">
            <a:xfrm rot="5400000" flipH="1" flipV="1">
              <a:off x="2183379" y="431643"/>
              <a:ext cx="1232763" cy="36206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hape 56"/>
            <p:cNvCxnSpPr>
              <a:stCxn id="46" idx="4"/>
              <a:endCxn id="44" idx="1"/>
            </p:cNvCxnSpPr>
            <p:nvPr/>
          </p:nvCxnSpPr>
          <p:spPr bwMode="auto">
            <a:xfrm rot="16200000" flipH="1">
              <a:off x="650557" y="3850129"/>
              <a:ext cx="1758406" cy="10806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740150" y="5537200"/>
          <a:ext cx="1136650" cy="565150"/>
        </p:xfrm>
        <a:graphic>
          <a:graphicData uri="http://schemas.openxmlformats.org/presentationml/2006/ole">
            <p:oleObj spid="_x0000_s1028" name="Equation" r:id="rId4" imgW="647640" imgH="419040" progId="Equation.3">
              <p:embed/>
            </p:oleObj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5581650" y="930275"/>
          <a:ext cx="1136650" cy="635000"/>
        </p:xfrm>
        <a:graphic>
          <a:graphicData uri="http://schemas.openxmlformats.org/presentationml/2006/ole">
            <p:oleObj spid="_x0000_s1029" name="Equation" r:id="rId5" imgW="647640" imgH="46980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 descr="Wide upward diagonal"/>
          <p:cNvSpPr>
            <a:spLocks noChangeArrowheads="1"/>
          </p:cNvSpPr>
          <p:nvPr/>
        </p:nvSpPr>
        <p:spPr bwMode="auto">
          <a:xfrm>
            <a:off x="4876800" y="5105400"/>
            <a:ext cx="1117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Earliest Deadline &amp; Rate Monotonic CM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09900" y="50927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94200" y="1625600"/>
            <a:ext cx="1600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6510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4069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02500" y="55880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79651" y="1979543"/>
            <a:ext cx="2914650" cy="3113156"/>
            <a:chOff x="1365251" y="1979543"/>
            <a:chExt cx="2914650" cy="3113156"/>
          </a:xfrm>
        </p:grpSpPr>
        <p:cxnSp>
          <p:nvCxnSpPr>
            <p:cNvPr id="13" name="Shape 23"/>
            <p:cNvCxnSpPr>
              <a:stCxn id="8" idx="8"/>
              <a:endCxn id="7" idx="2"/>
            </p:cNvCxnSpPr>
            <p:nvPr/>
          </p:nvCxnSpPr>
          <p:spPr bwMode="auto">
            <a:xfrm rot="5400000" flipH="1" flipV="1">
              <a:off x="2421697" y="923097"/>
              <a:ext cx="801757" cy="29146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hape 26"/>
            <p:cNvCxnSpPr>
              <a:stCxn id="8" idx="3"/>
              <a:endCxn id="6" idx="0"/>
            </p:cNvCxnSpPr>
            <p:nvPr/>
          </p:nvCxnSpPr>
          <p:spPr bwMode="auto">
            <a:xfrm rot="16200000" flipH="1">
              <a:off x="1448090" y="3505489"/>
              <a:ext cx="1504371" cy="16700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1120" y="1371602"/>
            <a:ext cx="3303180" cy="4056821"/>
            <a:chOff x="976720" y="1371602"/>
            <a:chExt cx="3303180" cy="4056821"/>
          </a:xfrm>
        </p:grpSpPr>
        <p:cxnSp>
          <p:nvCxnSpPr>
            <p:cNvPr id="18" name="Shape 30"/>
            <p:cNvCxnSpPr>
              <a:stCxn id="8" idx="7"/>
              <a:endCxn id="7" idx="0"/>
            </p:cNvCxnSpPr>
            <p:nvPr/>
          </p:nvCxnSpPr>
          <p:spPr bwMode="auto">
            <a:xfrm rot="5400000" flipH="1" flipV="1">
              <a:off x="2011929" y="590393"/>
              <a:ext cx="1232763" cy="33031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hape 18"/>
            <p:cNvCxnSpPr>
              <a:stCxn id="8" idx="4"/>
              <a:endCxn id="6" idx="1"/>
            </p:cNvCxnSpPr>
            <p:nvPr/>
          </p:nvCxnSpPr>
          <p:spPr bwMode="auto">
            <a:xfrm rot="16200000" flipH="1">
              <a:off x="656907" y="3831079"/>
              <a:ext cx="1758406" cy="11187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108450" y="5511800"/>
          <a:ext cx="1136650" cy="565150"/>
        </p:xfrm>
        <a:graphic>
          <a:graphicData uri="http://schemas.openxmlformats.org/presentationml/2006/ole">
            <p:oleObj spid="_x0000_s2050" name="Equation" r:id="rId4" imgW="647640" imgH="419040" progId="Equation.3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5289550" y="879475"/>
          <a:ext cx="1136650" cy="635000"/>
        </p:xfrm>
        <a:graphic>
          <a:graphicData uri="http://schemas.openxmlformats.org/presentationml/2006/ole">
            <p:oleObj spid="_x0000_s2051" name="Equation" r:id="rId5" imgW="647640" imgH="4698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187700" y="2992438"/>
          <a:ext cx="1211169" cy="538162"/>
        </p:xfrm>
        <a:graphic>
          <a:graphicData uri="http://schemas.openxmlformats.org/presentationml/2006/ole">
            <p:oleObj spid="_x0000_s2052" name="Equation" r:id="rId6" imgW="901440" imgH="520560" progId="Equation.3">
              <p:embed/>
            </p:oleObj>
          </a:graphicData>
        </a:graphic>
      </p:graphicFrame>
      <p:cxnSp>
        <p:nvCxnSpPr>
          <p:cNvPr id="30" name="Straight Arrow Connector 29"/>
          <p:cNvCxnSpPr>
            <a:endCxn id="15" idx="2"/>
          </p:cNvCxnSpPr>
          <p:nvPr/>
        </p:nvCxnSpPr>
        <p:spPr bwMode="auto">
          <a:xfrm flipH="1" flipV="1">
            <a:off x="3637847" y="2360138"/>
            <a:ext cx="83253" cy="7386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16" idx="0"/>
          </p:cNvCxnSpPr>
          <p:nvPr/>
        </p:nvCxnSpPr>
        <p:spPr bwMode="auto">
          <a:xfrm flipH="1">
            <a:off x="3262137" y="3517900"/>
            <a:ext cx="471663" cy="92329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68300" y="2941638"/>
          <a:ext cx="1211263" cy="538162"/>
        </p:xfrm>
        <a:graphic>
          <a:graphicData uri="http://schemas.openxmlformats.org/presentationml/2006/ole">
            <p:oleObj spid="_x0000_s2053" name="Equation" r:id="rId7" imgW="901440" imgH="520560" progId="Equation.3">
              <p:embed/>
            </p:oleObj>
          </a:graphicData>
        </a:graphic>
      </p:graphicFrame>
      <p:cxnSp>
        <p:nvCxnSpPr>
          <p:cNvPr id="47" name="Curved Connector 46"/>
          <p:cNvCxnSpPr>
            <a:endCxn id="21" idx="1"/>
          </p:cNvCxnSpPr>
          <p:nvPr/>
        </p:nvCxnSpPr>
        <p:spPr bwMode="auto">
          <a:xfrm rot="5400000" flipH="1" flipV="1">
            <a:off x="923509" y="1884681"/>
            <a:ext cx="1166913" cy="1159729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46"/>
          <p:cNvCxnSpPr>
            <a:endCxn id="20" idx="2"/>
          </p:cNvCxnSpPr>
          <p:nvPr/>
        </p:nvCxnSpPr>
        <p:spPr bwMode="auto">
          <a:xfrm rot="16200000" flipH="1">
            <a:off x="771823" y="3723979"/>
            <a:ext cx="1293651" cy="1008497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994400" y="50800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54200" y="5448300"/>
            <a:ext cx="68834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5994400" y="1371600"/>
            <a:ext cx="0" cy="4089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5" descr="Wide upward diagonal"/>
          <p:cNvSpPr>
            <a:spLocks noChangeArrowheads="1"/>
          </p:cNvSpPr>
          <p:nvPr/>
        </p:nvSpPr>
        <p:spPr bwMode="auto">
          <a:xfrm>
            <a:off x="4762500" y="5562600"/>
            <a:ext cx="15113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4038600" y="19304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7" name="Left-Right Arrow 56"/>
          <p:cNvSpPr/>
          <p:nvPr/>
        </p:nvSpPr>
        <p:spPr bwMode="auto">
          <a:xfrm>
            <a:off x="3340100" y="4749799"/>
            <a:ext cx="1440000" cy="504000"/>
          </a:xfrm>
          <a:prstGeom prst="leftRightArrow">
            <a:avLst>
              <a:gd name="adj1" fmla="val 50000"/>
              <a:gd name="adj2" fmla="val 26518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smtClean="0"/>
              <a:t>Length-based CM (LCM)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92300" y="1917700"/>
            <a:ext cx="2159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25900" y="12065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025900" y="990600"/>
            <a:ext cx="0" cy="128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419350" y="2443163"/>
          <a:ext cx="2584450" cy="633412"/>
        </p:xfrm>
        <a:graphic>
          <a:graphicData uri="http://schemas.openxmlformats.org/presentationml/2006/ole">
            <p:oleObj spid="_x0000_s20482" name="Equation" r:id="rId4" imgW="1473120" imgH="469800" progId="Equation.3">
              <p:embed/>
            </p:oleObj>
          </a:graphicData>
        </a:graphic>
      </p:graphicFrame>
      <p:sp>
        <p:nvSpPr>
          <p:cNvPr id="109" name="Rectangle 108"/>
          <p:cNvSpPr/>
          <p:nvPr/>
        </p:nvSpPr>
        <p:spPr bwMode="auto">
          <a:xfrm>
            <a:off x="5473700" y="1917700"/>
            <a:ext cx="21463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 bwMode="auto">
          <a:xfrm flipV="1">
            <a:off x="5473700" y="1041400"/>
            <a:ext cx="0" cy="1219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Left Brace 34"/>
          <p:cNvSpPr/>
          <p:nvPr/>
        </p:nvSpPr>
        <p:spPr bwMode="auto">
          <a:xfrm rot="16200000">
            <a:off x="3566580" y="665866"/>
            <a:ext cx="252000" cy="3564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20950" y="1346200"/>
          <a:ext cx="1136650" cy="565150"/>
        </p:xfrm>
        <a:graphic>
          <a:graphicData uri="http://schemas.openxmlformats.org/presentationml/2006/ole">
            <p:oleObj spid="_x0000_s20486" name="Equation" r:id="rId5" imgW="647640" imgH="41904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505450" y="1006475"/>
          <a:ext cx="1136650" cy="635000"/>
        </p:xfrm>
        <a:graphic>
          <a:graphicData uri="http://schemas.openxmlformats.org/presentationml/2006/ole">
            <p:oleObj spid="_x0000_s20487" name="Equation" r:id="rId6" imgW="647640" imgH="46980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 bwMode="auto">
          <a:xfrm>
            <a:off x="33274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62500" y="4838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3327400" y="4305300"/>
            <a:ext cx="0" cy="1600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1976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210300" y="4584700"/>
            <a:ext cx="0" cy="13335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722688" y="4664075"/>
          <a:ext cx="714375" cy="635000"/>
        </p:xfrm>
        <a:graphic>
          <a:graphicData uri="http://schemas.openxmlformats.org/presentationml/2006/ole">
            <p:oleObj spid="_x0000_s20491" name="Equation" r:id="rId7" imgW="406080" imgH="469800" progId="Equation.3">
              <p:embed/>
            </p:oleObj>
          </a:graphicData>
        </a:graphic>
      </p:graphicFrame>
      <p:graphicFrame>
        <p:nvGraphicFramePr>
          <p:cNvPr id="20492" name="Object 2"/>
          <p:cNvGraphicFramePr>
            <a:graphicFrameLocks noChangeAspect="1"/>
          </p:cNvGraphicFramePr>
          <p:nvPr/>
        </p:nvGraphicFramePr>
        <p:xfrm>
          <a:off x="2690813" y="6113463"/>
          <a:ext cx="3387725" cy="633412"/>
        </p:xfrm>
        <a:graphic>
          <a:graphicData uri="http://schemas.openxmlformats.org/presentationml/2006/ole">
            <p:oleObj spid="_x0000_s20492" name="Equation" r:id="rId8" imgW="1930320" imgH="469800" progId="Equation.3">
              <p:embed/>
            </p:oleObj>
          </a:graphicData>
        </a:graphic>
      </p:graphicFrame>
      <p:sp>
        <p:nvSpPr>
          <p:cNvPr id="58" name="Left Brace 57"/>
          <p:cNvSpPr/>
          <p:nvPr/>
        </p:nvSpPr>
        <p:spPr bwMode="auto">
          <a:xfrm rot="16200000">
            <a:off x="4646980" y="4627366"/>
            <a:ext cx="252000" cy="288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93" name="Rectangle 13" descr="Wide upward diagonal"/>
          <p:cNvSpPr>
            <a:spLocks noChangeArrowheads="1"/>
          </p:cNvSpPr>
          <p:nvPr/>
        </p:nvSpPr>
        <p:spPr bwMode="auto">
          <a:xfrm>
            <a:off x="4775201" y="4140200"/>
            <a:ext cx="711200" cy="327025"/>
          </a:xfrm>
          <a:prstGeom prst="rect">
            <a:avLst/>
          </a:prstGeom>
          <a:pattFill prst="wdUpDiag">
            <a:fgClr>
              <a:srgbClr val="0F243E"/>
            </a:fgClr>
            <a:bgClr>
              <a:srgbClr val="FFFFFF"/>
            </a:bgClr>
          </a:pattFill>
          <a:ln w="28575">
            <a:solidFill>
              <a:srgbClr val="17365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61" name="Straight Connector 60"/>
          <p:cNvCxnSpPr/>
          <p:nvPr/>
        </p:nvCxnSpPr>
        <p:spPr bwMode="auto">
          <a:xfrm flipH="1" flipV="1">
            <a:off x="5461000" y="3975100"/>
            <a:ext cx="25400" cy="1917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4762500" y="3949700"/>
            <a:ext cx="0" cy="19431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473700" y="41148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573463" y="3167063"/>
          <a:ext cx="2763837" cy="633412"/>
        </p:xfrm>
        <a:graphic>
          <a:graphicData uri="http://schemas.openxmlformats.org/presentationml/2006/ole">
            <p:oleObj spid="_x0000_s20496" name="Equation" r:id="rId9" imgW="1574640" imgH="469800" progId="Equation.3">
              <p:embed/>
            </p:oleObj>
          </a:graphicData>
        </a:graphic>
      </p:graphicFrame>
      <p:sp>
        <p:nvSpPr>
          <p:cNvPr id="77" name="Left Brace 76"/>
          <p:cNvSpPr/>
          <p:nvPr/>
        </p:nvSpPr>
        <p:spPr bwMode="auto">
          <a:xfrm rot="5400000" flipV="1">
            <a:off x="4979979" y="3436183"/>
            <a:ext cx="256234" cy="72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800" y="1498600"/>
            <a:ext cx="1079500" cy="10341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ECM &amp; RCM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1800" y="4978400"/>
            <a:ext cx="1079500" cy="406265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LCM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0495" grpId="0" animBg="1"/>
      <p:bldP spid="57" grpId="0" animBg="1"/>
      <p:bldP spid="6" grpId="0" animBg="1"/>
      <p:bldP spid="7" grpId="0" animBg="1"/>
      <p:bldP spid="109" grpId="0" animBg="1"/>
      <p:bldP spid="35" grpId="0" animBg="1"/>
      <p:bldP spid="37" grpId="0" animBg="1"/>
      <p:bldP spid="38" grpId="0" animBg="1"/>
      <p:bldP spid="53" grpId="0" animBg="1"/>
      <p:bldP spid="58" grpId="0" animBg="1"/>
      <p:bldP spid="20493" grpId="0" animBg="1"/>
      <p:bldP spid="66" grpId="0" animBg="1"/>
      <p:bldP spid="77" grpId="0" animBg="1"/>
      <p:bldP spid="78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60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79600"/>
          <a:ext cx="831850" cy="565150"/>
        </p:xfrm>
        <a:graphic>
          <a:graphicData uri="http://schemas.openxmlformats.org/presentationml/2006/ole">
            <p:oleObj spid="_x0000_s22531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36863"/>
          <a:ext cx="831850" cy="633412"/>
        </p:xfrm>
        <a:graphic>
          <a:graphicData uri="http://schemas.openxmlformats.org/presentationml/2006/ole">
            <p:oleObj spid="_x0000_s22536" name="Equation" r:id="rId5" imgW="647640" imgH="469800" progId="Equation.3">
              <p:embed/>
            </p:oleObj>
          </a:graphicData>
        </a:graphic>
      </p:graphicFrame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526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76499"/>
          <a:ext cx="520700" cy="473075"/>
        </p:xfrm>
        <a:graphic>
          <a:graphicData uri="http://schemas.openxmlformats.org/presentationml/2006/ole">
            <p:oleObj spid="_x0000_s22537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526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656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67163"/>
          <a:ext cx="831850" cy="582612"/>
        </p:xfrm>
        <a:graphic>
          <a:graphicData uri="http://schemas.openxmlformats.org/presentationml/2006/ole">
            <p:oleObj spid="_x0000_s22538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526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600450"/>
          <a:ext cx="569912" cy="434975"/>
        </p:xfrm>
        <a:graphic>
          <a:graphicData uri="http://schemas.openxmlformats.org/presentationml/2006/ole">
            <p:oleObj spid="_x0000_s22539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783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197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37138"/>
          <a:ext cx="831850" cy="549275"/>
        </p:xfrm>
        <a:graphic>
          <a:graphicData uri="http://schemas.openxmlformats.org/presentationml/2006/ole">
            <p:oleObj spid="_x0000_s22541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939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55" name="Straight Connector 54"/>
          <p:cNvCxnSpPr/>
          <p:nvPr/>
        </p:nvCxnSpPr>
        <p:spPr bwMode="auto">
          <a:xfrm flipH="1" flipV="1">
            <a:off x="5041900" y="1739900"/>
            <a:ext cx="25400" cy="382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24413" y="4673600"/>
          <a:ext cx="569912" cy="422275"/>
        </p:xfrm>
        <a:graphic>
          <a:graphicData uri="http://schemas.openxmlformats.org/presentationml/2006/ole">
            <p:oleObj spid="_x0000_s22542" name="Equation" r:id="rId10" imgW="444240" imgH="41904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495" grpId="0" animBg="1"/>
      <p:bldP spid="40" grpId="0" animBg="1"/>
      <p:bldP spid="41" grpId="0" animBg="1"/>
      <p:bldP spid="22540" grpId="0" animBg="1"/>
      <p:bldP spid="47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480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66900"/>
          <a:ext cx="831850" cy="565150"/>
        </p:xfrm>
        <a:graphic>
          <a:graphicData uri="http://schemas.openxmlformats.org/presentationml/2006/ole">
            <p:oleObj spid="_x0000_s24579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24163"/>
          <a:ext cx="831850" cy="633412"/>
        </p:xfrm>
        <a:graphic>
          <a:graphicData uri="http://schemas.openxmlformats.org/presentationml/2006/ole">
            <p:oleObj spid="_x0000_s24581" name="Equation" r:id="rId5" imgW="647640" imgH="469800" progId="Equation.3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399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63799"/>
          <a:ext cx="520700" cy="473075"/>
        </p:xfrm>
        <a:graphic>
          <a:graphicData uri="http://schemas.openxmlformats.org/presentationml/2006/ole">
            <p:oleObj spid="_x0000_s24582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399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54463"/>
          <a:ext cx="831850" cy="582612"/>
        </p:xfrm>
        <a:graphic>
          <a:graphicData uri="http://schemas.openxmlformats.org/presentationml/2006/ole">
            <p:oleObj spid="_x0000_s24583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399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587750"/>
          <a:ext cx="569912" cy="434975"/>
        </p:xfrm>
        <a:graphic>
          <a:graphicData uri="http://schemas.openxmlformats.org/presentationml/2006/ole">
            <p:oleObj spid="_x0000_s24584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656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24438"/>
          <a:ext cx="831850" cy="549275"/>
        </p:xfrm>
        <a:graphic>
          <a:graphicData uri="http://schemas.openxmlformats.org/presentationml/2006/ole">
            <p:oleObj spid="_x0000_s24585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81200"/>
            <a:ext cx="14732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4" name="Rectangle 63"/>
          <p:cNvSpPr/>
          <p:nvPr/>
        </p:nvSpPr>
        <p:spPr bwMode="auto">
          <a:xfrm>
            <a:off x="4953001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3" name="Rectangle 15" descr="Wide upward diagonal"/>
          <p:cNvSpPr>
            <a:spLocks noChangeArrowheads="1"/>
          </p:cNvSpPr>
          <p:nvPr/>
        </p:nvSpPr>
        <p:spPr bwMode="auto">
          <a:xfrm>
            <a:off x="4953000" y="5219700"/>
            <a:ext cx="1435099" cy="314325"/>
          </a:xfrm>
          <a:prstGeom prst="rect">
            <a:avLst/>
          </a:prstGeom>
          <a:pattFill prst="wdUpDiag">
            <a:fgClr>
              <a:srgbClr val="FFC000"/>
            </a:fgClr>
            <a:bgClr>
              <a:srgbClr val="FFFFFF"/>
            </a:bgClr>
          </a:patt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4953000" y="16891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08538" y="4654550"/>
          <a:ext cx="601662" cy="434975"/>
        </p:xfrm>
        <a:graphic>
          <a:graphicData uri="http://schemas.openxmlformats.org/presentationml/2006/ole">
            <p:oleObj spid="_x0000_s24586" name="Equation" r:id="rId10" imgW="469800" imgH="431640" progId="Equation.3">
              <p:embed/>
            </p:oleObj>
          </a:graphicData>
        </a:graphic>
      </p:graphicFrame>
      <p:sp>
        <p:nvSpPr>
          <p:cNvPr id="45" name="Rectangle 44"/>
          <p:cNvSpPr/>
          <p:nvPr/>
        </p:nvSpPr>
        <p:spPr bwMode="auto">
          <a:xfrm>
            <a:off x="64008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896100" y="19685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15" descr="Wide upward diagonal"/>
          <p:cNvSpPr>
            <a:spLocks noChangeArrowheads="1"/>
          </p:cNvSpPr>
          <p:nvPr/>
        </p:nvSpPr>
        <p:spPr bwMode="auto">
          <a:xfrm>
            <a:off x="6413500" y="19812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6883400" y="17018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6400800" y="17272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22543" grpId="0" animBg="1"/>
      <p:bldP spid="45" grpId="0" animBg="1"/>
      <p:bldP spid="48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</a:t>
            </a:r>
            <a:r>
              <a:rPr lang="en-US" dirty="0" smtClean="0"/>
              <a:t>4 </a:t>
            </a:r>
            <a:r>
              <a:rPr lang="en-US" dirty="0" smtClean="0"/>
              <a:t>Tasks - 8 Cores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5100" y="889000"/>
          <a:ext cx="8826500" cy="577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</a:t>
            </a:r>
            <a:r>
              <a:rPr lang="en-US" dirty="0" smtClean="0"/>
              <a:t>4 </a:t>
            </a:r>
            <a:r>
              <a:rPr lang="en-US" dirty="0" smtClean="0"/>
              <a:t>Tasks - 8 Cores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52400" y="889000"/>
          <a:ext cx="8813800" cy="57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- 8 Tasks - 8 Cores</a:t>
            </a:r>
            <a:endParaRPr lang="en-US" dirty="0"/>
          </a:p>
        </p:txBody>
      </p:sp>
      <p:graphicFrame>
        <p:nvGraphicFramePr>
          <p:cNvPr id="114" name="Chart 113"/>
          <p:cNvGraphicFramePr/>
          <p:nvPr/>
        </p:nvGraphicFramePr>
        <p:xfrm>
          <a:off x="152400" y="927100"/>
          <a:ext cx="8775700" cy="57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16232500</TotalTime>
  <Pages>19</Pages>
  <Words>292</Words>
  <Application>Microsoft Office PowerPoint</Application>
  <PresentationFormat>On-screen Show (4:3)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blue-v</vt:lpstr>
      <vt:lpstr>Equation</vt:lpstr>
      <vt:lpstr>STM Concurrency Control for Embedded Real-Time Software with Tighter Time Bounds</vt:lpstr>
      <vt:lpstr>Real-Time STM Concurrency Control</vt:lpstr>
      <vt:lpstr>Earliest Deadline &amp; Rate Monotonic CM</vt:lpstr>
      <vt:lpstr>Length-based CM (LCM)</vt:lpstr>
      <vt:lpstr>LCM Example</vt:lpstr>
      <vt:lpstr>LCM Example</vt:lpstr>
      <vt:lpstr>Results - 4 Tasks - 8 Cores</vt:lpstr>
      <vt:lpstr>Results - 4 Tasks - 8 Cores</vt:lpstr>
      <vt:lpstr>Results - 8 Tasks - 8 Cores</vt:lpstr>
      <vt:lpstr>Results - 8 Tasks - 8 Cores</vt:lpstr>
      <vt:lpstr>Results - 20 Tasks - 8 Cores</vt:lpstr>
      <vt:lpstr>Results - 20 Tasks - 8 Cores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shambakey</cp:lastModifiedBy>
  <cp:revision>205</cp:revision>
  <cp:lastPrinted>1998-03-19T00:23:44Z</cp:lastPrinted>
  <dcterms:created xsi:type="dcterms:W3CDTF">1995-04-19T10:16:14Z</dcterms:created>
  <dcterms:modified xsi:type="dcterms:W3CDTF">2012-05-02T00:28:21Z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