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2" r:id="rId2"/>
    <p:sldId id="309" r:id="rId3"/>
    <p:sldId id="310" r:id="rId4"/>
    <p:sldId id="304" r:id="rId5"/>
    <p:sldId id="303" r:id="rId6"/>
    <p:sldId id="282" r:id="rId7"/>
    <p:sldId id="298" r:id="rId8"/>
    <p:sldId id="299" r:id="rId9"/>
    <p:sldId id="300" r:id="rId10"/>
    <p:sldId id="308" r:id="rId11"/>
    <p:sldId id="307" r:id="rId12"/>
    <p:sldId id="302" r:id="rId13"/>
  </p:sldIdLst>
  <p:sldSz cx="9144000" cy="6858000" type="screen4x3"/>
  <p:notesSz cx="8218488" cy="10771188"/>
  <p:defaultTextStyle>
    <a:defPPr>
      <a:defRPr lang="en-US"/>
    </a:defPPr>
    <a:lvl1pPr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</p:showPr>
  <p:clrMru>
    <a:srgbClr val="BE8235"/>
    <a:srgbClr val="0099FF"/>
    <a:srgbClr val="BE8C35"/>
    <a:srgbClr val="C88C35"/>
    <a:srgbClr val="E68C35"/>
    <a:srgbClr val="DCA835"/>
    <a:srgbClr val="C0C0C0"/>
    <a:srgbClr val="DDDDDD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372" y="-96"/>
      </p:cViewPr>
      <p:guideLst>
        <p:guide orient="horz" pos="1012"/>
        <p:guide pos="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'8_tasks'!$W$6</c:f>
              <c:strCache>
                <c:ptCount val="1"/>
                <c:pt idx="0">
                  <c:v>Earliest Deadline 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'8_tasks'!$K$2:$K$11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'8_tasks'!$G$2:$G$11</c:f>
              <c:numCache>
                <c:formatCode>General</c:formatCode>
                <c:ptCount val="10"/>
                <c:pt idx="0">
                  <c:v>24.17</c:v>
                </c:pt>
                <c:pt idx="1">
                  <c:v>39.760000000000012</c:v>
                </c:pt>
                <c:pt idx="2">
                  <c:v>52.290000000000013</c:v>
                </c:pt>
                <c:pt idx="3">
                  <c:v>56.2</c:v>
                </c:pt>
                <c:pt idx="4">
                  <c:v>85.07</c:v>
                </c:pt>
                <c:pt idx="5">
                  <c:v>63.13</c:v>
                </c:pt>
                <c:pt idx="6">
                  <c:v>47.309999999999995</c:v>
                </c:pt>
                <c:pt idx="7">
                  <c:v>107.23</c:v>
                </c:pt>
                <c:pt idx="8">
                  <c:v>63.379999999999995</c:v>
                </c:pt>
                <c:pt idx="9">
                  <c:v>112.7</c:v>
                </c:pt>
              </c:numCache>
            </c:numRef>
          </c:val>
        </c:ser>
        <c:ser>
          <c:idx val="1"/>
          <c:order val="1"/>
          <c:tx>
            <c:strRef>
              <c:f>'8_tasks'!$W$7</c:f>
              <c:strCache>
                <c:ptCount val="1"/>
                <c:pt idx="0">
                  <c:v>Rate Monotinic 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'8_tasks'!$G$15:$G$24</c:f>
              <c:numCache>
                <c:formatCode>General</c:formatCode>
                <c:ptCount val="10"/>
                <c:pt idx="0">
                  <c:v>25.89</c:v>
                </c:pt>
                <c:pt idx="1">
                  <c:v>40.03</c:v>
                </c:pt>
                <c:pt idx="2">
                  <c:v>46</c:v>
                </c:pt>
                <c:pt idx="3">
                  <c:v>61.41</c:v>
                </c:pt>
                <c:pt idx="4">
                  <c:v>81.09</c:v>
                </c:pt>
                <c:pt idx="5">
                  <c:v>64.649999999999991</c:v>
                </c:pt>
                <c:pt idx="6">
                  <c:v>69.02</c:v>
                </c:pt>
                <c:pt idx="7">
                  <c:v>107.33</c:v>
                </c:pt>
                <c:pt idx="8">
                  <c:v>59.91</c:v>
                </c:pt>
                <c:pt idx="9">
                  <c:v>109.03</c:v>
                </c:pt>
              </c:numCache>
            </c:numRef>
          </c:val>
        </c:ser>
        <c:ser>
          <c:idx val="2"/>
          <c:order val="2"/>
          <c:tx>
            <c:v>LCM-EDF</c:v>
          </c:tx>
          <c:spPr>
            <a:ln>
              <a:solidFill>
                <a:srgbClr val="FFFF00"/>
              </a:solidFill>
            </a:ln>
          </c:spPr>
          <c:marker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'8_tasks'!$G$28:$G$37</c:f>
              <c:numCache>
                <c:formatCode>General</c:formatCode>
                <c:ptCount val="10"/>
                <c:pt idx="0">
                  <c:v>13.57</c:v>
                </c:pt>
                <c:pt idx="1">
                  <c:v>25.79</c:v>
                </c:pt>
                <c:pt idx="2">
                  <c:v>42.03</c:v>
                </c:pt>
                <c:pt idx="3">
                  <c:v>43.11</c:v>
                </c:pt>
                <c:pt idx="4">
                  <c:v>45.720000000000013</c:v>
                </c:pt>
                <c:pt idx="5">
                  <c:v>46.55</c:v>
                </c:pt>
                <c:pt idx="6">
                  <c:v>40.97</c:v>
                </c:pt>
                <c:pt idx="7">
                  <c:v>82.940000000000026</c:v>
                </c:pt>
                <c:pt idx="8">
                  <c:v>60.94</c:v>
                </c:pt>
                <c:pt idx="9">
                  <c:v>66.48</c:v>
                </c:pt>
              </c:numCache>
            </c:numRef>
          </c:val>
        </c:ser>
        <c:ser>
          <c:idx val="3"/>
          <c:order val="3"/>
          <c:tx>
            <c:v>LCM-RMA</c:v>
          </c:tx>
          <c:errBars>
            <c:errDir val="y"/>
            <c:errBarType val="both"/>
            <c:errValType val="stdErr"/>
          </c:errBars>
          <c:val>
            <c:numRef>
              <c:f>'8_tasks'!$G$41:$G$50</c:f>
              <c:numCache>
                <c:formatCode>General</c:formatCode>
                <c:ptCount val="10"/>
                <c:pt idx="0">
                  <c:v>10.06</c:v>
                </c:pt>
                <c:pt idx="1">
                  <c:v>25.919999999999991</c:v>
                </c:pt>
                <c:pt idx="2">
                  <c:v>24.5</c:v>
                </c:pt>
                <c:pt idx="3">
                  <c:v>35.230000000000011</c:v>
                </c:pt>
                <c:pt idx="4">
                  <c:v>46.71</c:v>
                </c:pt>
                <c:pt idx="5">
                  <c:v>51.260000000000012</c:v>
                </c:pt>
                <c:pt idx="6">
                  <c:v>38.770000000000003</c:v>
                </c:pt>
                <c:pt idx="7">
                  <c:v>80.959999999999994</c:v>
                </c:pt>
                <c:pt idx="8">
                  <c:v>61.449999999999996</c:v>
                </c:pt>
                <c:pt idx="9">
                  <c:v>79.149999999999991</c:v>
                </c:pt>
              </c:numCache>
            </c:numRef>
          </c:val>
        </c:ser>
        <c:ser>
          <c:idx val="4"/>
          <c:order val="4"/>
          <c:tx>
            <c:strRef>
              <c:f>'8_tasks'!$W$10</c:f>
              <c:strCache>
                <c:ptCount val="1"/>
                <c:pt idx="0">
                  <c:v>G-EDF/Lock-free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'8_tasks'!$G$80:$G$89</c:f>
              <c:numCache>
                <c:formatCode>General</c:formatCode>
                <c:ptCount val="10"/>
                <c:pt idx="0">
                  <c:v>327.66000000000008</c:v>
                </c:pt>
                <c:pt idx="1">
                  <c:v>718.93</c:v>
                </c:pt>
                <c:pt idx="2">
                  <c:v>759.81</c:v>
                </c:pt>
                <c:pt idx="3">
                  <c:v>975.34999999999968</c:v>
                </c:pt>
                <c:pt idx="4">
                  <c:v>2013.72</c:v>
                </c:pt>
                <c:pt idx="5">
                  <c:v>1899.23</c:v>
                </c:pt>
                <c:pt idx="6">
                  <c:v>1016.05</c:v>
                </c:pt>
                <c:pt idx="7">
                  <c:v>1931.34</c:v>
                </c:pt>
                <c:pt idx="8">
                  <c:v>1352.07</c:v>
                </c:pt>
                <c:pt idx="9">
                  <c:v>2017.1</c:v>
                </c:pt>
              </c:numCache>
            </c:numRef>
          </c:val>
        </c:ser>
        <c:ser>
          <c:idx val="5"/>
          <c:order val="5"/>
          <c:tx>
            <c:strRef>
              <c:f>'8_tasks'!$W$11</c:f>
              <c:strCache>
                <c:ptCount val="1"/>
                <c:pt idx="0">
                  <c:v>G-RMA/Lock-free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'8_tasks'!$G$93:$G$102</c:f>
              <c:numCache>
                <c:formatCode>General</c:formatCode>
                <c:ptCount val="10"/>
                <c:pt idx="0">
                  <c:v>328.03</c:v>
                </c:pt>
                <c:pt idx="1">
                  <c:v>726.88</c:v>
                </c:pt>
                <c:pt idx="2">
                  <c:v>753.34999999999968</c:v>
                </c:pt>
                <c:pt idx="3">
                  <c:v>1007.72</c:v>
                </c:pt>
                <c:pt idx="4">
                  <c:v>2014.22</c:v>
                </c:pt>
                <c:pt idx="5">
                  <c:v>1905.6399999999999</c:v>
                </c:pt>
                <c:pt idx="6">
                  <c:v>1021.06</c:v>
                </c:pt>
                <c:pt idx="7">
                  <c:v>1927.08</c:v>
                </c:pt>
                <c:pt idx="8">
                  <c:v>1348.23</c:v>
                </c:pt>
                <c:pt idx="9">
                  <c:v>2013.83</c:v>
                </c:pt>
              </c:numCache>
            </c:numRef>
          </c:val>
        </c:ser>
        <c:marker val="1"/>
        <c:axId val="79219712"/>
        <c:axId val="79234176"/>
      </c:lineChart>
      <c:catAx>
        <c:axId val="792197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baseline="0"/>
                  <a:t>(Total%, Max%, Min%) TX_Length</a:t>
                </a:r>
              </a:p>
            </c:rich>
          </c:tx>
          <c:layout/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79234176"/>
        <c:crosses val="autoZero"/>
        <c:auto val="1"/>
        <c:lblAlgn val="ctr"/>
        <c:lblOffset val="100"/>
      </c:catAx>
      <c:valAx>
        <c:axId val="7923417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baseline="0"/>
                  <a:t>AVG_RC (msec)</a:t>
                </a:r>
              </a:p>
            </c:rich>
          </c:tx>
          <c:layout>
            <c:manualLayout>
              <c:xMode val="edge"/>
              <c:yMode val="edge"/>
              <c:x val="7.3724033410440242E-3"/>
              <c:y val="0.19408458048704194"/>
            </c:manualLayout>
          </c:layout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79219712"/>
        <c:crosses val="autoZero"/>
        <c:crossBetween val="between"/>
      </c:valAx>
    </c:plotArea>
    <c:legend>
      <c:legendPos val="l"/>
      <c:legendEntry>
        <c:idx val="0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1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2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3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4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5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ayout>
        <c:manualLayout>
          <c:xMode val="edge"/>
          <c:yMode val="edge"/>
          <c:x val="0.16973415226135824"/>
          <c:y val="2.3891814847647373E-2"/>
          <c:w val="0.32276217281812281"/>
          <c:h val="0.40215675027376552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'8_tasks'!$W$6</c:f>
              <c:strCache>
                <c:ptCount val="1"/>
                <c:pt idx="0">
                  <c:v>Earliest Deadline 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'8_tasks'!$K$2:$K$11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'8_tasks'!$G$2:$G$11</c:f>
              <c:numCache>
                <c:formatCode>General</c:formatCode>
                <c:ptCount val="10"/>
                <c:pt idx="0">
                  <c:v>24.17</c:v>
                </c:pt>
                <c:pt idx="1">
                  <c:v>39.760000000000012</c:v>
                </c:pt>
                <c:pt idx="2">
                  <c:v>52.290000000000013</c:v>
                </c:pt>
                <c:pt idx="3">
                  <c:v>56.2</c:v>
                </c:pt>
                <c:pt idx="4">
                  <c:v>85.07</c:v>
                </c:pt>
                <c:pt idx="5">
                  <c:v>63.13</c:v>
                </c:pt>
                <c:pt idx="6">
                  <c:v>47.309999999999995</c:v>
                </c:pt>
                <c:pt idx="7">
                  <c:v>107.23</c:v>
                </c:pt>
                <c:pt idx="8">
                  <c:v>63.379999999999995</c:v>
                </c:pt>
                <c:pt idx="9">
                  <c:v>112.7</c:v>
                </c:pt>
              </c:numCache>
            </c:numRef>
          </c:val>
        </c:ser>
        <c:ser>
          <c:idx val="1"/>
          <c:order val="1"/>
          <c:tx>
            <c:strRef>
              <c:f>'8_tasks'!$W$7</c:f>
              <c:strCache>
                <c:ptCount val="1"/>
                <c:pt idx="0">
                  <c:v>Rate Monotinic 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'8_tasks'!$G$15:$G$24</c:f>
              <c:numCache>
                <c:formatCode>General</c:formatCode>
                <c:ptCount val="10"/>
                <c:pt idx="0">
                  <c:v>25.89</c:v>
                </c:pt>
                <c:pt idx="1">
                  <c:v>40.03</c:v>
                </c:pt>
                <c:pt idx="2">
                  <c:v>46</c:v>
                </c:pt>
                <c:pt idx="3">
                  <c:v>61.41</c:v>
                </c:pt>
                <c:pt idx="4">
                  <c:v>81.09</c:v>
                </c:pt>
                <c:pt idx="5">
                  <c:v>64.649999999999991</c:v>
                </c:pt>
                <c:pt idx="6">
                  <c:v>69.02</c:v>
                </c:pt>
                <c:pt idx="7">
                  <c:v>107.33</c:v>
                </c:pt>
                <c:pt idx="8">
                  <c:v>59.91</c:v>
                </c:pt>
                <c:pt idx="9">
                  <c:v>109.03</c:v>
                </c:pt>
              </c:numCache>
            </c:numRef>
          </c:val>
        </c:ser>
        <c:ser>
          <c:idx val="2"/>
          <c:order val="2"/>
          <c:tx>
            <c:strRef>
              <c:f>'8_tasks'!$W$8</c:f>
              <c:strCache>
                <c:ptCount val="1"/>
                <c:pt idx="0">
                  <c:v>G-EDF/LCM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'8_tasks'!$G$28:$G$37</c:f>
              <c:numCache>
                <c:formatCode>General</c:formatCode>
                <c:ptCount val="10"/>
                <c:pt idx="0">
                  <c:v>13.57</c:v>
                </c:pt>
                <c:pt idx="1">
                  <c:v>25.79</c:v>
                </c:pt>
                <c:pt idx="2">
                  <c:v>42.03</c:v>
                </c:pt>
                <c:pt idx="3">
                  <c:v>43.11</c:v>
                </c:pt>
                <c:pt idx="4">
                  <c:v>45.720000000000013</c:v>
                </c:pt>
                <c:pt idx="5">
                  <c:v>46.55</c:v>
                </c:pt>
                <c:pt idx="6">
                  <c:v>40.97</c:v>
                </c:pt>
                <c:pt idx="7">
                  <c:v>82.940000000000026</c:v>
                </c:pt>
                <c:pt idx="8">
                  <c:v>60.94</c:v>
                </c:pt>
                <c:pt idx="9">
                  <c:v>66.48</c:v>
                </c:pt>
              </c:numCache>
            </c:numRef>
          </c:val>
        </c:ser>
        <c:ser>
          <c:idx val="3"/>
          <c:order val="3"/>
          <c:tx>
            <c:strRef>
              <c:f>'8_tasks'!$W$9</c:f>
              <c:strCache>
                <c:ptCount val="1"/>
                <c:pt idx="0">
                  <c:v>G-RMA/LCM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'8_tasks'!$G$41:$G$50</c:f>
              <c:numCache>
                <c:formatCode>General</c:formatCode>
                <c:ptCount val="10"/>
                <c:pt idx="0">
                  <c:v>10.06</c:v>
                </c:pt>
                <c:pt idx="1">
                  <c:v>25.919999999999991</c:v>
                </c:pt>
                <c:pt idx="2">
                  <c:v>24.5</c:v>
                </c:pt>
                <c:pt idx="3">
                  <c:v>35.230000000000011</c:v>
                </c:pt>
                <c:pt idx="4">
                  <c:v>46.71</c:v>
                </c:pt>
                <c:pt idx="5">
                  <c:v>51.260000000000012</c:v>
                </c:pt>
                <c:pt idx="6">
                  <c:v>38.770000000000003</c:v>
                </c:pt>
                <c:pt idx="7">
                  <c:v>80.959999999999994</c:v>
                </c:pt>
                <c:pt idx="8">
                  <c:v>61.449999999999996</c:v>
                </c:pt>
                <c:pt idx="9">
                  <c:v>79.149999999999991</c:v>
                </c:pt>
              </c:numCache>
            </c:numRef>
          </c:val>
        </c:ser>
        <c:marker val="1"/>
        <c:axId val="79293824"/>
        <c:axId val="79767040"/>
      </c:lineChart>
      <c:catAx>
        <c:axId val="792938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 baseline="0"/>
                </a:pPr>
                <a:r>
                  <a:rPr lang="en-US" sz="2000" baseline="0"/>
                  <a:t>Total%, Max%, Min%</a:t>
                </a:r>
              </a:p>
            </c:rich>
          </c:tx>
          <c:layout/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79767040"/>
        <c:crosses val="autoZero"/>
        <c:auto val="1"/>
        <c:lblAlgn val="ctr"/>
        <c:lblOffset val="100"/>
      </c:catAx>
      <c:valAx>
        <c:axId val="7976704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/>
                  <a:t>AVG_RC (msec)</a:t>
                </a:r>
              </a:p>
            </c:rich>
          </c:tx>
          <c:layout>
            <c:manualLayout>
              <c:xMode val="edge"/>
              <c:yMode val="edge"/>
              <c:x val="1.3462640910893331E-2"/>
              <c:y val="0.24815103682941436"/>
            </c:manualLayout>
          </c:layout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79293824"/>
        <c:crosses val="autoZero"/>
        <c:crossBetween val="between"/>
      </c:valAx>
    </c:plotArea>
    <c:legend>
      <c:legendPos val="l"/>
      <c:legendEntry>
        <c:idx val="0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1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2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3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ayout>
        <c:manualLayout>
          <c:xMode val="edge"/>
          <c:yMode val="edge"/>
          <c:x val="0.14919909653303357"/>
          <c:y val="4.7205255412437606E-2"/>
          <c:w val="0.27965501614456467"/>
          <c:h val="0.36303589493841187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0.70622</cdr:x>
      <cdr:y>0.52318</cdr:y>
    </cdr:from>
    <cdr:to>
      <cdr:x>0.98698</cdr:x>
      <cdr:y>0.67217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6197600" y="3009900"/>
          <a:ext cx="2463800" cy="857158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25400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lnSpc>
              <a:spcPct val="85000"/>
            </a:lnSpc>
            <a:spcBef>
              <a:spcPct val="50000"/>
            </a:spcBef>
            <a:spcAft>
              <a:spcPct val="0"/>
            </a:spcAft>
            <a:defRPr sz="2000" kern="1200">
              <a:solidFill>
                <a:srgbClr val="000000"/>
              </a:solidFill>
              <a:latin typeface="Arial" pitchFamily="34" charset="0"/>
            </a:defRPr>
          </a:lvl1pPr>
          <a:lvl2pPr marL="457200" algn="l" rtl="0" fontAlgn="base">
            <a:lnSpc>
              <a:spcPct val="85000"/>
            </a:lnSpc>
            <a:spcBef>
              <a:spcPct val="50000"/>
            </a:spcBef>
            <a:spcAft>
              <a:spcPct val="0"/>
            </a:spcAft>
            <a:defRPr sz="2000" kern="1200">
              <a:solidFill>
                <a:srgbClr val="000000"/>
              </a:solidFill>
              <a:latin typeface="Arial" pitchFamily="34" charset="0"/>
            </a:defRPr>
          </a:lvl2pPr>
          <a:lvl3pPr marL="914400" algn="l" rtl="0" fontAlgn="base">
            <a:lnSpc>
              <a:spcPct val="85000"/>
            </a:lnSpc>
            <a:spcBef>
              <a:spcPct val="50000"/>
            </a:spcBef>
            <a:spcAft>
              <a:spcPct val="0"/>
            </a:spcAft>
            <a:defRPr sz="2000" kern="1200">
              <a:solidFill>
                <a:srgbClr val="000000"/>
              </a:solidFill>
              <a:latin typeface="Arial" pitchFamily="34" charset="0"/>
            </a:defRPr>
          </a:lvl3pPr>
          <a:lvl4pPr marL="1371600" algn="l" rtl="0" fontAlgn="base">
            <a:lnSpc>
              <a:spcPct val="85000"/>
            </a:lnSpc>
            <a:spcBef>
              <a:spcPct val="50000"/>
            </a:spcBef>
            <a:spcAft>
              <a:spcPct val="0"/>
            </a:spcAft>
            <a:defRPr sz="2000" kern="1200">
              <a:solidFill>
                <a:srgbClr val="000000"/>
              </a:solidFill>
              <a:latin typeface="Arial" pitchFamily="34" charset="0"/>
            </a:defRPr>
          </a:lvl4pPr>
          <a:lvl5pPr marL="1828800" algn="l" rtl="0" fontAlgn="base">
            <a:lnSpc>
              <a:spcPct val="85000"/>
            </a:lnSpc>
            <a:spcBef>
              <a:spcPct val="50000"/>
            </a:spcBef>
            <a:spcAft>
              <a:spcPct val="0"/>
            </a:spcAft>
            <a:defRPr sz="2000" kern="1200">
              <a:solidFill>
                <a:srgbClr val="000000"/>
              </a:solidFill>
              <a:latin typeface="Arial" pitchFamily="34" charset="0"/>
            </a:defRPr>
          </a:lvl5pPr>
          <a:lvl6pPr marL="2286000" algn="r" defTabSz="914400" rtl="1" eaLnBrk="1" latinLnBrk="0" hangingPunct="1">
            <a:defRPr sz="2000" kern="1200">
              <a:solidFill>
                <a:srgbClr val="000000"/>
              </a:solidFill>
              <a:latin typeface="Arial" pitchFamily="34" charset="0"/>
            </a:defRPr>
          </a:lvl6pPr>
          <a:lvl7pPr marL="2743200" algn="r" defTabSz="914400" rtl="1" eaLnBrk="1" latinLnBrk="0" hangingPunct="1">
            <a:defRPr sz="2000" kern="1200">
              <a:solidFill>
                <a:srgbClr val="000000"/>
              </a:solidFill>
              <a:latin typeface="Arial" pitchFamily="34" charset="0"/>
            </a:defRPr>
          </a:lvl7pPr>
          <a:lvl8pPr marL="3200400" algn="r" defTabSz="914400" rtl="1" eaLnBrk="1" latinLnBrk="0" hangingPunct="1">
            <a:defRPr sz="2000" kern="1200">
              <a:solidFill>
                <a:srgbClr val="000000"/>
              </a:solidFill>
              <a:latin typeface="Arial" pitchFamily="34" charset="0"/>
            </a:defRPr>
          </a:lvl8pPr>
          <a:lvl9pPr marL="3657600" algn="r" defTabSz="914400" rtl="1" eaLnBrk="1" latinLnBrk="0" hangingPunct="1">
            <a:defRPr sz="2000" kern="1200">
              <a:solidFill>
                <a:srgbClr val="000000"/>
              </a:solidFill>
              <a:latin typeface="Arial" pitchFamily="34" charset="0"/>
            </a:defRPr>
          </a:lvl9pPr>
        </a:lstStyle>
        <a:p xmlns:a="http://schemas.openxmlformats.org/drawingml/2006/main">
          <a:pPr algn="l"/>
          <a:r>
            <a:rPr lang="fr-FR" sz="1400" b="1" dirty="0" smtClean="0"/>
            <a:t>8 </a:t>
          </a:r>
          <a:r>
            <a:rPr lang="fr-FR" sz="1400" b="1" dirty="0" err="1" smtClean="0"/>
            <a:t>core</a:t>
          </a:r>
          <a:r>
            <a:rPr lang="fr-FR" sz="1400" b="1" dirty="0" smtClean="0"/>
            <a:t>, 2GHz AMD </a:t>
          </a:r>
          <a:r>
            <a:rPr lang="fr-FR" sz="1400" b="1" dirty="0" err="1" smtClean="0"/>
            <a:t>Opteron</a:t>
          </a:r>
          <a:endParaRPr lang="fr-FR" sz="1400" b="1" dirty="0" smtClean="0"/>
        </a:p>
        <a:p xmlns:a="http://schemas.openxmlformats.org/drawingml/2006/main">
          <a:r>
            <a:rPr lang="en-US" sz="1400" b="1" dirty="0" err="1" smtClean="0"/>
            <a:t>ChronOS</a:t>
          </a:r>
          <a:endParaRPr lang="en-US" sz="1400" b="1" dirty="0" smtClean="0"/>
        </a:p>
        <a:p xmlns:a="http://schemas.openxmlformats.org/drawingml/2006/main">
          <a:r>
            <a:rPr lang="en-US" sz="1400" b="1" dirty="0" smtClean="0"/>
            <a:t>RSTM</a:t>
          </a:r>
          <a:endParaRPr lang="ar-EG" sz="14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96963" y="5113338"/>
            <a:ext cx="602456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9062" tIns="58738" rIns="119062" bIns="58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25" y="828675"/>
            <a:ext cx="5341938" cy="400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2286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429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4572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785" y="10231561"/>
            <a:ext cx="3561701" cy="537847"/>
          </a:xfrm>
          <a:prstGeom prst="rect">
            <a:avLst/>
          </a:prstGeom>
          <a:noFill/>
        </p:spPr>
        <p:txBody>
          <a:bodyPr lIns="102641" tIns="51321" rIns="102641" bIns="51321"/>
          <a:lstStyle/>
          <a:p>
            <a:fld id="{BE339DA8-8044-42EE-B687-F33D59F44B0C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grayWhite">
          <a:xfrm>
            <a:off x="0" y="67389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grayWhite">
          <a:xfrm>
            <a:off x="0" y="67516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63538" y="855663"/>
            <a:ext cx="848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85763" indent="-385763" algn="l" rtl="0" fontAlgn="base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fontAlgn="base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fontAlgn="base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mbake@v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Rectangle 3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STM Concurrency Control for Embedded Real-Time Software with Tighter Time Bounds</a:t>
            </a:r>
            <a:endParaRPr lang="en-US" dirty="0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</a:t>
            </a:r>
            <a:r>
              <a:rPr lang="en-US" dirty="0" err="1" smtClean="0"/>
              <a:t>Elshambakey</a:t>
            </a:r>
            <a:endParaRPr lang="en-US" dirty="0"/>
          </a:p>
          <a:p>
            <a:r>
              <a:rPr lang="en-US" dirty="0" smtClean="0"/>
              <a:t>ECE Dept., Virginia Tech</a:t>
            </a:r>
          </a:p>
          <a:p>
            <a:r>
              <a:rPr lang="en-US" dirty="0" smtClean="0"/>
              <a:t>Blacksburg, Virginia</a:t>
            </a:r>
          </a:p>
          <a:p>
            <a:r>
              <a:rPr lang="en-US" dirty="0" smtClean="0">
                <a:hlinkClick r:id="rId3"/>
              </a:rPr>
              <a:t>shambake@vt.edu</a:t>
            </a:r>
            <a:endParaRPr lang="en-US" dirty="0" smtClean="0"/>
          </a:p>
          <a:p>
            <a:r>
              <a:rPr lang="en-US" dirty="0" smtClean="0"/>
              <a:t>http://www.real-time.ece.vt.edu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4138" y="6415088"/>
            <a:ext cx="4373931" cy="2907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i="1" baseline="30000" dirty="0">
                <a:solidFill>
                  <a:srgbClr val="FF6600"/>
                </a:solidFill>
              </a:rPr>
              <a:t>*</a:t>
            </a:r>
            <a:r>
              <a:rPr lang="en-US" sz="1500" i="1" dirty="0">
                <a:solidFill>
                  <a:srgbClr val="FF6600"/>
                </a:solidFill>
              </a:rPr>
              <a:t>Joint effort with </a:t>
            </a:r>
            <a:r>
              <a:rPr lang="en-US" sz="1500" i="1" dirty="0" err="1" smtClean="0">
                <a:solidFill>
                  <a:srgbClr val="FF6600"/>
                </a:solidFill>
              </a:rPr>
              <a:t>Binoy</a:t>
            </a:r>
            <a:r>
              <a:rPr lang="en-US" sz="1500" i="1" dirty="0" smtClean="0">
                <a:solidFill>
                  <a:srgbClr val="FF6600"/>
                </a:solidFill>
              </a:rPr>
              <a:t> </a:t>
            </a:r>
            <a:r>
              <a:rPr lang="en-US" sz="1500" i="1" dirty="0" err="1">
                <a:solidFill>
                  <a:srgbClr val="FF6600"/>
                </a:solidFill>
              </a:rPr>
              <a:t>Ravindran</a:t>
            </a:r>
            <a:r>
              <a:rPr lang="en-US" sz="1500" i="1" dirty="0">
                <a:solidFill>
                  <a:srgbClr val="FF6600"/>
                </a:solidFill>
              </a:rPr>
              <a:t> (Virginia Tech)  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550" y="6238875"/>
            <a:ext cx="1019175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Implementation Results (8 </a:t>
            </a:r>
            <a:r>
              <a:rPr lang="en-US" sz="3200" dirty="0" smtClean="0"/>
              <a:t>Tasks - 8 </a:t>
            </a:r>
            <a:r>
              <a:rPr lang="en-US" sz="3200" dirty="0" smtClean="0"/>
              <a:t>Cores)</a:t>
            </a:r>
            <a:endParaRPr lang="en-US" sz="32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77800" y="939801"/>
          <a:ext cx="8775700" cy="575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77863" y="2314575"/>
            <a:ext cx="8229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Implementation Results (8 Tasks - 8 Cores)</a:t>
            </a:r>
            <a:endParaRPr lang="en-US" sz="32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65100" y="927100"/>
          <a:ext cx="8826500" cy="576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451600" y="4279900"/>
            <a:ext cx="2463800" cy="857158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b="1" dirty="0" smtClean="0"/>
              <a:t>8 </a:t>
            </a:r>
            <a:r>
              <a:rPr lang="fr-FR" sz="1400" b="1" dirty="0" err="1" smtClean="0"/>
              <a:t>core</a:t>
            </a:r>
            <a:r>
              <a:rPr lang="fr-FR" sz="1400" b="1" dirty="0" smtClean="0"/>
              <a:t>, 2GHz AMD </a:t>
            </a:r>
            <a:r>
              <a:rPr lang="fr-FR" sz="1400" b="1" dirty="0" err="1" smtClean="0"/>
              <a:t>Opteron</a:t>
            </a:r>
            <a:endParaRPr lang="fr-FR" sz="1400" b="1" dirty="0" smtClean="0"/>
          </a:p>
          <a:p>
            <a:r>
              <a:rPr lang="en-US" sz="1400" b="1" dirty="0" err="1" smtClean="0"/>
              <a:t>ChronOS</a:t>
            </a:r>
            <a:endParaRPr lang="en-US" sz="1400" b="1" dirty="0" smtClean="0"/>
          </a:p>
          <a:p>
            <a:r>
              <a:rPr lang="en-US" sz="1400" b="1" dirty="0" smtClean="0"/>
              <a:t>RSTM</a:t>
            </a:r>
            <a:endParaRPr lang="ar-EG" sz="1400" b="1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356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6388" y="1125538"/>
            <a:ext cx="8305800" cy="4595812"/>
          </a:xfrm>
        </p:spPr>
        <p:txBody>
          <a:bodyPr/>
          <a:lstStyle/>
          <a:p>
            <a:r>
              <a:rPr lang="en-US" dirty="0" smtClean="0"/>
              <a:t>LCM considers priority, as well as remaining execution length of interfered transaction</a:t>
            </a:r>
          </a:p>
          <a:p>
            <a:r>
              <a:rPr lang="en-US" dirty="0" smtClean="0"/>
              <a:t>ECM &amp; RCM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 3"/>
              </a:rPr>
              <a:t></a:t>
            </a:r>
            <a:r>
              <a:rPr lang="en-US" dirty="0" smtClean="0">
                <a:sym typeface="Wingdings 3"/>
              </a:rPr>
              <a:t> Retry cost of 2×s</a:t>
            </a:r>
            <a:r>
              <a:rPr lang="en-US" baseline="-25000" dirty="0" smtClean="0">
                <a:sym typeface="Wingdings 3"/>
              </a:rPr>
              <a:t>max</a:t>
            </a:r>
            <a:endParaRPr lang="en-US" baseline="-25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LCM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 3"/>
              </a:rPr>
              <a:t></a:t>
            </a:r>
            <a:r>
              <a:rPr lang="en-US" dirty="0" smtClean="0">
                <a:sym typeface="Wingdings 3"/>
              </a:rPr>
              <a:t> Retry cost of (1+</a:t>
            </a:r>
            <a:r>
              <a:rPr lang="el-GR" dirty="0" smtClean="0">
                <a:cs typeface="Arial"/>
              </a:rPr>
              <a:t> α</a:t>
            </a:r>
            <a:r>
              <a:rPr lang="en-US" baseline="-25000" dirty="0" smtClean="0">
                <a:cs typeface="Arial"/>
              </a:rPr>
              <a:t>max</a:t>
            </a:r>
            <a:r>
              <a:rPr lang="en-US" dirty="0" smtClean="0">
                <a:sym typeface="Wingdings 3"/>
              </a:rPr>
              <a:t>) ×</a:t>
            </a:r>
            <a:r>
              <a:rPr lang="en-US" dirty="0" err="1" smtClean="0">
                <a:sym typeface="Wingdings 3"/>
              </a:rPr>
              <a:t>s</a:t>
            </a:r>
            <a:r>
              <a:rPr lang="en-US" baseline="-25000" dirty="0" err="1" smtClean="0">
                <a:sym typeface="Wingdings 3"/>
              </a:rPr>
              <a:t>max</a:t>
            </a:r>
            <a:endParaRPr lang="en-US" dirty="0" smtClean="0">
              <a:sym typeface="Wingdings 3"/>
            </a:endParaRPr>
          </a:p>
          <a:p>
            <a:r>
              <a:rPr lang="en-US" dirty="0" smtClean="0"/>
              <a:t>Higher priority task can be delayed by lower priority task</a:t>
            </a:r>
            <a:endParaRPr lang="en-US" dirty="0"/>
          </a:p>
          <a:p>
            <a:r>
              <a:rPr lang="en-US" dirty="0" smtClean="0"/>
              <a:t>By proper choice of</a:t>
            </a:r>
            <a:r>
              <a:rPr lang="en-US" dirty="0" smtClean="0">
                <a:latin typeface="Arial Black"/>
              </a:rPr>
              <a:t> 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baseline="-25000" dirty="0" smtClean="0">
                <a:latin typeface="Arial"/>
                <a:cs typeface="Arial"/>
              </a:rPr>
              <a:t>max</a:t>
            </a:r>
            <a:r>
              <a:rPr lang="en-US" dirty="0" smtClean="0">
                <a:latin typeface="Arial"/>
                <a:cs typeface="Arial"/>
              </a:rPr>
              <a:t> and </a:t>
            </a:r>
            <a:r>
              <a:rPr lang="el-GR" dirty="0" smtClean="0">
                <a:cs typeface="Arial"/>
              </a:rPr>
              <a:t>α</a:t>
            </a:r>
            <a:r>
              <a:rPr lang="en-US" baseline="-25000" dirty="0" smtClean="0">
                <a:cs typeface="Arial"/>
              </a:rPr>
              <a:t>min</a:t>
            </a:r>
            <a:r>
              <a:rPr lang="en-US" dirty="0" smtClean="0">
                <a:cs typeface="Arial"/>
              </a:rPr>
              <a:t>, schedulability of G-EDF/LCM (G-RMA/LCM) is equal or better than ECM (RCM)</a:t>
            </a:r>
          </a:p>
          <a:p>
            <a:r>
              <a:rPr lang="en-US" dirty="0" err="1" smtClean="0">
                <a:cs typeface="Arial"/>
              </a:rPr>
              <a:t>s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/</a:t>
            </a:r>
            <a:r>
              <a:rPr lang="en-US" dirty="0" err="1" smtClean="0">
                <a:cs typeface="Arial"/>
              </a:rPr>
              <a:t>r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=&gt; </a:t>
            </a:r>
            <a:r>
              <a:rPr lang="en-US" dirty="0" smtClean="0">
                <a:cs typeface="Arial"/>
              </a:rPr>
              <a:t>0.5 to 2 for better schedulability of G-EDF/LCM than lock-free</a:t>
            </a:r>
          </a:p>
          <a:p>
            <a:r>
              <a:rPr lang="en-US" dirty="0" err="1" smtClean="0">
                <a:cs typeface="Arial"/>
              </a:rPr>
              <a:t>s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/</a:t>
            </a:r>
            <a:r>
              <a:rPr lang="en-US" dirty="0" err="1" smtClean="0">
                <a:cs typeface="Arial"/>
              </a:rPr>
              <a:t>r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=&gt; </a:t>
            </a:r>
            <a:r>
              <a:rPr lang="en-US" dirty="0" smtClean="0">
                <a:cs typeface="Arial"/>
              </a:rPr>
              <a:t>0.5 Large-values for better schedulability of G-RMA/LCM </a:t>
            </a:r>
            <a:r>
              <a:rPr lang="en-US" smtClean="0">
                <a:cs typeface="Arial"/>
              </a:rPr>
              <a:t>than lock-free</a:t>
            </a:r>
            <a:endParaRPr lang="en-US" dirty="0" smtClean="0">
              <a:cs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</a:t>
            </a:r>
            <a:r>
              <a:rPr lang="en-US" dirty="0" smtClean="0"/>
              <a:t>Scheduling on </a:t>
            </a:r>
            <a:r>
              <a:rPr lang="en-US" dirty="0" err="1" smtClean="0"/>
              <a:t>Multicores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2486756" y="1200305"/>
            <a:ext cx="1025275" cy="2848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τ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ar-EG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86756" y="1916134"/>
            <a:ext cx="2036311" cy="284881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V="1">
            <a:off x="2486756" y="975422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2472516" y="1466076"/>
            <a:ext cx="2634388" cy="10222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4508827" y="975422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2486756" y="1701180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472516" y="2202056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5534102" y="1701180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2500996" y="2457605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501396" y="2948259"/>
            <a:ext cx="2619748" cy="5257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4347303" y="2457605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472516" y="3173141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2458276" y="3674017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5651685" y="3173141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3497791" y="4103631"/>
            <a:ext cx="2036311" cy="284881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2486756" y="3888678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2472516" y="4389554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5534102" y="3888678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075776" y="1282080"/>
            <a:ext cx="911356" cy="2638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 smtClean="0"/>
              <a:t>time</a:t>
            </a:r>
            <a:endParaRPr lang="ar-EG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5776" y="1997617"/>
            <a:ext cx="911356" cy="284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sp>
        <p:nvSpPr>
          <p:cNvPr id="64" name="TextBox 63"/>
          <p:cNvSpPr txBox="1"/>
          <p:nvPr/>
        </p:nvSpPr>
        <p:spPr>
          <a:xfrm>
            <a:off x="1090015" y="2733598"/>
            <a:ext cx="911356" cy="284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sp>
        <p:nvSpPr>
          <p:cNvPr id="65" name="TextBox 64"/>
          <p:cNvSpPr txBox="1"/>
          <p:nvPr/>
        </p:nvSpPr>
        <p:spPr>
          <a:xfrm>
            <a:off x="1075776" y="3469578"/>
            <a:ext cx="911356" cy="284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sp>
        <p:nvSpPr>
          <p:cNvPr id="66" name="TextBox 65"/>
          <p:cNvSpPr txBox="1"/>
          <p:nvPr/>
        </p:nvSpPr>
        <p:spPr>
          <a:xfrm>
            <a:off x="1007425" y="4105967"/>
            <a:ext cx="1851192" cy="2427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/>
              <a:t>Processor 1</a:t>
            </a:r>
            <a:endParaRPr lang="ar-EG" sz="1600" b="1" dirty="0"/>
          </a:p>
        </p:txBody>
      </p:sp>
      <p:cxnSp>
        <p:nvCxnSpPr>
          <p:cNvPr id="68" name="Straight Connector 67"/>
          <p:cNvCxnSpPr/>
          <p:nvPr/>
        </p:nvCxnSpPr>
        <p:spPr bwMode="auto">
          <a:xfrm flipV="1">
            <a:off x="2472516" y="4645102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58276" y="5145978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5651685" y="4645102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992778" y="4870570"/>
            <a:ext cx="1851192" cy="2427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/>
              <a:t>Processor 2</a:t>
            </a:r>
            <a:endParaRPr lang="ar-EG" sz="1600" b="1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2486756" y="4103339"/>
            <a:ext cx="1025275" cy="2848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τ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ar-EG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910342" y="4860056"/>
            <a:ext cx="1609113" cy="2848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486756" y="4859763"/>
            <a:ext cx="1423994" cy="284881"/>
          </a:xfrm>
          <a:prstGeom prst="rect">
            <a:avLst/>
          </a:prstGeom>
          <a:solidFill>
            <a:srgbClr val="BE823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15236" y="2662044"/>
            <a:ext cx="1423994" cy="284881"/>
          </a:xfrm>
          <a:prstGeom prst="rect">
            <a:avLst/>
          </a:prstGeom>
          <a:solidFill>
            <a:srgbClr val="BE823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486756" y="3387802"/>
            <a:ext cx="1609113" cy="2848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90" name="Rectangle 12"/>
          <p:cNvSpPr txBox="1">
            <a:spLocks noChangeArrowheads="1"/>
          </p:cNvSpPr>
          <p:nvPr/>
        </p:nvSpPr>
        <p:spPr>
          <a:xfrm>
            <a:off x="407988" y="5557838"/>
            <a:ext cx="8305800" cy="792162"/>
          </a:xfrm>
          <a:prstGeom prst="rect">
            <a:avLst/>
          </a:prstGeom>
        </p:spPr>
        <p:txBody>
          <a:bodyPr/>
          <a:lstStyle/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G-EDF: Global Earliest Deadline First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b="1" kern="0" dirty="0" smtClean="0">
                <a:latin typeface="+mn-lt"/>
              </a:rPr>
              <a:t>G-RMA: Global Rate Monotonic Algorithm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0" grpId="0" animBg="1"/>
      <p:bldP spid="62" grpId="0"/>
      <p:bldP spid="63" grpId="0"/>
      <p:bldP spid="64" grpId="0"/>
      <p:bldP spid="65" grpId="0"/>
      <p:bldP spid="66" grpId="0"/>
      <p:bldP spid="71" grpId="0"/>
      <p:bldP spid="72" grpId="0" animBg="1"/>
      <p:bldP spid="73" grpId="0" animBg="1"/>
      <p:bldP spid="74" grpId="0" animBg="1"/>
      <p:bldP spid="76" grpId="0" animBg="1"/>
      <p:bldP spid="77" grpId="0" animBg="1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Real-Time Concurrency Control</a:t>
            </a:r>
          </a:p>
        </p:txBody>
      </p:sp>
      <p:sp>
        <p:nvSpPr>
          <p:cNvPr id="314403" name="Text 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5425" y="3530600"/>
            <a:ext cx="1935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i="1">
                <a:latin typeface="Arial" pitchFamily="34" charset="0"/>
              </a:rPr>
              <a:t>J</a:t>
            </a:r>
            <a:r>
              <a:rPr lang="en-US" sz="2000" b="0" i="1" baseline="-25000">
                <a:latin typeface="Arial" pitchFamily="34" charset="0"/>
              </a:rPr>
              <a:t>1</a:t>
            </a:r>
            <a:r>
              <a:rPr lang="en-US" sz="2000" b="0">
                <a:latin typeface="Arial" pitchFamily="34" charset="0"/>
              </a:rPr>
              <a:t>’s priority &gt; </a:t>
            </a:r>
          </a:p>
          <a:p>
            <a:r>
              <a:rPr lang="en-US" sz="2000" b="0" i="1">
                <a:latin typeface="Arial" pitchFamily="34" charset="0"/>
              </a:rPr>
              <a:t>J</a:t>
            </a:r>
            <a:r>
              <a:rPr lang="en-US" sz="2000" b="0" i="1" baseline="-25000">
                <a:latin typeface="Arial" pitchFamily="34" charset="0"/>
              </a:rPr>
              <a:t>2</a:t>
            </a:r>
            <a:r>
              <a:rPr lang="en-US" sz="2000" b="0">
                <a:latin typeface="Arial" pitchFamily="34" charset="0"/>
              </a:rPr>
              <a:t>’s priority</a:t>
            </a:r>
          </a:p>
        </p:txBody>
      </p:sp>
      <p:grpSp>
        <p:nvGrpSpPr>
          <p:cNvPr id="2" name="Group 4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87338" y="1344613"/>
            <a:ext cx="8399462" cy="1931987"/>
            <a:chOff x="181" y="847"/>
            <a:chExt cx="5291" cy="1217"/>
          </a:xfrm>
        </p:grpSpPr>
        <p:sp>
          <p:nvSpPr>
            <p:cNvPr id="17451" name="Text Box 29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68" y="847"/>
              <a:ext cx="1223" cy="1216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…….</a:t>
              </a:r>
            </a:p>
            <a:p>
              <a:r>
                <a:rPr lang="en-US" sz="2000" b="0">
                  <a:latin typeface="Arial" pitchFamily="34" charset="0"/>
                </a:rPr>
                <a:t>wait(s)</a:t>
              </a:r>
            </a:p>
            <a:p>
              <a:endParaRPr lang="en-US" sz="2000" b="0">
                <a:latin typeface="Arial" pitchFamily="34" charset="0"/>
              </a:endParaRPr>
            </a:p>
            <a:p>
              <a:r>
                <a:rPr lang="en-US" sz="2000" b="0">
                  <a:latin typeface="Arial" pitchFamily="34" charset="0"/>
                </a:rPr>
                <a:t>   </a:t>
              </a:r>
            </a:p>
            <a:p>
              <a:r>
                <a:rPr lang="en-US" sz="2000" b="0">
                  <a:latin typeface="Arial" pitchFamily="34" charset="0"/>
                </a:rPr>
                <a:t>signal(s)</a:t>
              </a:r>
            </a:p>
            <a:p>
              <a:r>
                <a:rPr lang="en-US" sz="2000" b="0">
                  <a:latin typeface="Arial" pitchFamily="34" charset="0"/>
                </a:rPr>
                <a:t>…….</a:t>
              </a:r>
            </a:p>
          </p:txBody>
        </p:sp>
        <p:sp>
          <p:nvSpPr>
            <p:cNvPr id="17452" name="Text Box 30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571" y="848"/>
              <a:ext cx="1223" cy="1216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…….</a:t>
              </a:r>
            </a:p>
            <a:p>
              <a:r>
                <a:rPr lang="en-US" sz="2000" b="0">
                  <a:latin typeface="Arial" pitchFamily="34" charset="0"/>
                </a:rPr>
                <a:t>wait(s)</a:t>
              </a:r>
            </a:p>
            <a:p>
              <a:endParaRPr lang="en-US" sz="2000" b="0">
                <a:latin typeface="Arial" pitchFamily="34" charset="0"/>
              </a:endParaRPr>
            </a:p>
            <a:p>
              <a:r>
                <a:rPr lang="en-US" sz="2000" b="0">
                  <a:latin typeface="Arial" pitchFamily="34" charset="0"/>
                </a:rPr>
                <a:t>   </a:t>
              </a:r>
            </a:p>
            <a:p>
              <a:r>
                <a:rPr lang="en-US" sz="2000" b="0">
                  <a:latin typeface="Arial" pitchFamily="34" charset="0"/>
                </a:rPr>
                <a:t>signal(s)</a:t>
              </a:r>
            </a:p>
            <a:p>
              <a:r>
                <a:rPr lang="en-US" sz="2000" b="0">
                  <a:latin typeface="Arial" pitchFamily="34" charset="0"/>
                </a:rPr>
                <a:t>…….</a:t>
              </a:r>
            </a:p>
          </p:txBody>
        </p:sp>
        <p:sp>
          <p:nvSpPr>
            <p:cNvPr id="17453" name="Text Box 31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476" y="1174"/>
              <a:ext cx="807" cy="640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Arial" pitchFamily="34" charset="0"/>
                </a:rPr>
                <a:t>Shared </a:t>
              </a:r>
            </a:p>
            <a:p>
              <a:pPr algn="ctr"/>
              <a:r>
                <a:rPr lang="en-US" sz="2000" b="0">
                  <a:latin typeface="Arial" pitchFamily="34" charset="0"/>
                </a:rPr>
                <a:t>Resource</a:t>
              </a:r>
            </a:p>
            <a:p>
              <a:pPr algn="ctr"/>
              <a:r>
                <a:rPr lang="en-US" sz="2000" b="0" i="1">
                  <a:latin typeface="Arial" pitchFamily="34" charset="0"/>
                </a:rPr>
                <a:t>R</a:t>
              </a:r>
            </a:p>
          </p:txBody>
        </p:sp>
        <p:sp>
          <p:nvSpPr>
            <p:cNvPr id="17454" name="Line 32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H="1">
              <a:off x="3234" y="1468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55" name="Text Box 33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81" y="1023"/>
              <a:ext cx="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Task </a:t>
              </a:r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1</a:t>
              </a:r>
              <a:endParaRPr lang="en-US" sz="2000" b="0" i="1">
                <a:latin typeface="Arial" pitchFamily="34" charset="0"/>
              </a:endParaRPr>
            </a:p>
          </p:txBody>
        </p:sp>
        <p:sp>
          <p:nvSpPr>
            <p:cNvPr id="17456" name="Text Box 34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827" y="1009"/>
              <a:ext cx="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Task </a:t>
              </a:r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2</a:t>
              </a:r>
              <a:endParaRPr lang="en-US" sz="2000" b="0" i="1">
                <a:latin typeface="Arial" pitchFamily="34" charset="0"/>
              </a:endParaRPr>
            </a:p>
          </p:txBody>
        </p:sp>
        <p:sp>
          <p:nvSpPr>
            <p:cNvPr id="17457" name="Rectangle 3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69" y="1334"/>
              <a:ext cx="1043" cy="236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latin typeface="Arial" pitchFamily="34" charset="0"/>
                </a:rPr>
                <a:t>critical section</a:t>
              </a:r>
            </a:p>
          </p:txBody>
        </p:sp>
        <p:sp>
          <p:nvSpPr>
            <p:cNvPr id="17458" name="Rectangle 39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966" y="1358"/>
              <a:ext cx="1043" cy="236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latin typeface="Arial" pitchFamily="34" charset="0"/>
                </a:rPr>
                <a:t>critical section</a:t>
              </a:r>
            </a:p>
          </p:txBody>
        </p:sp>
        <p:sp>
          <p:nvSpPr>
            <p:cNvPr id="17459" name="Line 4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2011" y="1476"/>
              <a:ext cx="5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</p:grpSp>
      <p:grpSp>
        <p:nvGrpSpPr>
          <p:cNvPr id="3" name="Group 5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82638" y="3390900"/>
            <a:ext cx="6610350" cy="3343275"/>
            <a:chOff x="493" y="2136"/>
            <a:chExt cx="4164" cy="2106"/>
          </a:xfrm>
        </p:grpSpPr>
        <p:sp>
          <p:nvSpPr>
            <p:cNvPr id="17416" name="Rectangle 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34" y="3390"/>
              <a:ext cx="246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17" name="Rectangle 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42" y="3388"/>
              <a:ext cx="396" cy="239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18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37" y="3390"/>
              <a:ext cx="308" cy="23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19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119" y="3388"/>
              <a:ext cx="743" cy="239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0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398" y="3386"/>
              <a:ext cx="263" cy="239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1" name="Rectangl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53" y="2825"/>
              <a:ext cx="469" cy="234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2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70" y="2841"/>
              <a:ext cx="228" cy="2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3" name="Rectangle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855" y="2845"/>
              <a:ext cx="313" cy="21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4" name="Line 1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945" y="3180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5" name="Text Box 1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93" y="3379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2</a:t>
              </a:r>
              <a:r>
                <a:rPr lang="en-US" sz="2000" b="0" i="1">
                  <a:latin typeface="Arial" pitchFamily="34" charset="0"/>
                </a:rPr>
                <a:t> </a:t>
              </a:r>
              <a:endParaRPr lang="en-US" sz="2000" b="0" i="1" baseline="-25000">
                <a:latin typeface="Arial" pitchFamily="34" charset="0"/>
              </a:endParaRPr>
            </a:p>
          </p:txBody>
        </p:sp>
        <p:sp>
          <p:nvSpPr>
            <p:cNvPr id="17426" name="Text Box 1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02" y="2813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1</a:t>
              </a:r>
              <a:r>
                <a:rPr lang="en-US" sz="2000" b="0" i="1">
                  <a:latin typeface="Arial" pitchFamily="34" charset="0"/>
                </a:rPr>
                <a:t> </a:t>
              </a:r>
              <a:endParaRPr lang="en-US" sz="2000" b="0" i="1" baseline="-25000">
                <a:latin typeface="Arial" pitchFamily="34" charset="0"/>
              </a:endParaRPr>
            </a:p>
          </p:txBody>
        </p:sp>
        <p:sp>
          <p:nvSpPr>
            <p:cNvPr id="17427" name="Line 1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840" y="3625"/>
              <a:ext cx="34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28" name="Line 1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653" y="2613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9" name="Line 1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858" y="3059"/>
              <a:ext cx="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0" name="Text Box 17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48" y="3842"/>
              <a:ext cx="5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wait(s)</a:t>
              </a:r>
            </a:p>
          </p:txBody>
        </p:sp>
        <p:sp>
          <p:nvSpPr>
            <p:cNvPr id="17431" name="Text Box 18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69" y="2252"/>
              <a:ext cx="5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wait(s)</a:t>
              </a:r>
            </a:p>
          </p:txBody>
        </p:sp>
        <p:sp>
          <p:nvSpPr>
            <p:cNvPr id="17432" name="Line 19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066" y="3649"/>
              <a:ext cx="260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3" name="Line 20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686" y="2484"/>
              <a:ext cx="409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4" name="Text Box 21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986" y="3914"/>
              <a:ext cx="7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signal(s)</a:t>
              </a:r>
            </a:p>
          </p:txBody>
        </p:sp>
        <p:sp>
          <p:nvSpPr>
            <p:cNvPr id="17435" name="Line 22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2492" y="3665"/>
              <a:ext cx="347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6" name="Line 23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855" y="3035"/>
              <a:ext cx="8" cy="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7" name="Line 24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121" y="3060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8" name="Line 25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46" y="3060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9" name="Line 2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398" y="3044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0" name="Text Box 27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412" y="2413"/>
              <a:ext cx="7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signal(s)</a:t>
              </a:r>
            </a:p>
          </p:txBody>
        </p:sp>
        <p:sp>
          <p:nvSpPr>
            <p:cNvPr id="17441" name="Line 28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3160" y="2596"/>
              <a:ext cx="288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2" name="Text Box 36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704" y="2842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time</a:t>
              </a:r>
            </a:p>
          </p:txBody>
        </p:sp>
        <p:sp>
          <p:nvSpPr>
            <p:cNvPr id="17443" name="Text Box 37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762" y="3417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time</a:t>
              </a:r>
            </a:p>
          </p:txBody>
        </p:sp>
        <p:sp>
          <p:nvSpPr>
            <p:cNvPr id="17444" name="Line 41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H="1">
              <a:off x="2496" y="2384"/>
              <a:ext cx="112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5" name="Text Box 42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254" y="2136"/>
              <a:ext cx="12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1 </a:t>
              </a:r>
              <a:r>
                <a:rPr lang="en-US" sz="2000" b="0">
                  <a:latin typeface="Arial" pitchFamily="34" charset="0"/>
                </a:rPr>
                <a:t>is </a:t>
              </a:r>
              <a:r>
                <a:rPr lang="en-US" sz="2000" b="0" u="sng">
                  <a:latin typeface="Arial" pitchFamily="34" charset="0"/>
                </a:rPr>
                <a:t>blocked</a:t>
              </a:r>
              <a:endParaRPr lang="en-US" sz="2000" b="0">
                <a:latin typeface="Arial" pitchFamily="34" charset="0"/>
              </a:endParaRPr>
            </a:p>
          </p:txBody>
        </p:sp>
        <p:sp>
          <p:nvSpPr>
            <p:cNvPr id="17446" name="Line 4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2888" y="3656"/>
              <a:ext cx="50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7" name="Text Box 44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366" y="3800"/>
              <a:ext cx="129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R</a:t>
              </a:r>
              <a:r>
                <a:rPr lang="en-US" sz="2000" b="0">
                  <a:latin typeface="Arial" pitchFamily="34" charset="0"/>
                </a:rPr>
                <a:t> becomes “free”</a:t>
              </a:r>
            </a:p>
          </p:txBody>
        </p:sp>
        <p:sp>
          <p:nvSpPr>
            <p:cNvPr id="17448" name="Line 45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 flipV="1">
              <a:off x="2120" y="260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9" name="Line 4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H="1" flipV="1">
              <a:off x="2856" y="261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50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120" y="2680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314416" name="Rectangle 4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31025" y="3675063"/>
            <a:ext cx="1997075" cy="1930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i="1">
                <a:latin typeface="Arial" pitchFamily="34" charset="0"/>
              </a:rPr>
              <a:t>Here, max blocking time J</a:t>
            </a:r>
            <a:r>
              <a:rPr lang="en-US" sz="2000" b="0" i="1" baseline="-25000">
                <a:latin typeface="Arial" pitchFamily="34" charset="0"/>
              </a:rPr>
              <a:t>1 </a:t>
            </a:r>
            <a:r>
              <a:rPr lang="en-US" sz="2000" b="0" i="1">
                <a:latin typeface="Arial" pitchFamily="34" charset="0"/>
              </a:rPr>
              <a:t>suffers = time needed by J</a:t>
            </a:r>
            <a:r>
              <a:rPr lang="en-US" sz="2000" b="0" i="1" baseline="-25000">
                <a:latin typeface="Arial" pitchFamily="34" charset="0"/>
              </a:rPr>
              <a:t>2</a:t>
            </a:r>
            <a:r>
              <a:rPr lang="en-US" sz="2000" b="0" i="1">
                <a:latin typeface="Arial" pitchFamily="34" charset="0"/>
              </a:rPr>
              <a:t> to execute critical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03" grpId="0"/>
      <p:bldP spid="3144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Real-Time Concurrency Control</a:t>
            </a:r>
            <a:endParaRPr lang="en-US" sz="3200" dirty="0"/>
          </a:p>
        </p:txBody>
      </p:sp>
      <p:sp>
        <p:nvSpPr>
          <p:cNvPr id="75" name="Rectangle 12"/>
          <p:cNvSpPr txBox="1">
            <a:spLocks noChangeArrowheads="1"/>
          </p:cNvSpPr>
          <p:nvPr/>
        </p:nvSpPr>
        <p:spPr>
          <a:xfrm>
            <a:off x="306388" y="1125538"/>
            <a:ext cx="5713412" cy="4595812"/>
          </a:xfrm>
          <a:prstGeom prst="rect">
            <a:avLst/>
          </a:prstGeom>
        </p:spPr>
        <p:txBody>
          <a:bodyPr/>
          <a:lstStyle/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Real-time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locking protocols</a:t>
            </a:r>
          </a:p>
          <a:p>
            <a:pPr lvl="1" indent="-5080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PIP, PCP, SRP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200" kern="0" baseline="0" dirty="0" smtClean="0">
                <a:latin typeface="+mn-lt"/>
              </a:rPr>
              <a:t>Lock-free</a:t>
            </a:r>
            <a:r>
              <a:rPr lang="en-US" sz="2200" kern="0" dirty="0" smtClean="0">
                <a:latin typeface="+mn-lt"/>
              </a:rPr>
              <a:t> and wait-free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(Software)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Transactional Memory </a:t>
            </a:r>
            <a:r>
              <a:rPr kumimoji="0" lang="en-US" sz="22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(S)TM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Like database transactions</a:t>
            </a:r>
          </a:p>
          <a:p>
            <a:pPr marL="685800" lvl="1" indent="-22860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Atomicity, Consistency, Isolation and Durability properties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Easier to program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Fine-grained performance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err="1" smtClean="0"/>
              <a:t>Composable</a:t>
            </a:r>
            <a:endParaRPr lang="en-US" dirty="0" smtClean="0"/>
          </a:p>
          <a:p>
            <a:pPr marL="385763" indent="-385763">
              <a:lnSpc>
                <a:spcPct val="93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200" kern="0" dirty="0" smtClean="0">
                <a:latin typeface="+mn-lt"/>
              </a:rPr>
              <a:t>STM uses Contention Manager (CM) to resolve conflicts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sz="22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9" name="TextBox 3"/>
          <p:cNvSpPr txBox="1">
            <a:spLocks noChangeArrowheads="1"/>
          </p:cNvSpPr>
          <p:nvPr/>
        </p:nvSpPr>
        <p:spPr bwMode="auto">
          <a:xfrm>
            <a:off x="5930900" y="1590675"/>
            <a:ext cx="3048000" cy="51237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300" dirty="0"/>
              <a:t>public </a:t>
            </a:r>
            <a:r>
              <a:rPr lang="en-US" sz="1300" b="1" dirty="0" err="1"/>
              <a:t>boolean</a:t>
            </a:r>
            <a:r>
              <a:rPr lang="en-US" sz="1300" dirty="0"/>
              <a:t> add(</a:t>
            </a:r>
            <a:r>
              <a:rPr lang="en-US" sz="1300" b="1" dirty="0" err="1"/>
              <a:t>int</a:t>
            </a:r>
            <a:r>
              <a:rPr lang="en-US" sz="1300" dirty="0"/>
              <a:t> item)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Node </a:t>
            </a:r>
            <a:r>
              <a:rPr lang="en-US" sz="1300" dirty="0" err="1"/>
              <a:t>pred</a:t>
            </a:r>
            <a:r>
              <a:rPr lang="en-US" sz="1300" dirty="0"/>
              <a:t>, </a:t>
            </a:r>
            <a:r>
              <a:rPr lang="en-US" sz="1300" dirty="0" err="1"/>
              <a:t>curr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b="1" dirty="0">
                <a:solidFill>
                  <a:srgbClr val="FF0000"/>
                </a:solidFill>
              </a:rPr>
              <a:t>   atomic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</a:t>
            </a:r>
            <a:r>
              <a:rPr lang="en-US" sz="1300" dirty="0" err="1"/>
              <a:t>pred</a:t>
            </a:r>
            <a:r>
              <a:rPr lang="en-US" sz="1300" dirty="0"/>
              <a:t> = head;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</a:t>
            </a:r>
            <a:r>
              <a:rPr lang="en-US" sz="1300" dirty="0" err="1"/>
              <a:t>curr</a:t>
            </a:r>
            <a:r>
              <a:rPr lang="en-US" sz="1300" dirty="0"/>
              <a:t> = </a:t>
            </a:r>
            <a:r>
              <a:rPr lang="en-US" sz="1300" dirty="0" err="1"/>
              <a:t>pred.next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while (curr.val &lt; item)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pred</a:t>
            </a:r>
            <a:r>
              <a:rPr lang="en-US" sz="1300" dirty="0"/>
              <a:t> = </a:t>
            </a:r>
            <a:r>
              <a:rPr lang="en-US" sz="1300" dirty="0" err="1"/>
              <a:t>curr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curr</a:t>
            </a:r>
            <a:r>
              <a:rPr lang="en-US" sz="1300" dirty="0"/>
              <a:t> = </a:t>
            </a:r>
            <a:r>
              <a:rPr lang="en-US" sz="1300" dirty="0" err="1"/>
              <a:t>curr.next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}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if (item == curr.val)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return false;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} else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Node </a:t>
            </a:r>
            <a:r>
              <a:rPr lang="en-US" sz="1300" dirty="0" err="1"/>
              <a:t>node</a:t>
            </a:r>
            <a:r>
              <a:rPr lang="en-US" sz="1300" dirty="0"/>
              <a:t> = new Node(item);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node.next</a:t>
            </a:r>
            <a:r>
              <a:rPr lang="en-US" sz="1300" dirty="0"/>
              <a:t> = </a:t>
            </a:r>
            <a:r>
              <a:rPr lang="en-US" sz="1300" dirty="0" err="1"/>
              <a:t>curr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pred.next</a:t>
            </a:r>
            <a:r>
              <a:rPr lang="en-US" sz="1300" dirty="0"/>
              <a:t> = node;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return true;</a:t>
            </a:r>
          </a:p>
          <a:p>
            <a:pPr algn="l">
              <a:buFont typeface="Wingdings" pitchFamily="2" charset="2"/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}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}</a:t>
            </a:r>
          </a:p>
          <a:p>
            <a:pPr algn="l">
              <a:buFont typeface="Wingdings" pitchFamily="2" charset="2"/>
              <a:buNone/>
            </a:pPr>
            <a:endParaRPr lang="en-US" sz="13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STM Concurrency Control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2971800" y="5092700"/>
            <a:ext cx="2298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394200" y="1625600"/>
            <a:ext cx="22352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10-Point Star 45"/>
          <p:cNvSpPr/>
          <p:nvPr/>
        </p:nvSpPr>
        <p:spPr bwMode="auto">
          <a:xfrm>
            <a:off x="1651000" y="2781300"/>
            <a:ext cx="1257300" cy="807029"/>
          </a:xfrm>
          <a:prstGeom prst="star10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CM</a:t>
            </a:r>
            <a:endParaRPr kumimoji="0" lang="ar-EG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V="1">
            <a:off x="4406900" y="1079500"/>
            <a:ext cx="0" cy="4368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854200" y="5448300"/>
            <a:ext cx="64389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378700" y="5016500"/>
            <a:ext cx="100330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grpSp>
        <p:nvGrpSpPr>
          <p:cNvPr id="2" name="Group 49"/>
          <p:cNvGrpSpPr/>
          <p:nvPr/>
        </p:nvGrpSpPr>
        <p:grpSpPr>
          <a:xfrm>
            <a:off x="2292351" y="1979543"/>
            <a:ext cx="3232150" cy="3113156"/>
            <a:chOff x="1377951" y="1979543"/>
            <a:chExt cx="3232150" cy="3113156"/>
          </a:xfrm>
        </p:grpSpPr>
        <p:cxnSp>
          <p:nvCxnSpPr>
            <p:cNvPr id="51" name="Shape 23"/>
            <p:cNvCxnSpPr>
              <a:stCxn id="46" idx="8"/>
              <a:endCxn id="45" idx="2"/>
            </p:cNvCxnSpPr>
            <p:nvPr/>
          </p:nvCxnSpPr>
          <p:spPr bwMode="auto">
            <a:xfrm rot="5400000" flipH="1" flipV="1">
              <a:off x="2593147" y="764347"/>
              <a:ext cx="801757" cy="32321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hape 26"/>
            <p:cNvCxnSpPr>
              <a:stCxn id="46" idx="3"/>
              <a:endCxn id="44" idx="0"/>
            </p:cNvCxnSpPr>
            <p:nvPr/>
          </p:nvCxnSpPr>
          <p:spPr bwMode="auto">
            <a:xfrm rot="16200000" flipH="1">
              <a:off x="1546515" y="3419764"/>
              <a:ext cx="1504371" cy="184150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 rot="21366802">
              <a:off x="2070101" y="2006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094309">
              <a:off x="1651000" y="44323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pSp>
        <p:nvGrpSpPr>
          <p:cNvPr id="3" name="Group 54"/>
          <p:cNvGrpSpPr/>
          <p:nvPr/>
        </p:nvGrpSpPr>
        <p:grpSpPr>
          <a:xfrm>
            <a:off x="1899477" y="1371602"/>
            <a:ext cx="3625023" cy="4056821"/>
            <a:chOff x="985077" y="1371602"/>
            <a:chExt cx="3625023" cy="4056821"/>
          </a:xfrm>
        </p:grpSpPr>
        <p:cxnSp>
          <p:nvCxnSpPr>
            <p:cNvPr id="56" name="Shape 30"/>
            <p:cNvCxnSpPr>
              <a:stCxn id="46" idx="7"/>
              <a:endCxn id="45" idx="0"/>
            </p:cNvCxnSpPr>
            <p:nvPr/>
          </p:nvCxnSpPr>
          <p:spPr bwMode="auto">
            <a:xfrm rot="5400000" flipH="1" flipV="1">
              <a:off x="2183379" y="431643"/>
              <a:ext cx="1232763" cy="3620679"/>
            </a:xfrm>
            <a:prstGeom prst="curvedConnector3">
              <a:avLst>
                <a:gd name="adj1" fmla="val 118544"/>
              </a:avLst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hape 56"/>
            <p:cNvCxnSpPr>
              <a:stCxn id="46" idx="4"/>
              <a:endCxn id="44" idx="1"/>
            </p:cNvCxnSpPr>
            <p:nvPr/>
          </p:nvCxnSpPr>
          <p:spPr bwMode="auto">
            <a:xfrm rot="16200000" flipH="1">
              <a:off x="650557" y="3850129"/>
              <a:ext cx="1758406" cy="1080679"/>
            </a:xfrm>
            <a:prstGeom prst="curvedConnector2">
              <a:avLst/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 rot="3611295">
              <a:off x="520699" y="4610101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9726258">
              <a:off x="1079499" y="1371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740150" y="5537200"/>
          <a:ext cx="1136650" cy="565150"/>
        </p:xfrm>
        <a:graphic>
          <a:graphicData uri="http://schemas.openxmlformats.org/presentationml/2006/ole">
            <p:oleObj spid="_x0000_s30722" name="Equation" r:id="rId4" imgW="647640" imgH="419040" progId="Equation.3">
              <p:embed/>
            </p:oleObj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/>
        </p:nvGraphicFramePr>
        <p:xfrm>
          <a:off x="5581650" y="930275"/>
          <a:ext cx="1136650" cy="635000"/>
        </p:xfrm>
        <a:graphic>
          <a:graphicData uri="http://schemas.openxmlformats.org/presentationml/2006/ole">
            <p:oleObj spid="_x0000_s30723" name="Equation" r:id="rId5" imgW="647640" imgH="469800" progId="Equation.3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182563" y="6057900"/>
            <a:ext cx="6904037" cy="565150"/>
            <a:chOff x="182563" y="6057900"/>
            <a:chExt cx="6904037" cy="565150"/>
          </a:xfrm>
        </p:grpSpPr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182563" y="6057900"/>
            <a:ext cx="1292225" cy="565150"/>
          </p:xfrm>
          <a:graphic>
            <a:graphicData uri="http://schemas.openxmlformats.org/presentationml/2006/ole">
              <p:oleObj spid="_x0000_s30724" name="Equation" r:id="rId6" imgW="736560" imgH="419040" progId="Equation.3">
                <p:embed/>
              </p:oleObj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1397000" y="6223000"/>
              <a:ext cx="56896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K</a:t>
              </a:r>
              <a:r>
                <a:rPr lang="en-US" baseline="30000" dirty="0" err="1" smtClean="0"/>
                <a:t>th</a:t>
              </a:r>
              <a:r>
                <a:rPr lang="en-US" dirty="0" smtClean="0"/>
                <a:t> transaction of task </a:t>
              </a:r>
              <a:r>
                <a:rPr lang="en-US" i="1" dirty="0" err="1" smtClean="0"/>
                <a:t>i</a:t>
              </a:r>
              <a:r>
                <a:rPr lang="en-US" dirty="0" smtClean="0"/>
                <a:t>  that accesses object </a:t>
              </a:r>
              <a:r>
                <a:rPr lang="el-GR" i="1" dirty="0" smtClean="0">
                  <a:latin typeface="Times New Roman"/>
                  <a:cs typeface="Times New Roman"/>
                </a:rPr>
                <a:t>θ</a:t>
              </a:r>
              <a:endParaRPr lang="ar-EG" i="1" dirty="0"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 descr="Wide upward diagonal"/>
          <p:cNvSpPr>
            <a:spLocks noChangeArrowheads="1"/>
          </p:cNvSpPr>
          <p:nvPr/>
        </p:nvSpPr>
        <p:spPr bwMode="auto">
          <a:xfrm>
            <a:off x="4889500" y="5105400"/>
            <a:ext cx="1117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71450"/>
            <a:ext cx="8656637" cy="603250"/>
          </a:xfrm>
        </p:spPr>
        <p:txBody>
          <a:bodyPr/>
          <a:lstStyle/>
          <a:p>
            <a:r>
              <a:rPr lang="en-US" sz="3100" dirty="0" smtClean="0"/>
              <a:t>Earliest Deadline (ECM</a:t>
            </a:r>
            <a:r>
              <a:rPr lang="en-US" sz="3100" dirty="0" smtClean="0"/>
              <a:t>) and</a:t>
            </a:r>
            <a:br>
              <a:rPr lang="en-US" sz="3100" dirty="0" smtClean="0"/>
            </a:br>
            <a:r>
              <a:rPr lang="en-US" sz="3100" dirty="0" smtClean="0"/>
              <a:t>Rate </a:t>
            </a:r>
            <a:r>
              <a:rPr lang="en-US" sz="3100" dirty="0" smtClean="0"/>
              <a:t>Monotonic (RCM)</a:t>
            </a:r>
            <a:endParaRPr lang="en-US" sz="31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022600" y="5092700"/>
            <a:ext cx="18796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06900" y="1625600"/>
            <a:ext cx="16002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10-Point Star 7"/>
          <p:cNvSpPr/>
          <p:nvPr/>
        </p:nvSpPr>
        <p:spPr bwMode="auto">
          <a:xfrm>
            <a:off x="1663700" y="2781300"/>
            <a:ext cx="1257300" cy="807029"/>
          </a:xfrm>
          <a:prstGeom prst="star10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CM</a:t>
            </a:r>
            <a:endParaRPr kumimoji="0" lang="ar-EG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419600" y="1079500"/>
            <a:ext cx="0" cy="4368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315200" y="5588000"/>
            <a:ext cx="100330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05051" y="1979543"/>
            <a:ext cx="2914650" cy="3113156"/>
            <a:chOff x="1377951" y="1979543"/>
            <a:chExt cx="2914650" cy="3113156"/>
          </a:xfrm>
        </p:grpSpPr>
        <p:cxnSp>
          <p:nvCxnSpPr>
            <p:cNvPr id="13" name="Shape 23"/>
            <p:cNvCxnSpPr>
              <a:stCxn id="8" idx="8"/>
              <a:endCxn id="7" idx="2"/>
            </p:cNvCxnSpPr>
            <p:nvPr/>
          </p:nvCxnSpPr>
          <p:spPr bwMode="auto">
            <a:xfrm rot="5400000" flipH="1" flipV="1">
              <a:off x="2434397" y="923097"/>
              <a:ext cx="801757" cy="29146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hape 26"/>
            <p:cNvCxnSpPr>
              <a:stCxn id="8" idx="3"/>
              <a:endCxn id="6" idx="0"/>
            </p:cNvCxnSpPr>
            <p:nvPr/>
          </p:nvCxnSpPr>
          <p:spPr bwMode="auto">
            <a:xfrm rot="16200000" flipH="1">
              <a:off x="1460790" y="3505489"/>
              <a:ext cx="1504371" cy="16700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 rot="21366802">
              <a:off x="2070101" y="2006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094309">
              <a:off x="1651000" y="44323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12177" y="1371602"/>
            <a:ext cx="3307523" cy="4056821"/>
            <a:chOff x="985077" y="1371602"/>
            <a:chExt cx="3307523" cy="4056821"/>
          </a:xfrm>
        </p:grpSpPr>
        <p:cxnSp>
          <p:nvCxnSpPr>
            <p:cNvPr id="18" name="Shape 30"/>
            <p:cNvCxnSpPr>
              <a:stCxn id="8" idx="7"/>
              <a:endCxn id="7" idx="0"/>
            </p:cNvCxnSpPr>
            <p:nvPr/>
          </p:nvCxnSpPr>
          <p:spPr bwMode="auto">
            <a:xfrm rot="5400000" flipH="1" flipV="1">
              <a:off x="2024629" y="590393"/>
              <a:ext cx="1232763" cy="3303179"/>
            </a:xfrm>
            <a:prstGeom prst="curvedConnector3">
              <a:avLst>
                <a:gd name="adj1" fmla="val 118544"/>
              </a:avLst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hape 18"/>
            <p:cNvCxnSpPr>
              <a:stCxn id="8" idx="4"/>
              <a:endCxn id="6" idx="1"/>
            </p:cNvCxnSpPr>
            <p:nvPr/>
          </p:nvCxnSpPr>
          <p:spPr bwMode="auto">
            <a:xfrm rot="16200000" flipH="1">
              <a:off x="669607" y="3831079"/>
              <a:ext cx="1758406" cy="1118779"/>
            </a:xfrm>
            <a:prstGeom prst="curvedConnector2">
              <a:avLst/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 rot="3611295">
              <a:off x="520699" y="4610101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9726258">
              <a:off x="1079499" y="1371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Abort</a:t>
              </a:r>
              <a:endParaRPr lang="ar-EG" dirty="0"/>
            </a:p>
          </p:txBody>
        </p:sp>
      </p:grp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121150" y="5511800"/>
          <a:ext cx="1136650" cy="565150"/>
        </p:xfrm>
        <a:graphic>
          <a:graphicData uri="http://schemas.openxmlformats.org/presentationml/2006/ole">
            <p:oleObj spid="_x0000_s2050" name="Equation" r:id="rId4" imgW="647640" imgH="419040" progId="Equation.3">
              <p:embed/>
            </p:oleObj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5302250" y="879475"/>
          <a:ext cx="1136650" cy="635000"/>
        </p:xfrm>
        <a:graphic>
          <a:graphicData uri="http://schemas.openxmlformats.org/presentationml/2006/ole">
            <p:oleObj spid="_x0000_s2051" name="Equation" r:id="rId5" imgW="647640" imgH="4698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200400" y="2992438"/>
          <a:ext cx="1211169" cy="538162"/>
        </p:xfrm>
        <a:graphic>
          <a:graphicData uri="http://schemas.openxmlformats.org/presentationml/2006/ole">
            <p:oleObj spid="_x0000_s2052" name="Equation" r:id="rId6" imgW="901440" imgH="520560" progId="Equation.3">
              <p:embed/>
            </p:oleObj>
          </a:graphicData>
        </a:graphic>
      </p:graphicFrame>
      <p:cxnSp>
        <p:nvCxnSpPr>
          <p:cNvPr id="30" name="Straight Arrow Connector 29"/>
          <p:cNvCxnSpPr>
            <a:endCxn id="15" idx="2"/>
          </p:cNvCxnSpPr>
          <p:nvPr/>
        </p:nvCxnSpPr>
        <p:spPr bwMode="auto">
          <a:xfrm flipH="1" flipV="1">
            <a:off x="3650547" y="2360138"/>
            <a:ext cx="83253" cy="73866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16" idx="0"/>
          </p:cNvCxnSpPr>
          <p:nvPr/>
        </p:nvCxnSpPr>
        <p:spPr bwMode="auto">
          <a:xfrm flipH="1">
            <a:off x="3274837" y="3517900"/>
            <a:ext cx="471663" cy="92329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81000" y="2941638"/>
          <a:ext cx="1211263" cy="538162"/>
        </p:xfrm>
        <a:graphic>
          <a:graphicData uri="http://schemas.openxmlformats.org/presentationml/2006/ole">
            <p:oleObj spid="_x0000_s2053" name="Equation" r:id="rId7" imgW="901440" imgH="520560" progId="Equation.3">
              <p:embed/>
            </p:oleObj>
          </a:graphicData>
        </a:graphic>
      </p:graphicFrame>
      <p:cxnSp>
        <p:nvCxnSpPr>
          <p:cNvPr id="47" name="Curved Connector 46"/>
          <p:cNvCxnSpPr>
            <a:endCxn id="21" idx="1"/>
          </p:cNvCxnSpPr>
          <p:nvPr/>
        </p:nvCxnSpPr>
        <p:spPr bwMode="auto">
          <a:xfrm rot="5400000" flipH="1" flipV="1">
            <a:off x="936209" y="1884681"/>
            <a:ext cx="1166913" cy="1159729"/>
          </a:xfrm>
          <a:prstGeom prst="curvedConnector2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5" name="Curved Connector 46"/>
          <p:cNvCxnSpPr>
            <a:endCxn id="20" idx="2"/>
          </p:cNvCxnSpPr>
          <p:nvPr/>
        </p:nvCxnSpPr>
        <p:spPr bwMode="auto">
          <a:xfrm rot="16200000" flipH="1">
            <a:off x="784523" y="3723979"/>
            <a:ext cx="1293651" cy="1008497"/>
          </a:xfrm>
          <a:prstGeom prst="curvedConnector2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6007100" y="5080000"/>
            <a:ext cx="18796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66900" y="5448300"/>
            <a:ext cx="68834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6007100" y="1371600"/>
            <a:ext cx="0" cy="4089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82563" y="6057900"/>
            <a:ext cx="6904037" cy="565150"/>
            <a:chOff x="182563" y="6057900"/>
            <a:chExt cx="6904037" cy="565150"/>
          </a:xfrm>
        </p:grpSpPr>
        <p:graphicFrame>
          <p:nvGraphicFramePr>
            <p:cNvPr id="34" name="Object 4"/>
            <p:cNvGraphicFramePr>
              <a:graphicFrameLocks noChangeAspect="1"/>
            </p:cNvGraphicFramePr>
            <p:nvPr/>
          </p:nvGraphicFramePr>
          <p:xfrm>
            <a:off x="182563" y="6057900"/>
            <a:ext cx="1292225" cy="565150"/>
          </p:xfrm>
          <a:graphic>
            <a:graphicData uri="http://schemas.openxmlformats.org/presentationml/2006/ole">
              <p:oleObj spid="_x0000_s2054" name="Equation" r:id="rId8" imgW="736560" imgH="419040" progId="Equation.3">
                <p:embed/>
              </p:oleObj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1397000" y="6223000"/>
              <a:ext cx="56896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K</a:t>
              </a:r>
              <a:r>
                <a:rPr lang="en-US" baseline="30000" dirty="0" err="1" smtClean="0"/>
                <a:t>th</a:t>
              </a:r>
              <a:r>
                <a:rPr lang="en-US" dirty="0" smtClean="0"/>
                <a:t> transaction of task </a:t>
              </a:r>
              <a:r>
                <a:rPr lang="en-US" i="1" dirty="0" smtClean="0"/>
                <a:t>I that access object </a:t>
              </a:r>
              <a:r>
                <a:rPr lang="el-GR" i="1" dirty="0" smtClean="0">
                  <a:latin typeface="Times New Roman"/>
                  <a:cs typeface="Times New Roman"/>
                </a:rPr>
                <a:t>θ</a:t>
              </a:r>
              <a:endParaRPr lang="ar-EG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5" descr="Wide upward diagonal"/>
          <p:cNvSpPr>
            <a:spLocks noChangeArrowheads="1"/>
          </p:cNvSpPr>
          <p:nvPr/>
        </p:nvSpPr>
        <p:spPr bwMode="auto">
          <a:xfrm>
            <a:off x="4762500" y="5562600"/>
            <a:ext cx="15113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4038600" y="19304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57" name="Left-Right Arrow 56"/>
          <p:cNvSpPr/>
          <p:nvPr/>
        </p:nvSpPr>
        <p:spPr bwMode="auto">
          <a:xfrm>
            <a:off x="3340100" y="4749799"/>
            <a:ext cx="1440000" cy="504000"/>
          </a:xfrm>
          <a:prstGeom prst="leftRightArrow">
            <a:avLst>
              <a:gd name="adj1" fmla="val 50000"/>
              <a:gd name="adj2" fmla="val 26518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smtClean="0"/>
              <a:t>Length-based CM (LCM)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892300" y="1917700"/>
            <a:ext cx="2159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25900" y="12065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025900" y="990600"/>
            <a:ext cx="0" cy="1282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419350" y="2443163"/>
          <a:ext cx="2584450" cy="633412"/>
        </p:xfrm>
        <a:graphic>
          <a:graphicData uri="http://schemas.openxmlformats.org/presentationml/2006/ole">
            <p:oleObj spid="_x0000_s20482" name="Equation" r:id="rId4" imgW="1473120" imgH="469800" progId="Equation.3">
              <p:embed/>
            </p:oleObj>
          </a:graphicData>
        </a:graphic>
      </p:graphicFrame>
      <p:sp>
        <p:nvSpPr>
          <p:cNvPr id="109" name="Rectangle 108"/>
          <p:cNvSpPr/>
          <p:nvPr/>
        </p:nvSpPr>
        <p:spPr bwMode="auto">
          <a:xfrm>
            <a:off x="5473700" y="1917700"/>
            <a:ext cx="21463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 bwMode="auto">
          <a:xfrm flipV="1">
            <a:off x="5473700" y="1041400"/>
            <a:ext cx="0" cy="1219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5" name="Left Brace 34"/>
          <p:cNvSpPr/>
          <p:nvPr/>
        </p:nvSpPr>
        <p:spPr bwMode="auto">
          <a:xfrm rot="16200000">
            <a:off x="3566580" y="665866"/>
            <a:ext cx="252000" cy="3564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520950" y="1346200"/>
          <a:ext cx="1136650" cy="565150"/>
        </p:xfrm>
        <a:graphic>
          <a:graphicData uri="http://schemas.openxmlformats.org/presentationml/2006/ole">
            <p:oleObj spid="_x0000_s20486" name="Equation" r:id="rId5" imgW="647640" imgH="41904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505450" y="1006475"/>
          <a:ext cx="1136650" cy="635000"/>
        </p:xfrm>
        <a:graphic>
          <a:graphicData uri="http://schemas.openxmlformats.org/presentationml/2006/ole">
            <p:oleObj spid="_x0000_s20487" name="Equation" r:id="rId6" imgW="647640" imgH="469800" progId="Equation.3">
              <p:embed/>
            </p:oleObj>
          </a:graphicData>
        </a:graphic>
      </p:graphicFrame>
      <p:sp>
        <p:nvSpPr>
          <p:cNvPr id="37" name="Rectangle 36"/>
          <p:cNvSpPr/>
          <p:nvPr/>
        </p:nvSpPr>
        <p:spPr bwMode="auto">
          <a:xfrm>
            <a:off x="3327400" y="5549900"/>
            <a:ext cx="2171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62500" y="48387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3327400" y="4305300"/>
            <a:ext cx="0" cy="1600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6197600" y="5549900"/>
            <a:ext cx="2171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210300" y="4584700"/>
            <a:ext cx="0" cy="13335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3722688" y="4664075"/>
          <a:ext cx="714375" cy="635000"/>
        </p:xfrm>
        <a:graphic>
          <a:graphicData uri="http://schemas.openxmlformats.org/presentationml/2006/ole">
            <p:oleObj spid="_x0000_s20491" name="Equation" r:id="rId7" imgW="406080" imgH="469800" progId="Equation.3">
              <p:embed/>
            </p:oleObj>
          </a:graphicData>
        </a:graphic>
      </p:graphicFrame>
      <p:graphicFrame>
        <p:nvGraphicFramePr>
          <p:cNvPr id="20492" name="Object 2"/>
          <p:cNvGraphicFramePr>
            <a:graphicFrameLocks noChangeAspect="1"/>
          </p:cNvGraphicFramePr>
          <p:nvPr/>
        </p:nvGraphicFramePr>
        <p:xfrm>
          <a:off x="2690813" y="6113463"/>
          <a:ext cx="3387725" cy="633412"/>
        </p:xfrm>
        <a:graphic>
          <a:graphicData uri="http://schemas.openxmlformats.org/presentationml/2006/ole">
            <p:oleObj spid="_x0000_s20492" name="Equation" r:id="rId8" imgW="1930320" imgH="469800" progId="Equation.3">
              <p:embed/>
            </p:oleObj>
          </a:graphicData>
        </a:graphic>
      </p:graphicFrame>
      <p:sp>
        <p:nvSpPr>
          <p:cNvPr id="58" name="Left Brace 57"/>
          <p:cNvSpPr/>
          <p:nvPr/>
        </p:nvSpPr>
        <p:spPr bwMode="auto">
          <a:xfrm rot="16200000">
            <a:off x="4646980" y="4627366"/>
            <a:ext cx="252000" cy="2880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493" name="Rectangle 13" descr="Wide upward diagonal"/>
          <p:cNvSpPr>
            <a:spLocks noChangeArrowheads="1"/>
          </p:cNvSpPr>
          <p:nvPr/>
        </p:nvSpPr>
        <p:spPr bwMode="auto">
          <a:xfrm>
            <a:off x="4775201" y="4140200"/>
            <a:ext cx="711200" cy="327025"/>
          </a:xfrm>
          <a:prstGeom prst="rect">
            <a:avLst/>
          </a:prstGeom>
          <a:pattFill prst="wdUpDiag">
            <a:fgClr>
              <a:srgbClr val="0F243E"/>
            </a:fgClr>
            <a:bgClr>
              <a:srgbClr val="FFFFFF"/>
            </a:bgClr>
          </a:pattFill>
          <a:ln w="28575">
            <a:solidFill>
              <a:srgbClr val="17365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61" name="Straight Connector 60"/>
          <p:cNvCxnSpPr/>
          <p:nvPr/>
        </p:nvCxnSpPr>
        <p:spPr bwMode="auto">
          <a:xfrm flipH="1" flipV="1">
            <a:off x="5461000" y="3975100"/>
            <a:ext cx="25400" cy="1917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4762500" y="3949700"/>
            <a:ext cx="0" cy="19431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473700" y="41148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573463" y="3167063"/>
          <a:ext cx="2763837" cy="633412"/>
        </p:xfrm>
        <a:graphic>
          <a:graphicData uri="http://schemas.openxmlformats.org/presentationml/2006/ole">
            <p:oleObj spid="_x0000_s20496" name="Equation" r:id="rId9" imgW="1574640" imgH="469800" progId="Equation.3">
              <p:embed/>
            </p:oleObj>
          </a:graphicData>
        </a:graphic>
      </p:graphicFrame>
      <p:sp>
        <p:nvSpPr>
          <p:cNvPr id="77" name="Left Brace 76"/>
          <p:cNvSpPr/>
          <p:nvPr/>
        </p:nvSpPr>
        <p:spPr bwMode="auto">
          <a:xfrm rot="5400000" flipV="1">
            <a:off x="4979979" y="3436183"/>
            <a:ext cx="256234" cy="720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1800" y="1498600"/>
            <a:ext cx="1079500" cy="1034129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ECM &amp; RCM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1800" y="4978400"/>
            <a:ext cx="1079500" cy="406265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LCM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0495" grpId="0" animBg="1"/>
      <p:bldP spid="57" grpId="0" animBg="1"/>
      <p:bldP spid="6" grpId="0" animBg="1"/>
      <p:bldP spid="7" grpId="0" animBg="1"/>
      <p:bldP spid="109" grpId="0" animBg="1"/>
      <p:bldP spid="35" grpId="0" animBg="1"/>
      <p:bldP spid="37" grpId="0" animBg="1"/>
      <p:bldP spid="38" grpId="0" animBg="1"/>
      <p:bldP spid="53" grpId="0" animBg="1"/>
      <p:bldP spid="58" grpId="0" animBg="1"/>
      <p:bldP spid="20493" grpId="0" animBg="1"/>
      <p:bldP spid="66" grpId="0" animBg="1"/>
      <p:bldP spid="77" grpId="0" animBg="1"/>
      <p:bldP spid="78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dirty="0" smtClean="0"/>
              <a:t>LCM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58900" y="19939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32000" y="30607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96850" y="1879600"/>
          <a:ext cx="831850" cy="565150"/>
        </p:xfrm>
        <a:graphic>
          <a:graphicData uri="http://schemas.openxmlformats.org/presentationml/2006/ole">
            <p:oleObj spid="_x0000_s22531" name="Equation" r:id="rId4" imgW="647640" imgH="419040" progId="Equation.3">
              <p:embed/>
            </p:oleObj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247650" y="2836863"/>
          <a:ext cx="831850" cy="633412"/>
        </p:xfrm>
        <a:graphic>
          <a:graphicData uri="http://schemas.openxmlformats.org/presentationml/2006/ole">
            <p:oleObj spid="_x0000_s22536" name="Equation" r:id="rId5" imgW="647640" imgH="469800" progId="Equation.3">
              <p:embed/>
            </p:oleObj>
          </a:graphicData>
        </a:graphic>
      </p:graphicFrame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2032000" y="19939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2400300" y="1752600"/>
            <a:ext cx="12700" cy="1676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2181225" y="2476499"/>
          <a:ext cx="520700" cy="473075"/>
        </p:xfrm>
        <a:graphic>
          <a:graphicData uri="http://schemas.openxmlformats.org/presentationml/2006/ole">
            <p:oleObj spid="_x0000_s22537" name="Equation" r:id="rId6" imgW="406080" imgH="469800" progId="Equation.3">
              <p:embed/>
            </p:oleObj>
          </a:graphicData>
        </a:graphic>
      </p:graphicFrame>
      <p:sp>
        <p:nvSpPr>
          <p:cNvPr id="40" name="Rectangle 39"/>
          <p:cNvSpPr/>
          <p:nvPr/>
        </p:nvSpPr>
        <p:spPr bwMode="auto">
          <a:xfrm>
            <a:off x="3492500" y="19939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479800" y="1752600"/>
            <a:ext cx="0" cy="165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4749800" y="41656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247650" y="3967163"/>
          <a:ext cx="831850" cy="582612"/>
        </p:xfrm>
        <a:graphic>
          <a:graphicData uri="http://schemas.openxmlformats.org/presentationml/2006/ole">
            <p:oleObj spid="_x0000_s22538" name="Equation" r:id="rId7" imgW="647640" imgH="431640" progId="Equation.3">
              <p:embed/>
            </p:oleObj>
          </a:graphicData>
        </a:graphic>
      </p:graphicFrame>
      <p:cxnSp>
        <p:nvCxnSpPr>
          <p:cNvPr id="44" name="Straight Connector 43"/>
          <p:cNvCxnSpPr/>
          <p:nvPr/>
        </p:nvCxnSpPr>
        <p:spPr bwMode="auto">
          <a:xfrm flipH="1" flipV="1">
            <a:off x="4546600" y="1752600"/>
            <a:ext cx="12700" cy="27559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329113" y="3600450"/>
          <a:ext cx="569912" cy="434975"/>
        </p:xfrm>
        <a:graphic>
          <a:graphicData uri="http://schemas.openxmlformats.org/presentationml/2006/ole">
            <p:oleObj spid="_x0000_s22539" name="Equation" r:id="rId8" imgW="444240" imgH="431640" progId="Equation.3">
              <p:embed/>
            </p:oleObj>
          </a:graphicData>
        </a:graphic>
      </p:graphicFrame>
      <p:sp>
        <p:nvSpPr>
          <p:cNvPr id="22540" name="Rectangle 12" descr="Wide upward diagonal"/>
          <p:cNvSpPr>
            <a:spLocks noChangeArrowheads="1"/>
          </p:cNvSpPr>
          <p:nvPr/>
        </p:nvSpPr>
        <p:spPr bwMode="auto">
          <a:xfrm>
            <a:off x="4762501" y="4178300"/>
            <a:ext cx="558799" cy="327025"/>
          </a:xfrm>
          <a:prstGeom prst="rect">
            <a:avLst/>
          </a:prstGeom>
          <a:pattFill prst="wdUpDiag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47" name="Rectangle 46"/>
          <p:cNvSpPr/>
          <p:nvPr/>
        </p:nvSpPr>
        <p:spPr bwMode="auto">
          <a:xfrm>
            <a:off x="4940300" y="52197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0" name="Object 6"/>
          <p:cNvGraphicFramePr>
            <a:graphicFrameLocks noChangeAspect="1"/>
          </p:cNvGraphicFramePr>
          <p:nvPr/>
        </p:nvGraphicFramePr>
        <p:xfrm>
          <a:off x="273050" y="5037138"/>
          <a:ext cx="831850" cy="549275"/>
        </p:xfrm>
        <a:graphic>
          <a:graphicData uri="http://schemas.openxmlformats.org/presentationml/2006/ole">
            <p:oleObj spid="_x0000_s22541" name="Equation" r:id="rId9" imgW="647640" imgH="406080" progId="Equation.3">
              <p:embed/>
            </p:oleObj>
          </a:graphicData>
        </a:graphic>
      </p:graphicFrame>
      <p:sp>
        <p:nvSpPr>
          <p:cNvPr id="62" name="Rectangle 15" descr="Wide upward diagonal"/>
          <p:cNvSpPr>
            <a:spLocks noChangeArrowheads="1"/>
          </p:cNvSpPr>
          <p:nvPr/>
        </p:nvSpPr>
        <p:spPr bwMode="auto">
          <a:xfrm>
            <a:off x="4940300" y="1993900"/>
            <a:ext cx="482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55" name="Straight Connector 54"/>
          <p:cNvCxnSpPr/>
          <p:nvPr/>
        </p:nvCxnSpPr>
        <p:spPr bwMode="auto">
          <a:xfrm flipH="1" flipV="1">
            <a:off x="5041900" y="1739900"/>
            <a:ext cx="25400" cy="3822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1054100" y="3390900"/>
            <a:ext cx="7899400" cy="127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54100" y="4508500"/>
            <a:ext cx="78613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79500" y="5562600"/>
            <a:ext cx="78232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79500" y="2324100"/>
            <a:ext cx="78486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4824413" y="4673600"/>
          <a:ext cx="569912" cy="422275"/>
        </p:xfrm>
        <a:graphic>
          <a:graphicData uri="http://schemas.openxmlformats.org/presentationml/2006/ole">
            <p:oleObj spid="_x0000_s22542" name="Equation" r:id="rId10" imgW="444240" imgH="419040" progId="Equation.3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495" grpId="0" animBg="1"/>
      <p:bldP spid="40" grpId="0" animBg="1"/>
      <p:bldP spid="41" grpId="0" animBg="1"/>
      <p:bldP spid="22540" grpId="0" animBg="1"/>
      <p:bldP spid="47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dirty="0" smtClean="0"/>
              <a:t>LCM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58900" y="19812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32000" y="30480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96850" y="1866900"/>
          <a:ext cx="831850" cy="565150"/>
        </p:xfrm>
        <a:graphic>
          <a:graphicData uri="http://schemas.openxmlformats.org/presentationml/2006/ole">
            <p:oleObj spid="_x0000_s24579" name="Equation" r:id="rId4" imgW="647640" imgH="419040" progId="Equation.3">
              <p:embed/>
            </p:oleObj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247650" y="2824163"/>
          <a:ext cx="831850" cy="633412"/>
        </p:xfrm>
        <a:graphic>
          <a:graphicData uri="http://schemas.openxmlformats.org/presentationml/2006/ole">
            <p:oleObj spid="_x0000_s24581" name="Equation" r:id="rId5" imgW="647640" imgH="469800" progId="Equation.3">
              <p:embed/>
            </p:oleObj>
          </a:graphicData>
        </a:graphic>
      </p:graphicFrame>
      <p:cxnSp>
        <p:nvCxnSpPr>
          <p:cNvPr id="33" name="Straight Connector 32"/>
          <p:cNvCxnSpPr/>
          <p:nvPr/>
        </p:nvCxnSpPr>
        <p:spPr bwMode="auto">
          <a:xfrm flipV="1">
            <a:off x="1054100" y="3390900"/>
            <a:ext cx="7899400" cy="127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2032000" y="19939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2400300" y="1739900"/>
            <a:ext cx="12700" cy="1676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2181225" y="2463799"/>
          <a:ext cx="520700" cy="473075"/>
        </p:xfrm>
        <a:graphic>
          <a:graphicData uri="http://schemas.openxmlformats.org/presentationml/2006/ole">
            <p:oleObj spid="_x0000_s24582" name="Equation" r:id="rId6" imgW="406080" imgH="469800" progId="Equation.3">
              <p:embed/>
            </p:oleObj>
          </a:graphicData>
        </a:graphic>
      </p:graphicFrame>
      <p:sp>
        <p:nvSpPr>
          <p:cNvPr id="40" name="Rectangle 39"/>
          <p:cNvSpPr/>
          <p:nvPr/>
        </p:nvSpPr>
        <p:spPr bwMode="auto">
          <a:xfrm>
            <a:off x="3492500" y="19812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479800" y="1739900"/>
            <a:ext cx="0" cy="165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4749800" y="41529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247650" y="3954463"/>
          <a:ext cx="831850" cy="582612"/>
        </p:xfrm>
        <a:graphic>
          <a:graphicData uri="http://schemas.openxmlformats.org/presentationml/2006/ole">
            <p:oleObj spid="_x0000_s24583" name="Equation" r:id="rId7" imgW="647640" imgH="431640" progId="Equation.3">
              <p:embed/>
            </p:oleObj>
          </a:graphicData>
        </a:graphic>
      </p:graphicFrame>
      <p:cxnSp>
        <p:nvCxnSpPr>
          <p:cNvPr id="44" name="Straight Connector 43"/>
          <p:cNvCxnSpPr/>
          <p:nvPr/>
        </p:nvCxnSpPr>
        <p:spPr bwMode="auto">
          <a:xfrm flipH="1" flipV="1">
            <a:off x="4546600" y="1739900"/>
            <a:ext cx="12700" cy="27559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329113" y="3587750"/>
          <a:ext cx="569912" cy="434975"/>
        </p:xfrm>
        <a:graphic>
          <a:graphicData uri="http://schemas.openxmlformats.org/presentationml/2006/ole">
            <p:oleObj spid="_x0000_s24584" name="Equation" r:id="rId8" imgW="444240" imgH="431640" progId="Equation.3">
              <p:embed/>
            </p:oleObj>
          </a:graphicData>
        </a:graphic>
      </p:graphicFrame>
      <p:sp>
        <p:nvSpPr>
          <p:cNvPr id="22540" name="Rectangle 12" descr="Wide upward diagonal"/>
          <p:cNvSpPr>
            <a:spLocks noChangeArrowheads="1"/>
          </p:cNvSpPr>
          <p:nvPr/>
        </p:nvSpPr>
        <p:spPr bwMode="auto">
          <a:xfrm>
            <a:off x="4762501" y="4165600"/>
            <a:ext cx="558799" cy="327025"/>
          </a:xfrm>
          <a:prstGeom prst="rect">
            <a:avLst/>
          </a:prstGeom>
          <a:pattFill prst="wdUpDiag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47" name="Rectangle 46"/>
          <p:cNvSpPr/>
          <p:nvPr/>
        </p:nvSpPr>
        <p:spPr bwMode="auto">
          <a:xfrm>
            <a:off x="4940300" y="52070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0" name="Object 6"/>
          <p:cNvGraphicFramePr>
            <a:graphicFrameLocks noChangeAspect="1"/>
          </p:cNvGraphicFramePr>
          <p:nvPr/>
        </p:nvGraphicFramePr>
        <p:xfrm>
          <a:off x="273050" y="5024438"/>
          <a:ext cx="831850" cy="549275"/>
        </p:xfrm>
        <a:graphic>
          <a:graphicData uri="http://schemas.openxmlformats.org/presentationml/2006/ole">
            <p:oleObj spid="_x0000_s24585" name="Equation" r:id="rId9" imgW="647640" imgH="406080" progId="Equation.3">
              <p:embed/>
            </p:oleObj>
          </a:graphicData>
        </a:graphic>
      </p:graphicFrame>
      <p:sp>
        <p:nvSpPr>
          <p:cNvPr id="62" name="Rectangle 15" descr="Wide upward diagonal"/>
          <p:cNvSpPr>
            <a:spLocks noChangeArrowheads="1"/>
          </p:cNvSpPr>
          <p:nvPr/>
        </p:nvSpPr>
        <p:spPr bwMode="auto">
          <a:xfrm>
            <a:off x="4940300" y="1981200"/>
            <a:ext cx="14732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64" name="Rectangle 63"/>
          <p:cNvSpPr/>
          <p:nvPr/>
        </p:nvSpPr>
        <p:spPr bwMode="auto">
          <a:xfrm>
            <a:off x="4953001" y="41529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43" name="Rectangle 15" descr="Wide upward diagonal"/>
          <p:cNvSpPr>
            <a:spLocks noChangeArrowheads="1"/>
          </p:cNvSpPr>
          <p:nvPr/>
        </p:nvSpPr>
        <p:spPr bwMode="auto">
          <a:xfrm>
            <a:off x="4953000" y="5219700"/>
            <a:ext cx="1435099" cy="314325"/>
          </a:xfrm>
          <a:prstGeom prst="rect">
            <a:avLst/>
          </a:prstGeom>
          <a:pattFill prst="wdUpDiag">
            <a:fgClr>
              <a:srgbClr val="FFC000"/>
            </a:fgClr>
            <a:bgClr>
              <a:srgbClr val="FFFFFF"/>
            </a:bgClr>
          </a:patt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1054100" y="4508500"/>
            <a:ext cx="78613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4953000" y="16891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4808538" y="4654550"/>
          <a:ext cx="601662" cy="434975"/>
        </p:xfrm>
        <a:graphic>
          <a:graphicData uri="http://schemas.openxmlformats.org/presentationml/2006/ole">
            <p:oleObj spid="_x0000_s24586" name="Equation" r:id="rId10" imgW="469800" imgH="431640" progId="Equation.3">
              <p:embed/>
            </p:oleObj>
          </a:graphicData>
        </a:graphic>
      </p:graphicFrame>
      <p:sp>
        <p:nvSpPr>
          <p:cNvPr id="45" name="Rectangle 44"/>
          <p:cNvSpPr/>
          <p:nvPr/>
        </p:nvSpPr>
        <p:spPr bwMode="auto">
          <a:xfrm>
            <a:off x="6400800" y="52070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1079500" y="5562600"/>
            <a:ext cx="78232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6896100" y="19685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Rectangle 15" descr="Wide upward diagonal"/>
          <p:cNvSpPr>
            <a:spLocks noChangeArrowheads="1"/>
          </p:cNvSpPr>
          <p:nvPr/>
        </p:nvSpPr>
        <p:spPr bwMode="auto">
          <a:xfrm>
            <a:off x="6413500" y="1981200"/>
            <a:ext cx="482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46" name="Straight Connector 45"/>
          <p:cNvCxnSpPr/>
          <p:nvPr/>
        </p:nvCxnSpPr>
        <p:spPr bwMode="auto">
          <a:xfrm flipV="1">
            <a:off x="6883400" y="17018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6400800" y="17272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079500" y="2324100"/>
            <a:ext cx="78486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22543" grpId="0" animBg="1"/>
      <p:bldP spid="45" grpId="0" animBg="1"/>
      <p:bldP spid="48" grpId="0" animBg="1"/>
      <p:bldP spid="5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E:\witanworld\DAC\weblast\templates\blue-v.pot</Template>
  <TotalTime>16232862</TotalTime>
  <Pages>19</Pages>
  <Words>480</Words>
  <Application>Microsoft Office PowerPoint</Application>
  <PresentationFormat>On-screen Show (4:3)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blue-v</vt:lpstr>
      <vt:lpstr>Equation</vt:lpstr>
      <vt:lpstr>STM Concurrency Control for Embedded Real-Time Software with Tighter Time Bounds</vt:lpstr>
      <vt:lpstr>Real-Time Scheduling on Multicores</vt:lpstr>
      <vt:lpstr>Real-Time Concurrency Control</vt:lpstr>
      <vt:lpstr>Real-Time Concurrency Control</vt:lpstr>
      <vt:lpstr>Real-Time STM Concurrency Control</vt:lpstr>
      <vt:lpstr>Earliest Deadline (ECM) and Rate Monotonic (RCM)</vt:lpstr>
      <vt:lpstr>Length-based CM (LCM)</vt:lpstr>
      <vt:lpstr>LCM Example</vt:lpstr>
      <vt:lpstr>LCM Example</vt:lpstr>
      <vt:lpstr>Implementation Results (8 Tasks - 8 Cores)</vt:lpstr>
      <vt:lpstr>Implementation Results (8 Tasks - 8 Cores)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Carla Otten</dc:creator>
  <cp:lastModifiedBy>shambakey</cp:lastModifiedBy>
  <cp:revision>253</cp:revision>
  <cp:lastPrinted>1998-03-19T00:23:44Z</cp:lastPrinted>
  <dcterms:created xsi:type="dcterms:W3CDTF">1995-04-19T10:16:14Z</dcterms:created>
  <dcterms:modified xsi:type="dcterms:W3CDTF">2012-05-28T15:24:25Z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cacou@xs4all.nl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9043968</vt:i4>
  </property>
  <property fmtid="{D5CDD505-2E9C-101B-9397-08002B2CF9AE}" pid="14" name="TextColor">
    <vt:i4>16777215</vt:i4>
  </property>
  <property fmtid="{D5CDD505-2E9C-101B-9397-08002B2CF9AE}" pid="15" name="LinkColor">
    <vt:i4>16777088</vt:i4>
  </property>
  <property fmtid="{D5CDD505-2E9C-101B-9397-08002B2CF9AE}" pid="16" name="VisitedColor">
    <vt:i4>12615935</vt:i4>
  </property>
  <property fmtid="{D5CDD505-2E9C-101B-9397-08002B2CF9AE}" pid="17" name="TransparentButton">
    <vt:i4>-1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E:\Carla\DAC</vt:lpwstr>
  </property>
</Properties>
</file>