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32918400" cy="32918400"/>
  <p:notesSz cx="6858000" cy="9144000"/>
  <p:defaultTextStyle>
    <a:defPPr>
      <a:defRPr lang="ar-EG"/>
    </a:defPPr>
    <a:lvl1pPr marL="0" algn="r" defTabSz="3762024" rtl="1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r" defTabSz="3762024" rtl="1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r" defTabSz="3762024" rtl="1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r" defTabSz="3762024" rtl="1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r" defTabSz="3762024" rtl="1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r" defTabSz="3762024" rtl="1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r" defTabSz="3762024" rtl="1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r" defTabSz="3762024" rtl="1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r" defTabSz="3762024" rtl="1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4" d="100"/>
          <a:sy n="14" d="100"/>
        </p:scale>
        <p:origin x="-1176" y="-150"/>
      </p:cViewPr>
      <p:guideLst>
        <p:guide orient="horz" pos="10368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0226042"/>
            <a:ext cx="2798064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8653760"/>
            <a:ext cx="230428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F654-4527-4C0A-A26E-DCB6519AD3DD}" type="datetimeFigureOut">
              <a:rPr lang="ar-EG" smtClean="0"/>
              <a:pPr/>
              <a:t>09/07/1433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9426-9EFB-4731-A85B-536BE5A181C6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F654-4527-4C0A-A26E-DCB6519AD3DD}" type="datetimeFigureOut">
              <a:rPr lang="ar-EG" smtClean="0"/>
              <a:pPr/>
              <a:t>09/07/1433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9426-9EFB-4731-A85B-536BE5A181C6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6324600"/>
            <a:ext cx="26660477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6324600"/>
            <a:ext cx="79444213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F654-4527-4C0A-A26E-DCB6519AD3DD}" type="datetimeFigureOut">
              <a:rPr lang="ar-EG" smtClean="0"/>
              <a:pPr/>
              <a:t>09/07/1433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9426-9EFB-4731-A85B-536BE5A181C6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F654-4527-4C0A-A26E-DCB6519AD3DD}" type="datetimeFigureOut">
              <a:rPr lang="ar-EG" smtClean="0"/>
              <a:pPr/>
              <a:t>09/07/1433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9426-9EFB-4731-A85B-536BE5A181C6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1153122"/>
            <a:ext cx="27980640" cy="6537960"/>
          </a:xfrm>
        </p:spPr>
        <p:txBody>
          <a:bodyPr anchor="t"/>
          <a:lstStyle>
            <a:lvl1pPr algn="r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3952225"/>
            <a:ext cx="27980640" cy="72008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F654-4527-4C0A-A26E-DCB6519AD3DD}" type="datetimeFigureOut">
              <a:rPr lang="ar-EG" smtClean="0"/>
              <a:pPr/>
              <a:t>09/07/1433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9426-9EFB-4731-A85B-536BE5A181C6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36865560"/>
            <a:ext cx="53052343" cy="10427970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36865560"/>
            <a:ext cx="53052347" cy="10427970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F654-4527-4C0A-A26E-DCB6519AD3DD}" type="datetimeFigureOut">
              <a:rPr lang="ar-EG" smtClean="0"/>
              <a:pPr/>
              <a:t>09/07/1433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9426-9EFB-4731-A85B-536BE5A181C6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318262"/>
            <a:ext cx="2962656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368542"/>
            <a:ext cx="14544677" cy="307085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0439400"/>
            <a:ext cx="14544677" cy="1896618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7368542"/>
            <a:ext cx="14550390" cy="307085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0439400"/>
            <a:ext cx="14550390" cy="1896618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F654-4527-4C0A-A26E-DCB6519AD3DD}" type="datetimeFigureOut">
              <a:rPr lang="ar-EG" smtClean="0"/>
              <a:pPr/>
              <a:t>09/07/1433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9426-9EFB-4731-A85B-536BE5A181C6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F654-4527-4C0A-A26E-DCB6519AD3DD}" type="datetimeFigureOut">
              <a:rPr lang="ar-EG" smtClean="0"/>
              <a:pPr/>
              <a:t>09/07/1433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9426-9EFB-4731-A85B-536BE5A181C6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F654-4527-4C0A-A26E-DCB6519AD3DD}" type="datetimeFigureOut">
              <a:rPr lang="ar-EG" smtClean="0"/>
              <a:pPr/>
              <a:t>09/07/1433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9426-9EFB-4731-A85B-536BE5A181C6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310640"/>
            <a:ext cx="10829927" cy="5577840"/>
          </a:xfrm>
        </p:spPr>
        <p:txBody>
          <a:bodyPr anchor="b"/>
          <a:lstStyle>
            <a:lvl1pPr algn="r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310643"/>
            <a:ext cx="18402300" cy="2809494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6888483"/>
            <a:ext cx="10829927" cy="225171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F654-4527-4C0A-A26E-DCB6519AD3DD}" type="datetimeFigureOut">
              <a:rPr lang="ar-EG" smtClean="0"/>
              <a:pPr/>
              <a:t>09/07/1433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9426-9EFB-4731-A85B-536BE5A181C6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23042880"/>
            <a:ext cx="19751040" cy="2720342"/>
          </a:xfrm>
        </p:spPr>
        <p:txBody>
          <a:bodyPr anchor="b"/>
          <a:lstStyle>
            <a:lvl1pPr algn="r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941320"/>
            <a:ext cx="19751040" cy="1975104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5763222"/>
            <a:ext cx="19751040" cy="386333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F654-4527-4C0A-A26E-DCB6519AD3DD}" type="datetimeFigureOut">
              <a:rPr lang="ar-EG" smtClean="0"/>
              <a:pPr/>
              <a:t>09/07/1433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9426-9EFB-4731-A85B-536BE5A181C6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2"/>
            <a:ext cx="29626560" cy="5486400"/>
          </a:xfrm>
          <a:prstGeom prst="rect">
            <a:avLst/>
          </a:prstGeom>
        </p:spPr>
        <p:txBody>
          <a:bodyPr vert="horz" lIns="376202" tIns="188101" rIns="376202" bIns="188101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0" cy="21724622"/>
          </a:xfrm>
          <a:prstGeom prst="rect">
            <a:avLst/>
          </a:prstGeom>
        </p:spPr>
        <p:txBody>
          <a:bodyPr vert="horz" lIns="376202" tIns="188101" rIns="376202" bIns="188101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91520" y="30510482"/>
            <a:ext cx="7680960" cy="1752600"/>
          </a:xfrm>
          <a:prstGeom prst="rect">
            <a:avLst/>
          </a:prstGeom>
        </p:spPr>
        <p:txBody>
          <a:bodyPr vert="horz" lIns="376202" tIns="188101" rIns="376202" bIns="188101" rtlCol="1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AF654-4527-4C0A-A26E-DCB6519AD3DD}" type="datetimeFigureOut">
              <a:rPr lang="ar-EG" smtClean="0"/>
              <a:pPr/>
              <a:t>09/07/1433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2"/>
            <a:ext cx="10424160" cy="1752600"/>
          </a:xfrm>
          <a:prstGeom prst="rect">
            <a:avLst/>
          </a:prstGeom>
        </p:spPr>
        <p:txBody>
          <a:bodyPr vert="horz" lIns="376202" tIns="188101" rIns="376202" bIns="188101" rtlCol="1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5920" y="30510482"/>
            <a:ext cx="7680960" cy="1752600"/>
          </a:xfrm>
          <a:prstGeom prst="rect">
            <a:avLst/>
          </a:prstGeom>
        </p:spPr>
        <p:txBody>
          <a:bodyPr vert="horz" lIns="376202" tIns="188101" rIns="376202" bIns="188101" rtlCol="1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99426-9EFB-4731-A85B-536BE5A181C6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024" rtl="1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r" defTabSz="3762024" rtl="1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r" defTabSz="3762024" rtl="1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r" defTabSz="3762024" rtl="1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r" defTabSz="3762024" rtl="1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r" defTabSz="3762024" rtl="1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r" defTabSz="3762024" rtl="1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r" defTabSz="3762024" rtl="1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r" defTabSz="3762024" rtl="1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r" defTabSz="3762024" rtl="1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3762024" rtl="1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r" defTabSz="3762024" rtl="1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r" defTabSz="3762024" rtl="1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r" defTabSz="3762024" rtl="1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r" defTabSz="3762024" rtl="1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r" defTabSz="3762024" rtl="1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r" defTabSz="3762024" rtl="1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r" defTabSz="3762024" rtl="1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r" defTabSz="3762024" rtl="1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w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86200"/>
            <a:ext cx="8810625" cy="717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725400"/>
            <a:ext cx="8277225" cy="705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53800" y="3962401"/>
            <a:ext cx="911542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53800" y="10896600"/>
            <a:ext cx="9124950" cy="661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77600" y="18592800"/>
            <a:ext cx="9296400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972800" y="25146000"/>
            <a:ext cx="9553575" cy="597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717000" y="5695639"/>
            <a:ext cx="10147207" cy="824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488400" y="14801850"/>
            <a:ext cx="10501286" cy="821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558157" y="23850600"/>
            <a:ext cx="11284043" cy="711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0193000" y="2503301"/>
            <a:ext cx="12725400" cy="33424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spcBef>
                <a:spcPct val="20000"/>
              </a:spcBef>
            </a:pPr>
            <a:r>
              <a:rPr lang="en-US" sz="4800" dirty="0" smtClean="0"/>
              <a:t>Mohammed </a:t>
            </a:r>
            <a:r>
              <a:rPr lang="en-US" sz="4800" dirty="0" err="1" smtClean="0"/>
              <a:t>Elshambakey</a:t>
            </a:r>
            <a:r>
              <a:rPr lang="en-US" sz="4800" dirty="0" smtClean="0"/>
              <a:t>, </a:t>
            </a:r>
            <a:r>
              <a:rPr lang="en-US" sz="4800" dirty="0" err="1" smtClean="0"/>
              <a:t>Binoy</a:t>
            </a:r>
            <a:r>
              <a:rPr lang="en-US" sz="4800" dirty="0" smtClean="0"/>
              <a:t> </a:t>
            </a:r>
            <a:r>
              <a:rPr lang="en-US" sz="4800" dirty="0" err="1" smtClean="0"/>
              <a:t>Ravindran</a:t>
            </a:r>
            <a:endParaRPr lang="en-US" sz="4800" dirty="0" smtClean="0"/>
          </a:p>
          <a:p>
            <a:pPr algn="ctr">
              <a:spcBef>
                <a:spcPct val="20000"/>
              </a:spcBef>
            </a:pPr>
            <a:r>
              <a:rPr lang="en-US" sz="4800" dirty="0" smtClean="0">
                <a:cs typeface="+mj-cs"/>
              </a:rPr>
              <a:t>ECE Dept., Virginia Tech, Blacksburg, Virginia</a:t>
            </a:r>
          </a:p>
          <a:p>
            <a:pPr algn="ctr">
              <a:spcBef>
                <a:spcPct val="20000"/>
              </a:spcBef>
            </a:pPr>
            <a:r>
              <a:rPr lang="en-US" sz="4800" dirty="0" smtClean="0">
                <a:cs typeface="+mj-cs"/>
              </a:rPr>
              <a:t>http://www.real-time.ece.vt.edu</a:t>
            </a:r>
          </a:p>
          <a:p>
            <a:pPr algn="ctr" rtl="0"/>
            <a:endParaRPr lang="ar-EG" sz="4800" dirty="0"/>
          </a:p>
        </p:txBody>
      </p:sp>
      <p:sp>
        <p:nvSpPr>
          <p:cNvPr id="16" name="Rectangle 32"/>
          <p:cNvSpPr>
            <a:spLocks noGrp="1" noChangeArrowheads="1"/>
          </p:cNvSpPr>
          <p:nvPr>
            <p:ph type="ctrTitle"/>
          </p:nvPr>
        </p:nvSpPr>
        <p:spPr>
          <a:xfrm>
            <a:off x="6553200" y="496888"/>
            <a:ext cx="14935200" cy="2779712"/>
          </a:xfrm>
        </p:spPr>
        <p:txBody>
          <a:bodyPr>
            <a:noAutofit/>
          </a:bodyPr>
          <a:lstStyle/>
          <a:p>
            <a:pPr algn="l"/>
            <a:r>
              <a:rPr lang="en-US" sz="7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STM Concurrency Control for Embedded Real-Time Software with Tighter Time Bounds</a:t>
            </a:r>
            <a:endParaRPr lang="en-US" sz="7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pic>
        <p:nvPicPr>
          <p:cNvPr id="2" name="Picture 2" descr="G:\lectures\real-time\PhD-work\STM\writing\DAC2012\presentation_poster\2\VT_R_logos\VT_marn_cmyk_invtR folder\VT_marn_cmyk_shld_invtR.eps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66700" y="685800"/>
            <a:ext cx="4967287" cy="1066800"/>
          </a:xfrm>
          <a:prstGeom prst="rect">
            <a:avLst/>
          </a:prstGeom>
          <a:noFill/>
        </p:spPr>
      </p:pic>
      <p:sp>
        <p:nvSpPr>
          <p:cNvPr id="17" name="Rectangle 12"/>
          <p:cNvSpPr txBox="1">
            <a:spLocks noChangeArrowheads="1"/>
          </p:cNvSpPr>
          <p:nvPr/>
        </p:nvSpPr>
        <p:spPr>
          <a:xfrm>
            <a:off x="457200" y="20193000"/>
            <a:ext cx="10210800" cy="7315200"/>
          </a:xfrm>
          <a:prstGeom prst="rect">
            <a:avLst/>
          </a:prstGeom>
        </p:spPr>
        <p:txBody>
          <a:bodyPr/>
          <a:lstStyle/>
          <a:p>
            <a:pPr marL="385763" marR="0" lvl="0" indent="-385763" algn="l" defTabSz="914400" rtl="0" eaLnBrk="1" fontAlgn="base" latinLnBrk="0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</a:rPr>
              <a:t>Real-time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</a:rPr>
              <a:t> locking protocols</a:t>
            </a:r>
          </a:p>
          <a:p>
            <a:pPr marL="1260475" lvl="1" indent="-50800" algn="l" rtl="0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3600" dirty="0" smtClean="0">
                <a:latin typeface="Arial" pitchFamily="34" charset="0"/>
              </a:rPr>
              <a:t>PIP, PCP, SRP</a:t>
            </a:r>
          </a:p>
          <a:p>
            <a:pPr marL="385763" marR="0" lvl="0" indent="-385763" algn="l" defTabSz="914400" rtl="0" eaLnBrk="1" fontAlgn="base" latinLnBrk="0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3600" kern="0" baseline="0" dirty="0" smtClean="0">
                <a:latin typeface="Arial" pitchFamily="34" charset="0"/>
              </a:rPr>
              <a:t>Lock-free</a:t>
            </a:r>
            <a:r>
              <a:rPr lang="en-US" sz="3600" kern="0" dirty="0" smtClean="0">
                <a:latin typeface="Arial" pitchFamily="34" charset="0"/>
              </a:rPr>
              <a:t> and wait-free</a:t>
            </a:r>
          </a:p>
          <a:p>
            <a:pPr marL="385763" marR="0" lvl="0" indent="-385763" algn="l" defTabSz="914400" rtl="0" eaLnBrk="1" fontAlgn="base" latinLnBrk="0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</a:rPr>
              <a:t>(Software)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</a:rPr>
              <a:t> Transactional Memory </a:t>
            </a:r>
            <a:r>
              <a:rPr kumimoji="0" lang="en-US" sz="3600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</a:rPr>
              <a:t>(S)TM</a:t>
            </a:r>
          </a:p>
          <a:p>
            <a:pPr marL="1260475" lvl="1" indent="-50800" algn="l" rtl="0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3600" dirty="0" smtClean="0">
                <a:latin typeface="Arial" pitchFamily="34" charset="0"/>
              </a:rPr>
              <a:t>Like database transactions</a:t>
            </a:r>
          </a:p>
          <a:p>
            <a:pPr marL="1600200" lvl="1" indent="-390525" algn="l" rtl="0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3600" dirty="0" smtClean="0">
                <a:latin typeface="Arial" pitchFamily="34" charset="0"/>
              </a:rPr>
              <a:t>Atomicity, Consistency, Isolation and Durability properties</a:t>
            </a:r>
          </a:p>
          <a:p>
            <a:pPr marL="1260475" lvl="1" indent="-50800" algn="l" rtl="0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3600" dirty="0" smtClean="0">
                <a:latin typeface="Arial" pitchFamily="34" charset="0"/>
              </a:rPr>
              <a:t>Easier to program</a:t>
            </a:r>
          </a:p>
          <a:p>
            <a:pPr marL="1260475" lvl="1" indent="-50800" algn="l" rtl="0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3600" dirty="0" smtClean="0">
                <a:latin typeface="Arial" pitchFamily="34" charset="0"/>
              </a:rPr>
              <a:t>Fine-grained performance</a:t>
            </a:r>
          </a:p>
          <a:p>
            <a:pPr marL="1260475" lvl="1" indent="-50800" algn="l" rtl="0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3600" dirty="0" err="1" smtClean="0">
                <a:latin typeface="Arial" pitchFamily="34" charset="0"/>
              </a:rPr>
              <a:t>Composable</a:t>
            </a:r>
            <a:endParaRPr lang="en-US" sz="3600" dirty="0" smtClean="0">
              <a:latin typeface="Arial" pitchFamily="34" charset="0"/>
            </a:endParaRPr>
          </a:p>
          <a:p>
            <a:pPr marL="385763" indent="-385763" algn="l" rtl="0">
              <a:lnSpc>
                <a:spcPct val="93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en-US" sz="3600" kern="0" dirty="0" smtClean="0">
                <a:latin typeface="Arial" pitchFamily="34" charset="0"/>
              </a:rPr>
              <a:t>STM uses Contention Manager (CM) to resolve conflicts</a:t>
            </a:r>
          </a:p>
          <a:p>
            <a:pPr marL="385763" marR="0" lvl="0" indent="-385763" algn="l" defTabSz="914400" rtl="0" eaLnBrk="1" fontAlgn="base" latinLnBrk="0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sz="36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</a:endParaRPr>
          </a:p>
        </p:txBody>
      </p:sp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2895600" y="27410688"/>
            <a:ext cx="43434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Arial" pitchFamily="34" charset="0"/>
              </a:rPr>
              <a:t>public </a:t>
            </a:r>
            <a:r>
              <a:rPr lang="en-US" sz="1800" b="1" dirty="0" err="1">
                <a:latin typeface="Arial" pitchFamily="34" charset="0"/>
              </a:rPr>
              <a:t>boolean</a:t>
            </a:r>
            <a:r>
              <a:rPr lang="en-US" sz="1800" dirty="0">
                <a:latin typeface="Arial" pitchFamily="34" charset="0"/>
              </a:rPr>
              <a:t> add(</a:t>
            </a:r>
            <a:r>
              <a:rPr lang="en-US" sz="1800" b="1" dirty="0" err="1">
                <a:latin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</a:rPr>
              <a:t> item) 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Arial" pitchFamily="34" charset="0"/>
              </a:rPr>
              <a:t>   Node </a:t>
            </a:r>
            <a:r>
              <a:rPr lang="en-US" sz="1800" dirty="0" err="1">
                <a:latin typeface="Arial" pitchFamily="34" charset="0"/>
              </a:rPr>
              <a:t>pred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</a:rPr>
              <a:t>curr</a:t>
            </a:r>
            <a:r>
              <a:rPr lang="en-US" sz="1800" dirty="0">
                <a:latin typeface="Arial" pitchFamily="34" charset="0"/>
              </a:rPr>
              <a:t>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</a:rPr>
              <a:t>   atomic 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Arial" pitchFamily="34" charset="0"/>
              </a:rPr>
              <a:t>     </a:t>
            </a:r>
            <a:r>
              <a:rPr lang="en-US" sz="1800" dirty="0" err="1">
                <a:latin typeface="Arial" pitchFamily="34" charset="0"/>
              </a:rPr>
              <a:t>pred</a:t>
            </a:r>
            <a:r>
              <a:rPr lang="en-US" sz="1800" dirty="0">
                <a:latin typeface="Arial" pitchFamily="34" charset="0"/>
              </a:rPr>
              <a:t> = head;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Arial" pitchFamily="34" charset="0"/>
              </a:rPr>
              <a:t>     </a:t>
            </a:r>
            <a:r>
              <a:rPr lang="en-US" sz="1800" dirty="0" err="1">
                <a:latin typeface="Arial" pitchFamily="34" charset="0"/>
              </a:rPr>
              <a:t>curr</a:t>
            </a:r>
            <a:r>
              <a:rPr lang="en-US" sz="1800" dirty="0">
                <a:latin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</a:rPr>
              <a:t>pred.next</a:t>
            </a:r>
            <a:r>
              <a:rPr lang="en-US" sz="1800" dirty="0">
                <a:latin typeface="Arial" pitchFamily="34" charset="0"/>
              </a:rPr>
              <a:t>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Arial" pitchFamily="34" charset="0"/>
              </a:rPr>
              <a:t>     while (curr.val &lt; item) 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Arial" pitchFamily="34" charset="0"/>
              </a:rPr>
              <a:t>       </a:t>
            </a:r>
            <a:r>
              <a:rPr lang="en-US" sz="1800" dirty="0" err="1">
                <a:latin typeface="Arial" pitchFamily="34" charset="0"/>
              </a:rPr>
              <a:t>pred</a:t>
            </a:r>
            <a:r>
              <a:rPr lang="en-US" sz="1800" dirty="0">
                <a:latin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</a:rPr>
              <a:t>curr</a:t>
            </a:r>
            <a:r>
              <a:rPr lang="en-US" sz="1800" dirty="0">
                <a:latin typeface="Arial" pitchFamily="34" charset="0"/>
              </a:rPr>
              <a:t>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Arial" pitchFamily="34" charset="0"/>
              </a:rPr>
              <a:t>       </a:t>
            </a:r>
            <a:r>
              <a:rPr lang="en-US" sz="1800" dirty="0" err="1">
                <a:latin typeface="Arial" pitchFamily="34" charset="0"/>
              </a:rPr>
              <a:t>curr</a:t>
            </a:r>
            <a:r>
              <a:rPr lang="en-US" sz="1800" dirty="0">
                <a:latin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</a:rPr>
              <a:t>curr.next</a:t>
            </a:r>
            <a:r>
              <a:rPr lang="en-US" sz="1800" dirty="0">
                <a:latin typeface="Arial" pitchFamily="34" charset="0"/>
              </a:rPr>
              <a:t>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Arial" pitchFamily="34" charset="0"/>
              </a:rPr>
              <a:t>     }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Arial" pitchFamily="34" charset="0"/>
              </a:rPr>
              <a:t>     if (item == curr.val) 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Arial" pitchFamily="34" charset="0"/>
              </a:rPr>
              <a:t>       return false;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Arial" pitchFamily="34" charset="0"/>
              </a:rPr>
              <a:t>     } else 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Arial" pitchFamily="34" charset="0"/>
              </a:rPr>
              <a:t>       Node </a:t>
            </a:r>
            <a:r>
              <a:rPr lang="en-US" sz="1800" dirty="0" err="1">
                <a:latin typeface="Arial" pitchFamily="34" charset="0"/>
              </a:rPr>
              <a:t>node</a:t>
            </a:r>
            <a:r>
              <a:rPr lang="en-US" sz="1800" dirty="0">
                <a:latin typeface="Arial" pitchFamily="34" charset="0"/>
              </a:rPr>
              <a:t> = new Node(item);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Arial" pitchFamily="34" charset="0"/>
              </a:rPr>
              <a:t>       </a:t>
            </a:r>
            <a:r>
              <a:rPr lang="en-US" sz="1800" dirty="0" err="1">
                <a:latin typeface="Arial" pitchFamily="34" charset="0"/>
              </a:rPr>
              <a:t>node.next</a:t>
            </a:r>
            <a:r>
              <a:rPr lang="en-US" sz="1800" dirty="0">
                <a:latin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</a:rPr>
              <a:t>curr</a:t>
            </a:r>
            <a:r>
              <a:rPr lang="en-US" sz="1800" dirty="0">
                <a:latin typeface="Arial" pitchFamily="34" charset="0"/>
              </a:rPr>
              <a:t>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Arial" pitchFamily="34" charset="0"/>
              </a:rPr>
              <a:t>       </a:t>
            </a:r>
            <a:r>
              <a:rPr lang="en-US" sz="1800" dirty="0" err="1">
                <a:latin typeface="Arial" pitchFamily="34" charset="0"/>
              </a:rPr>
              <a:t>pred.next</a:t>
            </a:r>
            <a:r>
              <a:rPr lang="en-US" sz="1800" dirty="0">
                <a:latin typeface="Arial" pitchFamily="34" charset="0"/>
              </a:rPr>
              <a:t> = node;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Arial" pitchFamily="34" charset="0"/>
              </a:rPr>
              <a:t>       return true;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</a:rPr>
              <a:t>     }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Arial" pitchFamily="34" charset="0"/>
              </a:rPr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800" dirty="0">
              <a:latin typeface="Arial" pitchFamily="34" charset="0"/>
            </a:endParaRPr>
          </a:p>
        </p:txBody>
      </p:sp>
      <p:sp>
        <p:nvSpPr>
          <p:cNvPr id="19" name="Rectangle 12"/>
          <p:cNvSpPr txBox="1">
            <a:spLocks noChangeArrowheads="1"/>
          </p:cNvSpPr>
          <p:nvPr/>
        </p:nvSpPr>
        <p:spPr>
          <a:xfrm>
            <a:off x="21107400" y="24993600"/>
            <a:ext cx="11811000" cy="6400800"/>
          </a:xfrm>
          <a:prstGeom prst="rect">
            <a:avLst/>
          </a:prstGeom>
          <a:solidFill>
            <a:schemeClr val="bg1"/>
          </a:solidFill>
        </p:spPr>
        <p:txBody>
          <a:bodyPr vert="horz" lIns="376202" tIns="188101" rIns="376202" bIns="188101" rtlCol="1">
            <a:noAutofit/>
          </a:bodyPr>
          <a:lstStyle/>
          <a:p>
            <a:pPr marL="385763" indent="-385763" algn="l" defTabSz="914400" rtl="0" fontAlgn="base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lang="en-US" sz="3200" kern="0" dirty="0" smtClean="0">
                <a:latin typeface="Arial" pitchFamily="34" charset="0"/>
              </a:rPr>
              <a:t>LCM considers priority, as well as remaining execution length of interfered transaction</a:t>
            </a:r>
          </a:p>
          <a:p>
            <a:pPr marL="385763" indent="-385763" algn="l" defTabSz="914400" rtl="0" fontAlgn="base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lang="en-US" sz="3200" kern="0" dirty="0" smtClean="0">
                <a:latin typeface="Arial" pitchFamily="34" charset="0"/>
              </a:rPr>
              <a:t>ECM &amp; RCM </a:t>
            </a:r>
            <a:r>
              <a:rPr lang="en-US" sz="3200" kern="0" dirty="0" smtClean="0">
                <a:latin typeface="Arial" pitchFamily="34" charset="0"/>
                <a:sym typeface="Wingdings 3"/>
              </a:rPr>
              <a:t> Retry cost of 2×smax</a:t>
            </a:r>
            <a:endParaRPr lang="en-US" sz="3200" kern="0" dirty="0" smtClean="0">
              <a:latin typeface="Arial" pitchFamily="34" charset="0"/>
            </a:endParaRPr>
          </a:p>
          <a:p>
            <a:pPr marL="385763" indent="-385763" algn="l" defTabSz="914400" rtl="0" fontAlgn="base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lang="en-US" sz="3200" kern="0" dirty="0" smtClean="0">
                <a:latin typeface="Arial" pitchFamily="34" charset="0"/>
              </a:rPr>
              <a:t>LCM </a:t>
            </a:r>
            <a:r>
              <a:rPr lang="en-US" sz="3200" kern="0" dirty="0" smtClean="0">
                <a:latin typeface="Arial" pitchFamily="34" charset="0"/>
                <a:sym typeface="Wingdings 3"/>
              </a:rPr>
              <a:t> Retry cost of (1+</a:t>
            </a:r>
            <a:r>
              <a:rPr lang="el-GR" sz="3200" kern="0" dirty="0" smtClean="0">
                <a:latin typeface="Arial" pitchFamily="34" charset="0"/>
              </a:rPr>
              <a:t> α</a:t>
            </a:r>
            <a:r>
              <a:rPr lang="en-US" sz="3200" kern="0" dirty="0" smtClean="0">
                <a:latin typeface="Arial" pitchFamily="34" charset="0"/>
              </a:rPr>
              <a:t>max</a:t>
            </a:r>
            <a:r>
              <a:rPr lang="en-US" sz="3200" kern="0" dirty="0" smtClean="0">
                <a:latin typeface="Arial" pitchFamily="34" charset="0"/>
                <a:sym typeface="Wingdings 3"/>
              </a:rPr>
              <a:t>) ×</a:t>
            </a:r>
            <a:r>
              <a:rPr lang="en-US" sz="3200" kern="0" dirty="0" err="1" smtClean="0">
                <a:latin typeface="Arial" pitchFamily="34" charset="0"/>
                <a:sym typeface="Wingdings 3"/>
              </a:rPr>
              <a:t>smax</a:t>
            </a:r>
            <a:endParaRPr lang="en-US" sz="3200" kern="0" dirty="0" smtClean="0">
              <a:latin typeface="Arial" pitchFamily="34" charset="0"/>
              <a:sym typeface="Wingdings 3"/>
            </a:endParaRPr>
          </a:p>
          <a:p>
            <a:pPr marL="385763" indent="-385763" algn="l" defTabSz="914400" rtl="0" fontAlgn="base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lang="en-US" sz="3200" kern="0" dirty="0" smtClean="0">
                <a:latin typeface="Arial" pitchFamily="34" charset="0"/>
              </a:rPr>
              <a:t>Higher priority task can be delayed by lower priority task</a:t>
            </a:r>
          </a:p>
          <a:p>
            <a:pPr marL="385763" indent="-385763" algn="l" defTabSz="914400" rtl="0" fontAlgn="base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lang="en-US" sz="3200" kern="0" dirty="0" smtClean="0">
                <a:latin typeface="Arial" pitchFamily="34" charset="0"/>
              </a:rPr>
              <a:t>By proper choice of </a:t>
            </a:r>
            <a:r>
              <a:rPr lang="el-GR" sz="3200" kern="0" dirty="0" smtClean="0">
                <a:latin typeface="Arial" pitchFamily="34" charset="0"/>
              </a:rPr>
              <a:t>α</a:t>
            </a:r>
            <a:r>
              <a:rPr lang="en-US" sz="3200" kern="0" dirty="0" smtClean="0">
                <a:latin typeface="Arial" pitchFamily="34" charset="0"/>
              </a:rPr>
              <a:t>max and </a:t>
            </a:r>
            <a:r>
              <a:rPr lang="el-GR" sz="3200" kern="0" dirty="0" smtClean="0">
                <a:latin typeface="Arial" pitchFamily="34" charset="0"/>
              </a:rPr>
              <a:t>α</a:t>
            </a:r>
            <a:r>
              <a:rPr lang="en-US" sz="3200" kern="0" dirty="0" smtClean="0">
                <a:latin typeface="Arial" pitchFamily="34" charset="0"/>
              </a:rPr>
              <a:t>min, schedulability of G-EDF/LCM (G-RMA/LCM) is equal or better than ECM (RCM)</a:t>
            </a:r>
          </a:p>
          <a:p>
            <a:pPr marL="385763" indent="-385763" algn="l" defTabSz="914400" rtl="0" fontAlgn="base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lang="en-US" sz="3200" kern="0" dirty="0" err="1" smtClean="0">
                <a:latin typeface="Arial" pitchFamily="34" charset="0"/>
              </a:rPr>
              <a:t>smax</a:t>
            </a:r>
            <a:r>
              <a:rPr lang="en-US" sz="3200" kern="0" dirty="0" smtClean="0">
                <a:latin typeface="Arial" pitchFamily="34" charset="0"/>
              </a:rPr>
              <a:t>/</a:t>
            </a:r>
            <a:r>
              <a:rPr lang="en-US" sz="3200" kern="0" dirty="0" err="1" smtClean="0">
                <a:latin typeface="Arial" pitchFamily="34" charset="0"/>
              </a:rPr>
              <a:t>rmax</a:t>
            </a:r>
            <a:r>
              <a:rPr lang="en-US" sz="3200" kern="0" dirty="0" smtClean="0">
                <a:latin typeface="Arial" pitchFamily="34" charset="0"/>
              </a:rPr>
              <a:t> =&gt; 0.5 to 2 for better schedulability of G-EDF/LCM than lock-free</a:t>
            </a:r>
          </a:p>
          <a:p>
            <a:pPr marL="385763" indent="-385763" algn="l" defTabSz="914400" rtl="0" fontAlgn="base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lang="en-US" sz="3200" kern="0" dirty="0" err="1" smtClean="0">
                <a:latin typeface="Arial" pitchFamily="34" charset="0"/>
              </a:rPr>
              <a:t>smax</a:t>
            </a:r>
            <a:r>
              <a:rPr lang="en-US" sz="3200" kern="0" dirty="0" smtClean="0">
                <a:latin typeface="Arial" pitchFamily="34" charset="0"/>
              </a:rPr>
              <a:t>/</a:t>
            </a:r>
            <a:r>
              <a:rPr lang="en-US" sz="3200" kern="0" dirty="0" err="1" smtClean="0">
                <a:latin typeface="Arial" pitchFamily="34" charset="0"/>
              </a:rPr>
              <a:t>rmax</a:t>
            </a:r>
            <a:r>
              <a:rPr lang="en-US" sz="3200" kern="0" dirty="0" smtClean="0">
                <a:latin typeface="Arial" pitchFamily="34" charset="0"/>
              </a:rPr>
              <a:t> =&gt; 0.5 Large-values for better schedulability of G-RMA/LCM than lock-free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250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STM Concurrency Control for Embedded Real-Time Software with Tighter Time Bounds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 Concurrency Control for Embedded Real-Time Software with Tighter Time Bounds</dc:title>
  <dc:creator>shambakey</dc:creator>
  <cp:lastModifiedBy>shambakey</cp:lastModifiedBy>
  <cp:revision>41</cp:revision>
  <dcterms:created xsi:type="dcterms:W3CDTF">2012-05-28T18:20:40Z</dcterms:created>
  <dcterms:modified xsi:type="dcterms:W3CDTF">2012-05-29T18:37:31Z</dcterms:modified>
</cp:coreProperties>
</file>