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Power reduction through aggressive voltage scaling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Overhead</c:v>
                </c:pt>
              </c:strCache>
            </c:strRef>
          </c:tx>
          <c:spPr>
            <a:solidFill>
              <a:srgbClr val="93a9ce"/>
            </a:solidFill>
          </c:spPr>
          <c:cat>
            <c:strRef>
              <c:f>categories</c:f>
              <c:strCache>
                <c:ptCount val="4"/>
                <c:pt idx="0">
                  <c:v>0.9</c:v>
                </c:pt>
                <c:pt idx="1">
                  <c:v>0.8</c:v>
                </c:pt>
                <c:pt idx="2">
                  <c:v>0.75000000000000211</c:v>
                </c:pt>
                <c:pt idx="3">
                  <c:v>0.60000000000000109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-14.0672038542127</c:v>
                </c:pt>
                <c:pt idx="1">
                  <c:v>8.82757639872681</c:v>
                </c:pt>
                <c:pt idx="2">
                  <c:v>19.3167808318564</c:v>
                </c:pt>
                <c:pt idx="3">
                  <c:v>46.951652065572</c:v>
                </c:pt>
              </c:numCache>
            </c:numRef>
          </c:val>
        </c:ser>
        <c:gapWidth val="0"/>
        <c:axId val="73861860"/>
        <c:axId val="60676007"/>
      </c:barChart>
      <c:lineChart>
        <c:grouping val="standard"/>
        <c:ser>
          <c:idx val="0"/>
          <c:order val="0"/>
          <c:tx>
            <c:strRef>
              <c:f>label 2</c:f>
              <c:strCache>
                <c:ptCount val="1"/>
                <c:pt idx="0">
                  <c:v>Failure Rate</c:v>
                </c:pt>
              </c:strCache>
            </c:strRef>
          </c:tx>
          <c:spPr>
            <a:solidFill>
              <a:srgbClr val="000000"/>
            </a:solidFill>
            <a:ln w="28440">
              <a:solidFill>
                <a:srgbClr val="000000"/>
              </a:solidFill>
              <a:custDash/>
              <a:round/>
            </a:ln>
          </c:spPr>
          <c:marker/>
          <c:cat>
            <c:strRef>
              <c:f>categories</c:f>
              <c:strCache>
                <c:ptCount val="4"/>
                <c:pt idx="0">
                  <c:v>0.9</c:v>
                </c:pt>
                <c:pt idx="1">
                  <c:v>0.8</c:v>
                </c:pt>
                <c:pt idx="2">
                  <c:v>0.75000000000000211</c:v>
                </c:pt>
                <c:pt idx="3">
                  <c:v>0.60000000000000109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2.00000000000003E-020</c:v>
                </c:pt>
                <c:pt idx="1">
                  <c:v>1.10000000000001E-015</c:v>
                </c:pt>
                <c:pt idx="2">
                  <c:v>6.17943304748925E-012</c:v>
                </c:pt>
                <c:pt idx="3">
                  <c:v>0.0798654212729446</c:v>
                </c:pt>
              </c:numCache>
            </c:numRef>
          </c:val>
        </c:ser>
        <c:marker val="1"/>
        <c:axId val="89180571"/>
        <c:axId val="47516286"/>
      </c:lineChart>
      <c:catAx>
        <c:axId val="73861860"/>
        <c:scaling>
          <c:orientation val="minMax"/>
        </c:scaling>
        <c:delete val="1"/>
        <c:axPos val="b"/>
        <c:majorTickMark val="out"/>
        <c:minorTickMark val="none"/>
        <c:tickLblPos val="none"/>
        <c:crossAx val="60676007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60676007"/>
        <c:scaling>
          <c:orientation val="minMax"/>
        </c:scaling>
        <c:axPos val="l"/>
        <c:majorTickMark val="out"/>
        <c:minorTickMark val="none"/>
        <c:tickLblPos val="nextTo"/>
        <c:crossAx val="73861860"/>
        <c:crosses val="max"/>
        <c:spPr>
          <a:ln w="9360">
            <a:solidFill>
              <a:srgbClr val="878787"/>
            </a:solidFill>
            <a:round/>
          </a:ln>
        </c:spPr>
      </c:valAx>
      <c:catAx>
        <c:axId val="89180571"/>
        <c:scaling>
          <c:orientation val="minMax"/>
        </c:scaling>
        <c:delete val="1"/>
        <c:axPos val="b"/>
        <c:majorTickMark val="out"/>
        <c:minorTickMark val="none"/>
        <c:tickLblPos val="none"/>
        <c:crossAx val="47516286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47516286"/>
        <c:scaling>
          <c:orientation val="minMax"/>
          <c:logBase val="10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lang="en-US" sz="1000">
                    <a:solidFill>
                      <a:srgbClr val="000000"/>
                    </a:solidFill>
                    <a:latin typeface="Arial"/>
                  </a:rPr>
                  <a:t>Probabiligy of Failure (SEU)</a:t>
                </a:r>
              </a:p>
            </c:rich>
          </c:tx>
        </c:title>
        <c:axPos val="l"/>
        <c:majorTickMark val="out"/>
        <c:minorTickMark val="none"/>
        <c:tickLblPos val="nextTo"/>
        <c:crossAx val="89180571"/>
        <c:crossesAt val="0"/>
        <c:spPr>
          <a:ln w="9360">
            <a:solidFill>
              <a:srgbClr val="878787"/>
            </a:solidFill>
            <a:round/>
          </a:ln>
        </c:spPr>
      </c:valAx>
      <c:spPr/>
    </c:plotArea>
    <c:plotVisOnly val="1"/>
  </c:chart>
  <c:spPr/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lang="en-US" sz="1439">
                <a:solidFill>
                  <a:srgbClr val="000000"/>
                </a:solidFill>
                <a:latin typeface="Times New Roman"/>
              </a:rPr>
              <a:t>Normalized Performance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JPEGENC</c:v>
                </c:pt>
              </c:strCache>
            </c:strRef>
          </c:tx>
          <c:spPr>
            <a:solidFill>
              <a:srgbClr val="4f81bd"/>
            </a:solidFill>
          </c:spPr>
          <c:cat>
            <c:strRef>
              <c:f>categories</c:f>
              <c:strCache>
                <c:ptCount val="7"/>
                <c:pt idx="0">
                  <c:v>SPM</c:v>
                </c:pt>
                <c:pt idx="1">
                  <c:v>ECC</c:v>
                </c:pt>
                <c:pt idx="2">
                  <c:v>DUP</c:v>
                </c:pt>
                <c:pt idx="3">
                  <c:v>ERAID1</c:v>
                </c:pt>
                <c:pt idx="4">
                  <c:v>ERAID1 Partial</c:v>
                </c:pt>
                <c:pt idx="5">
                  <c:v>ERAID1P</c:v>
                </c:pt>
                <c:pt idx="6">
                  <c:v>ERAID1P Partial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1</c:v>
                </c:pt>
                <c:pt idx="1">
                  <c:v>1.06127677110368</c:v>
                </c:pt>
                <c:pt idx="2">
                  <c:v>1.08651870494915</c:v>
                </c:pt>
                <c:pt idx="3">
                  <c:v>1.02452183549385</c:v>
                </c:pt>
                <c:pt idx="4">
                  <c:v>1.00858264242285</c:v>
                </c:pt>
                <c:pt idx="5">
                  <c:v>1.03065229436731</c:v>
                </c:pt>
                <c:pt idx="6">
                  <c:v>1.01072830302856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JPEGDEC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categories</c:f>
              <c:strCache>
                <c:ptCount val="7"/>
                <c:pt idx="0">
                  <c:v>SPM</c:v>
                </c:pt>
                <c:pt idx="1">
                  <c:v>ECC</c:v>
                </c:pt>
                <c:pt idx="2">
                  <c:v>DUP</c:v>
                </c:pt>
                <c:pt idx="3">
                  <c:v>ERAID1</c:v>
                </c:pt>
                <c:pt idx="4">
                  <c:v>ERAID1 Partial</c:v>
                </c:pt>
                <c:pt idx="5">
                  <c:v>ERAID1P</c:v>
                </c:pt>
                <c:pt idx="6">
                  <c:v>ERAID1P Partial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1</c:v>
                </c:pt>
                <c:pt idx="1">
                  <c:v>1.03739040657931</c:v>
                </c:pt>
                <c:pt idx="2">
                  <c:v>1.04942287478049</c:v>
                </c:pt>
                <c:pt idx="3">
                  <c:v>1.01725616766119</c:v>
                </c:pt>
                <c:pt idx="4">
                  <c:v>1.00517685029836</c:v>
                </c:pt>
                <c:pt idx="5">
                  <c:v>1.02157020957649</c:v>
                </c:pt>
                <c:pt idx="6">
                  <c:v>1.00647106287295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H263</c:v>
                </c:pt>
              </c:strCache>
            </c:strRef>
          </c:tx>
          <c:spPr>
            <a:solidFill>
              <a:srgbClr val="9bbb59"/>
            </a:solidFill>
          </c:spPr>
          <c:cat>
            <c:strRef>
              <c:f>categories</c:f>
              <c:strCache>
                <c:ptCount val="7"/>
                <c:pt idx="0">
                  <c:v>SPM</c:v>
                </c:pt>
                <c:pt idx="1">
                  <c:v>ECC</c:v>
                </c:pt>
                <c:pt idx="2">
                  <c:v>DUP</c:v>
                </c:pt>
                <c:pt idx="3">
                  <c:v>ERAID1</c:v>
                </c:pt>
                <c:pt idx="4">
                  <c:v>ERAID1 Partial</c:v>
                </c:pt>
                <c:pt idx="5">
                  <c:v>ERAID1P</c:v>
                </c:pt>
                <c:pt idx="6">
                  <c:v>ERAID1P Partial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1</c:v>
                </c:pt>
                <c:pt idx="1">
                  <c:v>1.13105768729424</c:v>
                </c:pt>
                <c:pt idx="2">
                  <c:v>1.18880735585415</c:v>
                </c:pt>
                <c:pt idx="3">
                  <c:v>1.04988636865215</c:v>
                </c:pt>
                <c:pt idx="4">
                  <c:v>1.01995454746086</c:v>
                </c:pt>
                <c:pt idx="5">
                  <c:v>1.06235796081519</c:v>
                </c:pt>
                <c:pt idx="6">
                  <c:v>1.02494318432608</c:v>
                </c:pt>
              </c:numCache>
            </c:numRef>
          </c:val>
        </c:ser>
        <c:gapWidth val="150"/>
        <c:axId val="23789530"/>
        <c:axId val="16685487"/>
      </c:barChart>
      <c:catAx>
        <c:axId val="23789530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lang="en-US" sz="1200">
                    <a:solidFill>
                      <a:srgbClr val="000000"/>
                    </a:solidFill>
                    <a:latin typeface="Times New Roman"/>
                  </a:rPr>
                  <a:t>Points of Comparison</a:t>
                </a:r>
              </a:p>
            </c:rich>
          </c:tx>
        </c:title>
        <c:axPos val="b"/>
        <c:majorTickMark val="none"/>
        <c:minorTickMark val="none"/>
        <c:tickLblPos val="nextTo"/>
        <c:crossAx val="16685487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6685487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lang="en-US" sz="1200">
                    <a:solidFill>
                      <a:srgbClr val="000000"/>
                    </a:solidFill>
                    <a:latin typeface="Times New Roman"/>
                  </a:rPr>
                  <a:t>Performance Overhead</a:t>
                </a:r>
              </a:p>
            </c:rich>
          </c:tx>
        </c:title>
        <c:axPos val="l"/>
        <c:majorTickMark val="none"/>
        <c:minorTickMark val="none"/>
        <c:tickLblPos val="nextTo"/>
        <c:crossAx val="23789530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lang="en-US" sz="1439">
                <a:solidFill>
                  <a:srgbClr val="000000"/>
                </a:solidFill>
                <a:latin typeface="Times New Roman"/>
              </a:rPr>
              <a:t>Normalized Power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JPEGENC</c:v>
                </c:pt>
              </c:strCache>
            </c:strRef>
          </c:tx>
          <c:spPr>
            <a:solidFill>
              <a:srgbClr val="4f81bd"/>
            </a:solidFill>
          </c:spPr>
          <c:cat>
            <c:strRef>
              <c:f>categories</c:f>
              <c:strCache>
                <c:ptCount val="7"/>
                <c:pt idx="0">
                  <c:v>SPM</c:v>
                </c:pt>
                <c:pt idx="1">
                  <c:v>ECC</c:v>
                </c:pt>
                <c:pt idx="2">
                  <c:v>DUP</c:v>
                </c:pt>
                <c:pt idx="3">
                  <c:v>ERAID1</c:v>
                </c:pt>
                <c:pt idx="4">
                  <c:v>ERAID1 Partial</c:v>
                </c:pt>
                <c:pt idx="5">
                  <c:v>ERAID1P</c:v>
                </c:pt>
                <c:pt idx="6">
                  <c:v>ERAID1P Partial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1</c:v>
                </c:pt>
                <c:pt idx="1">
                  <c:v>1.19933284606102</c:v>
                </c:pt>
                <c:pt idx="2">
                  <c:v>0.884598160290488</c:v>
                </c:pt>
                <c:pt idx="3">
                  <c:v>0.18298790322328</c:v>
                </c:pt>
                <c:pt idx="4">
                  <c:v>0.16069553526976</c:v>
                </c:pt>
                <c:pt idx="5">
                  <c:v>0.202877337799089</c:v>
                </c:pt>
                <c:pt idx="6">
                  <c:v>0.181082205709964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JPEGDEC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categories</c:f>
              <c:strCache>
                <c:ptCount val="7"/>
                <c:pt idx="0">
                  <c:v>SPM</c:v>
                </c:pt>
                <c:pt idx="1">
                  <c:v>ECC</c:v>
                </c:pt>
                <c:pt idx="2">
                  <c:v>DUP</c:v>
                </c:pt>
                <c:pt idx="3">
                  <c:v>ERAID1</c:v>
                </c:pt>
                <c:pt idx="4">
                  <c:v>ERAID1 Partial</c:v>
                </c:pt>
                <c:pt idx="5">
                  <c:v>ERAID1P</c:v>
                </c:pt>
                <c:pt idx="6">
                  <c:v>ERAID1P Partial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1</c:v>
                </c:pt>
                <c:pt idx="1">
                  <c:v>0.910836733275977</c:v>
                </c:pt>
                <c:pt idx="2">
                  <c:v>0.679064825559006</c:v>
                </c:pt>
                <c:pt idx="3">
                  <c:v>0.162396167460042</c:v>
                </c:pt>
                <c:pt idx="4">
                  <c:v>0.142636095624847</c:v>
                </c:pt>
                <c:pt idx="5">
                  <c:v>0.17704282829363</c:v>
                </c:pt>
                <c:pt idx="6">
                  <c:v>0.156550423416756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H263</c:v>
                </c:pt>
              </c:strCache>
            </c:strRef>
          </c:tx>
          <c:spPr>
            <a:solidFill>
              <a:srgbClr val="9bbb59"/>
            </a:solidFill>
          </c:spPr>
          <c:cat>
            <c:strRef>
              <c:f>categories</c:f>
              <c:strCache>
                <c:ptCount val="7"/>
                <c:pt idx="0">
                  <c:v>SPM</c:v>
                </c:pt>
                <c:pt idx="1">
                  <c:v>ECC</c:v>
                </c:pt>
                <c:pt idx="2">
                  <c:v>DUP</c:v>
                </c:pt>
                <c:pt idx="3">
                  <c:v>ERAID1</c:v>
                </c:pt>
                <c:pt idx="4">
                  <c:v>ERAID1 Partial</c:v>
                </c:pt>
                <c:pt idx="5">
                  <c:v>ERAID1P</c:v>
                </c:pt>
                <c:pt idx="6">
                  <c:v>ERAID1P Partial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1</c:v>
                </c:pt>
                <c:pt idx="1">
                  <c:v>3.60318082998954</c:v>
                </c:pt>
                <c:pt idx="2">
                  <c:v>2.6025435077139</c:v>
                </c:pt>
                <c:pt idx="3">
                  <c:v>0.371911039627099</c:v>
                </c:pt>
                <c:pt idx="4">
                  <c:v>0.315473479368447</c:v>
                </c:pt>
                <c:pt idx="5">
                  <c:v>0.435145603389238</c:v>
                </c:pt>
                <c:pt idx="6">
                  <c:v>0.3850314995068</c:v>
                </c:pt>
              </c:numCache>
            </c:numRef>
          </c:val>
        </c:ser>
        <c:gapWidth val="150"/>
        <c:axId val="5298901"/>
        <c:axId val="96912253"/>
      </c:barChart>
      <c:catAx>
        <c:axId val="5298901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lang="en-US" sz="1200">
                    <a:solidFill>
                      <a:srgbClr val="000000"/>
                    </a:solidFill>
                    <a:latin typeface="Times New Roman"/>
                  </a:rPr>
                  <a:t>Points of Comparison</a:t>
                </a:r>
              </a:p>
            </c:rich>
          </c:tx>
        </c:title>
        <c:axPos val="b"/>
        <c:majorTickMark val="none"/>
        <c:minorTickMark val="none"/>
        <c:tickLblPos val="nextTo"/>
        <c:crossAx val="96912253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96912253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lang="en-US" sz="1200">
                    <a:solidFill>
                      <a:srgbClr val="000000"/>
                    </a:solidFill>
                    <a:latin typeface="Times New Roman"/>
                  </a:rPr>
                  <a:t>Power Consumption Overheads</a:t>
                </a:r>
              </a:p>
            </c:rich>
          </c:tx>
        </c:title>
        <c:axPos val="l"/>
        <c:majorTickMark val="none"/>
        <c:minorTickMark val="none"/>
        <c:tickLblPos val="nextTo"/>
        <c:crossAx val="5298901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131A1E1-11C1-4181-B101-91D1F1D16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6131E1-5161-4191-91A1-5121118100A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11D121-F161-4161-A101-A1B1F1F1818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What has been done, can we use RAID? RAID used for storage systems, very popular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912121-9181-41F1-A121-21C11161314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Consider App1 which is running on 2 CPUs and requires 1KB Mirroring support, and App2 which requires 2KB memory space with TMR support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App1 is successful where as App2 is not!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D101B1-6141-4191-81A1-A1813121F1C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815292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16920"/>
            <a:ext cx="815292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78692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990720"/>
            <a:ext cx="8152920" cy="502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815292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000640" cy="579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990720"/>
            <a:ext cx="8152920" cy="502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78692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16920"/>
            <a:ext cx="81525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815292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16920"/>
            <a:ext cx="815292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78692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990720"/>
            <a:ext cx="8152920" cy="502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815292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815292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000640" cy="579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8692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16920"/>
            <a:ext cx="81525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815292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16920"/>
            <a:ext cx="815292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8692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000640" cy="579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502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86920" y="36169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86920" y="990720"/>
            <a:ext cx="39783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16920"/>
            <a:ext cx="8152560" cy="2398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0099"/>
          </a:solidFill>
        </p:spPr>
      </p:sp>
      <p:sp>
        <p:nvSpPr>
          <p:cNvPr id="1" name="CustomShape 2"/>
          <p:cNvSpPr/>
          <p:nvPr/>
        </p:nvSpPr>
        <p:spPr>
          <a:xfrm>
            <a:off x="8190000" y="6532560"/>
            <a:ext cx="657000" cy="174240"/>
          </a:xfrm>
          <a:prstGeom prst="rect">
            <a:avLst/>
          </a:prstGeom>
        </p:spPr>
        <p:txBody>
          <a:bodyPr bIns="20520" lIns="50760" rIns="50760" tIns="20520" wrap="none"/>
          <a:p>
            <a:pPr>
              <a:lnSpc>
                <a:spcPct val="97000"/>
              </a:lnSpc>
            </a:pPr>
            <a:fld id="{D1E14121-8131-41B1-A111-71D141811171}" type="slidenum">
              <a:rPr b="1" lang="en-US" sz="9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609480" y="6429240"/>
            <a:ext cx="3276360" cy="455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000099"/>
                </a:solidFill>
                <a:latin typeface="Arial"/>
              </a:rPr>
              <a:t>Luis A. Bathen</a:t>
            </a:r>
            <a:endParaRPr/>
          </a:p>
          <a:p>
            <a:r>
              <a:rPr lang="en-US" sz="1200">
                <a:solidFill>
                  <a:srgbClr val="000099"/>
                </a:solidFill>
                <a:latin typeface="Arial"/>
              </a:rPr>
              <a:t>University of California, Irvine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0099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216108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4000">
                <a:solidFill>
                  <a:srgbClr val="000099"/>
                </a:solidFill>
                <a:latin typeface="Arial"/>
              </a:rPr>
              <a:t>Click to edit the title text formatKlicken Sie, um das Format des Titel-Masters zu bearbeiten.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0099"/>
          </a:solidFill>
        </p:spPr>
      </p:sp>
      <p:sp>
        <p:nvSpPr>
          <p:cNvPr id="39" name="CustomShape 2"/>
          <p:cNvSpPr/>
          <p:nvPr/>
        </p:nvSpPr>
        <p:spPr>
          <a:xfrm>
            <a:off x="8190000" y="6532560"/>
            <a:ext cx="657000" cy="174240"/>
          </a:xfrm>
          <a:prstGeom prst="rect">
            <a:avLst/>
          </a:prstGeom>
        </p:spPr>
        <p:txBody>
          <a:bodyPr bIns="20520" lIns="50760" rIns="50760" tIns="20520" wrap="none"/>
          <a:p>
            <a:pPr>
              <a:lnSpc>
                <a:spcPct val="97000"/>
              </a:lnSpc>
            </a:pPr>
            <a:fld id="{9111D131-0151-41C1-A1F1-B1B181D1E141}" type="slidenum">
              <a:rPr b="1" lang="en-US" sz="9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609480" y="6429240"/>
            <a:ext cx="3276360" cy="455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000099"/>
                </a:solidFill>
                <a:latin typeface="Arial"/>
              </a:rPr>
              <a:t>Luis A. Bathen</a:t>
            </a:r>
            <a:endParaRPr/>
          </a:p>
          <a:p>
            <a:r>
              <a:rPr lang="en-US" sz="1200">
                <a:solidFill>
                  <a:srgbClr val="000099"/>
                </a:solidFill>
                <a:latin typeface="Arial"/>
              </a:rPr>
              <a:t>University of California, Irvine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000640" cy="163116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4000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990720"/>
            <a:ext cx="8152920" cy="5028840"/>
          </a:xfrm>
          <a:prstGeom prst="rect">
            <a:avLst/>
          </a:prstGeom>
        </p:spPr>
        <p:txBody>
          <a:bodyPr bIns="36360" lIns="73080" rIns="73080" tIns="3636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Ninth Outline LevelTextmasterformate durch Klicken bearbeiten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Zweite Ebene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Dritte Ebene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Vierte Ebene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Fünfte 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0099"/>
          </a:solidFill>
        </p:spPr>
      </p:sp>
      <p:sp>
        <p:nvSpPr>
          <p:cNvPr id="76" name="CustomShape 2"/>
          <p:cNvSpPr/>
          <p:nvPr/>
        </p:nvSpPr>
        <p:spPr>
          <a:xfrm>
            <a:off x="8190000" y="6532560"/>
            <a:ext cx="657000" cy="174240"/>
          </a:xfrm>
          <a:prstGeom prst="rect">
            <a:avLst/>
          </a:prstGeom>
        </p:spPr>
        <p:txBody>
          <a:bodyPr bIns="20520" lIns="50760" rIns="50760" tIns="20520" wrap="none"/>
          <a:p>
            <a:pPr>
              <a:lnSpc>
                <a:spcPct val="97000"/>
              </a:lnSpc>
            </a:pPr>
            <a:fld id="{11E11191-6151-4121-B1D1-C1D1E1415141}" type="slidenum">
              <a:rPr b="1" lang="en-US" sz="9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609480" y="6429240"/>
            <a:ext cx="3276360" cy="455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000099"/>
                </a:solidFill>
                <a:latin typeface="Arial"/>
              </a:rPr>
              <a:t>Luis A. Bathen</a:t>
            </a:r>
            <a:endParaRPr/>
          </a:p>
          <a:p>
            <a:r>
              <a:rPr lang="en-US" sz="1200">
                <a:solidFill>
                  <a:srgbClr val="000099"/>
                </a:solidFill>
                <a:latin typeface="Arial"/>
              </a:rPr>
              <a:t>University of California, Irvine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63116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4000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 bIns="36360" lIns="73080" rIns="73080" tIns="36360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Times New Roman"/>
              </a:rPr>
              <a:t>Ninth Outline LevelTextmasterformate durch Klicken bearbeiten</a:t>
            </a:r>
            <a:endParaRPr/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Ninth Outline LevelTextmasterformate durch Klicken bearbeiten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Zweite Ebene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Dritte Ebene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Vierte Ebene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Fünfte Ebene</a:t>
            </a:r>
            <a:endParaRPr/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Times New Roman"/>
              </a:rPr>
              <a:t>Ninth Outline LevelTextmasterformate durch Klicken bearbeiten</a:t>
            </a:r>
            <a:endParaRPr/>
          </a:p>
        </p:txBody>
      </p:sp>
      <p:sp>
        <p:nvSpPr>
          <p:cNvPr id="82" name="PlaceHolder 8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Ninth Outline LevelTextmasterformate durch Klicken bearbeiten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Zweite Ebene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Dritte Ebene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Vierte Ebene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Fünfte 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3640" y="1412640"/>
            <a:ext cx="7772040" cy="194940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3600">
                <a:solidFill>
                  <a:srgbClr val="000099"/>
                </a:solidFill>
                <a:latin typeface="Arial"/>
              </a:rPr>
              <a:t>E-RoC: Embedded RAIDs-on-Chip for Low Power Distributed Dynamically Managed Reliable Memories* 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371600" y="3476520"/>
            <a:ext cx="6400440" cy="1752120"/>
          </a:xfrm>
          <a:prstGeom prst="rect">
            <a:avLst/>
          </a:prstGeom>
        </p:spPr>
        <p:txBody>
          <a:bodyPr bIns="36360" lIns="73080" rIns="73080" tIns="36360"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Luis Bathen, Nikil Dutt</a:t>
            </a:r>
            <a:endParaRPr/>
          </a:p>
          <a:p>
            <a:pPr algn="ctr"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University of California, Irvine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5076000" y="6393600"/>
            <a:ext cx="3923640" cy="287640"/>
          </a:xfrm>
          <a:prstGeom prst="rect">
            <a:avLst/>
          </a:prstGeom>
          <a:solidFill>
            <a:srgbClr val="000099"/>
          </a:solidFill>
          <a:ln w="9360">
            <a:solidFill>
              <a:srgbClr val="000099"/>
            </a:solidFill>
            <a:round/>
            <a:tailEnd len="med" type="triangle" w="med"/>
          </a:ln>
        </p:spPr>
      </p:sp>
      <p:pic>
        <p:nvPicPr>
          <p:cNvPr descr="" id="12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172840" y="6218640"/>
            <a:ext cx="3818520" cy="639000"/>
          </a:xfrm>
          <a:prstGeom prst="rect">
            <a:avLst/>
          </a:prstGeom>
        </p:spPr>
      </p:pic>
      <p:pic>
        <p:nvPicPr>
          <p:cNvPr descr="" id="1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00" y="5530320"/>
            <a:ext cx="3923640" cy="771840"/>
          </a:xfrm>
          <a:prstGeom prst="rect">
            <a:avLst/>
          </a:prstGeom>
        </p:spPr>
      </p:pic>
      <p:sp>
        <p:nvSpPr>
          <p:cNvPr id="125" name="CustomShape 4"/>
          <p:cNvSpPr/>
          <p:nvPr/>
        </p:nvSpPr>
        <p:spPr>
          <a:xfrm>
            <a:off x="471960" y="6021360"/>
            <a:ext cx="2637360" cy="25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050">
                <a:solidFill>
                  <a:srgbClr val="000000"/>
                </a:solidFill>
                <a:latin typeface="Arial"/>
              </a:rPr>
              <a:t>*  </a:t>
            </a:r>
            <a:r>
              <a:rPr b="1" lang="en-US" sz="1000">
                <a:solidFill>
                  <a:srgbClr val="000000"/>
                </a:solidFill>
                <a:latin typeface="Arial"/>
              </a:rPr>
              <a:t>This work was presented at DATE 2011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18200" y="3594600"/>
            <a:ext cx="4952520" cy="1218960"/>
          </a:xfrm>
          <a:prstGeom prst="parallelogram">
            <a:avLst>
              <a:gd fmla="val 46399" name="adj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127" name="TextShape 2"/>
          <p:cNvSpPr txBox="1"/>
          <p:nvPr/>
        </p:nvSpPr>
        <p:spPr>
          <a:xfrm>
            <a:off x="609480" y="228600"/>
            <a:ext cx="8000640" cy="57132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2800">
                <a:solidFill>
                  <a:srgbClr val="ffffff"/>
                </a:solidFill>
                <a:latin typeface="Arial"/>
              </a:rPr>
              <a:t>Distributed Memories and Voltage Scaling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609480" y="990720"/>
            <a:ext cx="8152920" cy="1429920"/>
          </a:xfrm>
          <a:prstGeom prst="rect">
            <a:avLst/>
          </a:prstGeom>
        </p:spPr>
        <p:txBody>
          <a:bodyPr bIns="36360" lIns="73080" rIns="73080" tIns="36360"/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Trend towards multicore platforms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"/>
            </a:pPr>
            <a:r>
              <a:rPr b="1" lang="en-US">
                <a:solidFill>
                  <a:srgbClr val="0033cc"/>
                </a:solidFill>
                <a:latin typeface="Times New Roman"/>
              </a:rPr>
              <a:t>Distributed on-chip memories</a:t>
            </a:r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By 2014 up to 94% chip area may be memories</a:t>
            </a:r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Saving Power?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"/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Voltage Scaling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2518200" y="4966200"/>
            <a:ext cx="4952520" cy="1218960"/>
          </a:xfrm>
          <a:prstGeom prst="parallelogram">
            <a:avLst>
              <a:gd fmla="val 46399" name="adj"/>
            </a:avLst>
          </a:prstGeom>
          <a:ln w="9360">
            <a:solidFill>
              <a:srgbClr val="000000"/>
            </a:solidFill>
            <a:miter/>
          </a:ln>
        </p:spPr>
      </p:sp>
      <p:sp>
        <p:nvSpPr>
          <p:cNvPr id="130" name="Line 5"/>
          <p:cNvSpPr/>
          <p:nvPr/>
        </p:nvSpPr>
        <p:spPr>
          <a:xfrm flipV="1">
            <a:off x="2518200" y="3137400"/>
            <a:ext cx="0" cy="3048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1" name="Line 6"/>
          <p:cNvSpPr/>
          <p:nvPr/>
        </p:nvSpPr>
        <p:spPr>
          <a:xfrm flipV="1">
            <a:off x="3051360" y="5575680"/>
            <a:ext cx="0" cy="45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2" name="Line 7"/>
          <p:cNvSpPr/>
          <p:nvPr/>
        </p:nvSpPr>
        <p:spPr>
          <a:xfrm flipV="1">
            <a:off x="3508560" y="519480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3" name="Line 8"/>
          <p:cNvSpPr/>
          <p:nvPr/>
        </p:nvSpPr>
        <p:spPr>
          <a:xfrm flipV="1">
            <a:off x="4270680" y="4585320"/>
            <a:ext cx="0" cy="1218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4" name="Line 9"/>
          <p:cNvSpPr/>
          <p:nvPr/>
        </p:nvSpPr>
        <p:spPr>
          <a:xfrm flipV="1">
            <a:off x="5032800" y="450900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5" name="Line 10"/>
          <p:cNvSpPr/>
          <p:nvPr/>
        </p:nvSpPr>
        <p:spPr>
          <a:xfrm flipV="1">
            <a:off x="4499280" y="3518280"/>
            <a:ext cx="0" cy="2133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6" name="Line 11"/>
          <p:cNvSpPr/>
          <p:nvPr/>
        </p:nvSpPr>
        <p:spPr>
          <a:xfrm flipV="1">
            <a:off x="3813480" y="5423400"/>
            <a:ext cx="0" cy="45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7" name="Line 12"/>
          <p:cNvSpPr/>
          <p:nvPr/>
        </p:nvSpPr>
        <p:spPr>
          <a:xfrm flipV="1">
            <a:off x="6480360" y="4356720"/>
            <a:ext cx="0" cy="838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8" name="Line 13"/>
          <p:cNvSpPr/>
          <p:nvPr/>
        </p:nvSpPr>
        <p:spPr>
          <a:xfrm flipV="1">
            <a:off x="5718600" y="4051800"/>
            <a:ext cx="0" cy="1523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9" name="Line 14"/>
          <p:cNvSpPr/>
          <p:nvPr/>
        </p:nvSpPr>
        <p:spPr>
          <a:xfrm flipV="1">
            <a:off x="5261400" y="4889880"/>
            <a:ext cx="0" cy="838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0" name="Line 15"/>
          <p:cNvSpPr/>
          <p:nvPr/>
        </p:nvSpPr>
        <p:spPr>
          <a:xfrm flipV="1">
            <a:off x="4804200" y="4966200"/>
            <a:ext cx="0" cy="838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1" name="Line 16"/>
          <p:cNvSpPr/>
          <p:nvPr/>
        </p:nvSpPr>
        <p:spPr>
          <a:xfrm flipV="1">
            <a:off x="3965760" y="5194800"/>
            <a:ext cx="0" cy="838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2" name="Line 17"/>
          <p:cNvSpPr/>
          <p:nvPr/>
        </p:nvSpPr>
        <p:spPr>
          <a:xfrm flipV="1">
            <a:off x="5947200" y="4889880"/>
            <a:ext cx="0" cy="45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3" name="Line 18"/>
          <p:cNvSpPr/>
          <p:nvPr/>
        </p:nvSpPr>
        <p:spPr>
          <a:xfrm flipV="1">
            <a:off x="6175800" y="4509000"/>
            <a:ext cx="0" cy="838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4" name="Line 19"/>
          <p:cNvSpPr/>
          <p:nvPr/>
        </p:nvSpPr>
        <p:spPr>
          <a:xfrm flipV="1">
            <a:off x="5413680" y="4585320"/>
            <a:ext cx="0" cy="45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5" name="CustomShape 20"/>
          <p:cNvSpPr/>
          <p:nvPr/>
        </p:nvSpPr>
        <p:spPr>
          <a:xfrm>
            <a:off x="3497760" y="6225120"/>
            <a:ext cx="286560" cy="360360"/>
          </a:xfrm>
          <a:prstGeom prst="rect">
            <a:avLst/>
          </a:prstGeom>
        </p:spPr>
        <p:txBody>
          <a:bodyPr bIns="42840" lIns="85680" rIns="85680" tIns="42840" wrap="none"/>
          <a:p>
            <a:r>
              <a:rPr lang="en-US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146" name="CustomShape 21"/>
          <p:cNvSpPr/>
          <p:nvPr/>
        </p:nvSpPr>
        <p:spPr>
          <a:xfrm>
            <a:off x="5675400" y="5868000"/>
            <a:ext cx="286560" cy="360360"/>
          </a:xfrm>
          <a:prstGeom prst="rect">
            <a:avLst/>
          </a:prstGeom>
        </p:spPr>
        <p:txBody>
          <a:bodyPr bIns="42840" lIns="85680" rIns="85680" tIns="42840" wrap="none"/>
          <a:p>
            <a:r>
              <a:rPr lang="en-US">
                <a:solidFill>
                  <a:srgbClr val="000000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147" name="CustomShape 22"/>
          <p:cNvSpPr/>
          <p:nvPr/>
        </p:nvSpPr>
        <p:spPr>
          <a:xfrm>
            <a:off x="4823280" y="2235600"/>
            <a:ext cx="995040" cy="572760"/>
          </a:xfrm>
          <a:prstGeom prst="rect">
            <a:avLst/>
          </a:prstGeom>
        </p:spPr>
        <p:txBody>
          <a:bodyPr bIns="42840" lIns="85680" rIns="85680" tIns="42840" wrap="none"/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Process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Variations</a:t>
            </a:r>
            <a:endParaRPr/>
          </a:p>
        </p:txBody>
      </p:sp>
      <p:sp>
        <p:nvSpPr>
          <p:cNvPr id="148" name="Line 23"/>
          <p:cNvSpPr/>
          <p:nvPr/>
        </p:nvSpPr>
        <p:spPr>
          <a:xfrm flipH="1">
            <a:off x="4600800" y="2904120"/>
            <a:ext cx="798480" cy="571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9" name="Line 24"/>
          <p:cNvSpPr/>
          <p:nvPr/>
        </p:nvSpPr>
        <p:spPr>
          <a:xfrm>
            <a:off x="5472360" y="2975400"/>
            <a:ext cx="217440" cy="928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0" name="Line 25"/>
          <p:cNvSpPr/>
          <p:nvPr/>
        </p:nvSpPr>
        <p:spPr>
          <a:xfrm>
            <a:off x="5472360" y="2975400"/>
            <a:ext cx="943200" cy="1285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1" name="CustomShape 26"/>
          <p:cNvSpPr/>
          <p:nvPr/>
        </p:nvSpPr>
        <p:spPr>
          <a:xfrm>
            <a:off x="5036040" y="3189960"/>
            <a:ext cx="72720" cy="14256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</p:sp>
      <p:sp>
        <p:nvSpPr>
          <p:cNvPr id="152" name="CustomShape 27"/>
          <p:cNvSpPr/>
          <p:nvPr/>
        </p:nvSpPr>
        <p:spPr>
          <a:xfrm>
            <a:off x="5182200" y="3189960"/>
            <a:ext cx="70920" cy="14256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</p:sp>
      <p:sp>
        <p:nvSpPr>
          <p:cNvPr id="153" name="CustomShape 28"/>
          <p:cNvSpPr/>
          <p:nvPr/>
        </p:nvSpPr>
        <p:spPr>
          <a:xfrm>
            <a:off x="5326560" y="3189960"/>
            <a:ext cx="72720" cy="14256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</p:sp>
      <p:sp>
        <p:nvSpPr>
          <p:cNvPr id="154" name="CustomShape 29"/>
          <p:cNvSpPr/>
          <p:nvPr/>
        </p:nvSpPr>
        <p:spPr>
          <a:xfrm>
            <a:off x="833400" y="4547160"/>
            <a:ext cx="1280160" cy="329400"/>
          </a:xfrm>
          <a:prstGeom prst="rect">
            <a:avLst/>
          </a:prstGeom>
        </p:spPr>
        <p:txBody>
          <a:bodyPr bIns="42840" lIns="85680" rIns="85680" tIns="42840" wrap="none"/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Nominal Vdd</a:t>
            </a:r>
            <a:endParaRPr/>
          </a:p>
        </p:txBody>
      </p:sp>
      <p:sp>
        <p:nvSpPr>
          <p:cNvPr id="155" name="Line 30"/>
          <p:cNvSpPr/>
          <p:nvPr/>
        </p:nvSpPr>
        <p:spPr>
          <a:xfrm>
            <a:off x="2205360" y="4832640"/>
            <a:ext cx="2192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6" name="CustomShape 31"/>
          <p:cNvSpPr/>
          <p:nvPr/>
        </p:nvSpPr>
        <p:spPr>
          <a:xfrm>
            <a:off x="2517840" y="4509000"/>
            <a:ext cx="4952880" cy="1219680"/>
          </a:xfrm>
          <a:prstGeom prst="parallelogram">
            <a:avLst>
              <a:gd fmla="val 46354" name="adj"/>
            </a:avLst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</p:sp>
      <p:sp>
        <p:nvSpPr>
          <p:cNvPr id="157" name="CustomShape 32"/>
          <p:cNvSpPr/>
          <p:nvPr/>
        </p:nvSpPr>
        <p:spPr>
          <a:xfrm>
            <a:off x="792360" y="5476320"/>
            <a:ext cx="1335960" cy="577800"/>
          </a:xfrm>
          <a:prstGeom prst="rect">
            <a:avLst/>
          </a:prstGeom>
        </p:spPr>
        <p:txBody>
          <a:bodyPr bIns="45360" lIns="90720" rIns="90720" tIns="45360" wrap="none"/>
          <a:p>
            <a:r>
              <a:rPr lang="en-US" sz="1600"/>
              <a:t>Aggressively</a:t>
            </a:r>
            <a:endParaRPr/>
          </a:p>
          <a:p>
            <a:r>
              <a:rPr lang="en-US" sz="1600"/>
              <a:t>Low Vdd</a:t>
            </a:r>
            <a:endParaRPr/>
          </a:p>
        </p:txBody>
      </p:sp>
      <p:sp>
        <p:nvSpPr>
          <p:cNvPr id="158" name="Line 33"/>
          <p:cNvSpPr/>
          <p:nvPr/>
        </p:nvSpPr>
        <p:spPr>
          <a:xfrm>
            <a:off x="2206440" y="5690520"/>
            <a:ext cx="2178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9" name="CustomShape 34"/>
          <p:cNvSpPr/>
          <p:nvPr/>
        </p:nvSpPr>
        <p:spPr>
          <a:xfrm>
            <a:off x="7724880" y="3118320"/>
            <a:ext cx="1333440" cy="725400"/>
          </a:xfrm>
          <a:prstGeom prst="rect">
            <a:avLst/>
          </a:prstGeom>
        </p:spPr>
        <p:txBody>
          <a:bodyPr bIns="42840" lIns="85680" rIns="85680" tIns="42840" wrap="none"/>
          <a:p>
            <a:r>
              <a:rPr b="1" lang="en-US" sz="1400">
                <a:solidFill>
                  <a:srgbClr val="3366ff"/>
                </a:solidFill>
                <a:latin typeface="Times New Roman"/>
              </a:rPr>
              <a:t>Parametric</a:t>
            </a:r>
            <a:endParaRPr/>
          </a:p>
          <a:p>
            <a:r>
              <a:rPr b="1" lang="en-US" sz="1400">
                <a:solidFill>
                  <a:srgbClr val="3366ff"/>
                </a:solidFill>
                <a:latin typeface="Times New Roman"/>
              </a:rPr>
              <a:t>Manufacturing</a:t>
            </a:r>
            <a:endParaRPr/>
          </a:p>
          <a:p>
            <a:r>
              <a:rPr b="1" lang="en-US" sz="1400">
                <a:solidFill>
                  <a:srgbClr val="3366ff"/>
                </a:solidFill>
                <a:latin typeface="Times New Roman"/>
              </a:rPr>
              <a:t>Errors</a:t>
            </a:r>
            <a:endParaRPr/>
          </a:p>
        </p:txBody>
      </p:sp>
      <p:sp>
        <p:nvSpPr>
          <p:cNvPr id="160" name="CustomShape 35"/>
          <p:cNvSpPr/>
          <p:nvPr/>
        </p:nvSpPr>
        <p:spPr>
          <a:xfrm>
            <a:off x="7596360" y="4293000"/>
            <a:ext cx="1547280" cy="8161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bIns="42840" lIns="85680" rIns="85680" tIns="42840"/>
          <a:p>
            <a:r>
              <a:rPr lang="en-US" sz="1200">
                <a:solidFill>
                  <a:srgbClr val="ff0000"/>
                </a:solidFill>
                <a:latin typeface="Times New Roman"/>
              </a:rPr>
              <a:t>Errors intentionally</a:t>
            </a:r>
            <a:endParaRPr/>
          </a:p>
          <a:p>
            <a:r>
              <a:rPr lang="en-US" sz="1200">
                <a:solidFill>
                  <a:srgbClr val="ff0000"/>
                </a:solidFill>
                <a:latin typeface="Times New Roman"/>
              </a:rPr>
              <a:t>Introduced by </a:t>
            </a:r>
            <a:endParaRPr/>
          </a:p>
          <a:p>
            <a:r>
              <a:rPr lang="en-US" sz="1200">
                <a:solidFill>
                  <a:srgbClr val="ff0000"/>
                </a:solidFill>
                <a:latin typeface="Times New Roman"/>
              </a:rPr>
              <a:t>aggressive </a:t>
            </a:r>
            <a:endParaRPr/>
          </a:p>
          <a:p>
            <a:r>
              <a:rPr lang="en-US" sz="1200">
                <a:solidFill>
                  <a:srgbClr val="ff0000"/>
                </a:solidFill>
                <a:latin typeface="Times New Roman"/>
              </a:rPr>
              <a:t>Vdd scaling</a:t>
            </a:r>
            <a:endParaRPr/>
          </a:p>
        </p:txBody>
      </p:sp>
      <p:sp>
        <p:nvSpPr>
          <p:cNvPr id="161" name="CustomShape 36"/>
          <p:cNvSpPr/>
          <p:nvPr/>
        </p:nvSpPr>
        <p:spPr>
          <a:xfrm>
            <a:off x="2496960" y="3899520"/>
            <a:ext cx="4951800" cy="1218240"/>
          </a:xfrm>
          <a:prstGeom prst="parallelogram">
            <a:avLst>
              <a:gd fmla="val 46411" name="adj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162" name="CustomShape 37"/>
          <p:cNvSpPr/>
          <p:nvPr/>
        </p:nvSpPr>
        <p:spPr>
          <a:xfrm>
            <a:off x="897120" y="4903920"/>
            <a:ext cx="971640" cy="334440"/>
          </a:xfrm>
          <a:prstGeom prst="rect">
            <a:avLst/>
          </a:prstGeom>
        </p:spPr>
        <p:txBody>
          <a:bodyPr bIns="45360" lIns="90720" rIns="90720" tIns="45360" wrap="none"/>
          <a:p>
            <a:r>
              <a:rPr lang="en-US" sz="1600"/>
              <a:t>Low Vdd</a:t>
            </a:r>
            <a:endParaRPr/>
          </a:p>
        </p:txBody>
      </p:sp>
      <p:sp>
        <p:nvSpPr>
          <p:cNvPr id="163" name="Line 38"/>
          <p:cNvSpPr/>
          <p:nvPr/>
        </p:nvSpPr>
        <p:spPr>
          <a:xfrm>
            <a:off x="2206440" y="5117760"/>
            <a:ext cx="2178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" name="CustomShape 39"/>
          <p:cNvSpPr/>
          <p:nvPr/>
        </p:nvSpPr>
        <p:spPr>
          <a:xfrm>
            <a:off x="2495880" y="3185280"/>
            <a:ext cx="4952520" cy="1218960"/>
          </a:xfrm>
          <a:prstGeom prst="parallelogram">
            <a:avLst>
              <a:gd fmla="val 46399" name="adj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165" name="CustomShape 40"/>
          <p:cNvSpPr/>
          <p:nvPr/>
        </p:nvSpPr>
        <p:spPr>
          <a:xfrm>
            <a:off x="597600" y="4118760"/>
            <a:ext cx="1495080" cy="329400"/>
          </a:xfrm>
          <a:prstGeom prst="rect">
            <a:avLst/>
          </a:prstGeom>
        </p:spPr>
        <p:txBody>
          <a:bodyPr bIns="42840" lIns="85680" rIns="85680" tIns="42840" wrap="none"/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Overdriven Vdd</a:t>
            </a:r>
            <a:endParaRPr/>
          </a:p>
        </p:txBody>
      </p:sp>
      <p:sp>
        <p:nvSpPr>
          <p:cNvPr id="166" name="Line 41"/>
          <p:cNvSpPr/>
          <p:nvPr/>
        </p:nvSpPr>
        <p:spPr>
          <a:xfrm>
            <a:off x="2205360" y="4404240"/>
            <a:ext cx="2192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7" name="CustomShape 42"/>
          <p:cNvSpPr/>
          <p:nvPr/>
        </p:nvSpPr>
        <p:spPr>
          <a:xfrm>
            <a:off x="6566400" y="5845680"/>
            <a:ext cx="1539000" cy="360360"/>
          </a:xfrm>
          <a:prstGeom prst="rect">
            <a:avLst/>
          </a:prstGeom>
        </p:spPr>
        <p:txBody>
          <a:bodyPr bIns="42840" lIns="85680" rIns="85680" tIns="42840" wrap="none"/>
          <a:p>
            <a:r>
              <a:rPr lang="en-US">
                <a:solidFill>
                  <a:srgbClr val="000000"/>
                </a:solidFill>
                <a:latin typeface="Times New Roman"/>
              </a:rPr>
              <a:t>Memory Array</a:t>
            </a:r>
            <a:endParaRPr/>
          </a:p>
        </p:txBody>
      </p:sp>
      <p:sp>
        <p:nvSpPr>
          <p:cNvPr id="168" name="Line 43"/>
          <p:cNvSpPr/>
          <p:nvPr/>
        </p:nvSpPr>
        <p:spPr>
          <a:xfrm flipH="1" flipV="1">
            <a:off x="6051960" y="5618520"/>
            <a:ext cx="507960" cy="357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9" name="CustomShape 44"/>
          <p:cNvSpPr/>
          <p:nvPr/>
        </p:nvSpPr>
        <p:spPr>
          <a:xfrm>
            <a:off x="363600" y="6143760"/>
            <a:ext cx="4220640" cy="458280"/>
          </a:xfrm>
          <a:prstGeom prst="rect">
            <a:avLst/>
          </a:prstGeom>
        </p:spPr>
      </p:sp>
      <p:sp>
        <p:nvSpPr>
          <p:cNvPr id="170" name="CustomShape 45"/>
          <p:cNvSpPr/>
          <p:nvPr/>
        </p:nvSpPr>
        <p:spPr>
          <a:xfrm>
            <a:off x="7086600" y="6411960"/>
            <a:ext cx="1650600" cy="280800"/>
          </a:xfrm>
          <a:prstGeom prst="rect">
            <a:avLst/>
          </a:prstGeom>
        </p:spPr>
        <p:txBody>
          <a:bodyPr bIns="42840" lIns="85680" rIns="85680" tIns="42840"/>
          <a:p>
            <a:r>
              <a:rPr lang="en-US" sz="1100">
                <a:solidFill>
                  <a:srgbClr val="000000"/>
                </a:solidFill>
                <a:latin typeface="Times New Roman"/>
              </a:rPr>
              <a:t>[Kurdahi, Eltawil 2008]</a:t>
            </a:r>
            <a:endParaRPr/>
          </a:p>
        </p:txBody>
      </p:sp>
      <p:sp>
        <p:nvSpPr>
          <p:cNvPr id="171" name="CustomShape 46"/>
          <p:cNvSpPr/>
          <p:nvPr/>
        </p:nvSpPr>
        <p:spPr>
          <a:xfrm>
            <a:off x="886320" y="2578680"/>
            <a:ext cx="36219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3366ff"/>
                </a:solidFill>
              </a:rPr>
              <a:t>Technology scaling + environment</a:t>
            </a:r>
            <a:endParaRPr/>
          </a:p>
        </p:txBody>
      </p:sp>
      <p:cxnSp>
        <p:nvCxnSpPr>
          <p:cNvPr id="172" name="Line 4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cxnSp>
        <p:nvCxnSpPr>
          <p:cNvPr id="173" name="Line 4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cxnSp>
        <p:nvCxnSpPr>
          <p:cNvPr id="174" name="Line 4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sp>
        <p:nvSpPr>
          <p:cNvPr id="175" name="CustomShape 50"/>
          <p:cNvSpPr/>
          <p:nvPr/>
        </p:nvSpPr>
        <p:spPr>
          <a:xfrm>
            <a:off x="3269520" y="3665880"/>
            <a:ext cx="3150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+</a:t>
            </a:r>
            <a:endParaRPr/>
          </a:p>
        </p:txBody>
      </p:sp>
      <p:sp>
        <p:nvSpPr>
          <p:cNvPr id="176" name="CustomShape 51"/>
          <p:cNvSpPr/>
          <p:nvPr/>
        </p:nvSpPr>
        <p:spPr>
          <a:xfrm>
            <a:off x="4008960" y="3558240"/>
            <a:ext cx="3150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+</a:t>
            </a:r>
            <a:endParaRPr/>
          </a:p>
        </p:txBody>
      </p:sp>
      <p:sp>
        <p:nvSpPr>
          <p:cNvPr id="177" name="CustomShape 52"/>
          <p:cNvSpPr/>
          <p:nvPr/>
        </p:nvSpPr>
        <p:spPr>
          <a:xfrm>
            <a:off x="4262400" y="3063240"/>
            <a:ext cx="3150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+</a:t>
            </a:r>
            <a:endParaRPr/>
          </a:p>
        </p:txBody>
      </p:sp>
      <p:sp>
        <p:nvSpPr>
          <p:cNvPr id="178" name="CustomShape 53"/>
          <p:cNvSpPr/>
          <p:nvPr/>
        </p:nvSpPr>
        <p:spPr>
          <a:xfrm>
            <a:off x="1115640" y="2349000"/>
            <a:ext cx="3168000" cy="6958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bIns="42840" lIns="85680" rIns="85680" tIns="42840"/>
          <a:p>
            <a:r>
              <a:rPr b="1" i="1" lang="en-US" sz="2000">
                <a:solidFill>
                  <a:srgbClr val="ff0000"/>
                </a:solidFill>
                <a:latin typeface="Times New Roman"/>
              </a:rPr>
              <a:t>Increased vulnerability to </a:t>
            </a:r>
            <a:endParaRPr/>
          </a:p>
          <a:p>
            <a:r>
              <a:rPr b="1" i="1" lang="en-US" sz="2000">
                <a:solidFill>
                  <a:srgbClr val="ff0000"/>
                </a:solidFill>
                <a:latin typeface="Times New Roman"/>
              </a:rPr>
              <a:t>soft-errors!</a:t>
            </a:r>
            <a:endParaRPr/>
          </a:p>
        </p:txBody>
      </p:sp>
      <p:sp>
        <p:nvSpPr>
          <p:cNvPr id="179" name="CustomShape 54"/>
          <p:cNvSpPr/>
          <p:nvPr/>
        </p:nvSpPr>
        <p:spPr>
          <a:xfrm>
            <a:off x="1621080" y="3007440"/>
            <a:ext cx="798120" cy="333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Voltage</a:t>
            </a:r>
            <a:endParaRPr/>
          </a:p>
        </p:txBody>
      </p:sp>
      <p:sp>
        <p:nvSpPr>
          <p:cNvPr id="180" name="CustomShape 55"/>
          <p:cNvSpPr/>
          <p:nvPr/>
        </p:nvSpPr>
        <p:spPr>
          <a:xfrm>
            <a:off x="36360" y="1989000"/>
            <a:ext cx="9143640" cy="4580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1" name="CustomShape 56"/>
          <p:cNvSpPr/>
          <p:nvPr/>
        </p:nvSpPr>
        <p:spPr>
          <a:xfrm>
            <a:off x="-36360" y="836640"/>
            <a:ext cx="9288720" cy="1151640"/>
          </a:xfrm>
          <a:prstGeom prst="rect">
            <a:avLst/>
          </a:prstGeom>
          <a:solidFill>
            <a:srgbClr val="bfbfbf"/>
          </a:solidFill>
        </p:spPr>
      </p:sp>
      <p:sp>
        <p:nvSpPr>
          <p:cNvPr id="182" name="CustomShape 57"/>
          <p:cNvSpPr/>
          <p:nvPr/>
        </p:nvSpPr>
        <p:spPr>
          <a:xfrm>
            <a:off x="0" y="5733360"/>
            <a:ext cx="9143640" cy="1124280"/>
          </a:xfrm>
          <a:prstGeom prst="rect">
            <a:avLst/>
          </a:prstGeom>
          <a:solidFill>
            <a:srgbClr val="ff0000"/>
          </a:solidFill>
          <a:ln w="9360">
            <a:solidFill>
              <a:srgbClr val="be4b48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3600">
                <a:solidFill>
                  <a:srgbClr val="ffffff"/>
                </a:solidFill>
                <a:latin typeface="Times New Roman"/>
              </a:rPr>
              <a:t>Reduced power consumption at the cost of introducing errors!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9"/>
                                        <p:tgtEl>
                                          <p:spTgt spid="128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3" st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2"/>
                                        <p:tgtEl>
                                          <p:spTgt spid="128">
                                            <p:txEl>
                                              <p:pRg end="63" st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07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7"/>
                                        <p:tgtEl>
                                          <p:spTgt spid="128">
                                            <p:txEl>
                                              <p:pRg end="107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21" st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2"/>
                                        <p:tgtEl>
                                          <p:spTgt spid="128">
                                            <p:txEl>
                                              <p:pRg end="121" st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37" st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7"/>
                                        <p:tgtEl>
                                          <p:spTgt spid="128">
                                            <p:txEl>
                                              <p:pRg end="137" st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dur="500" fill="freeze" id="3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52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id="6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62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67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188640"/>
            <a:ext cx="8000640" cy="118620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</a:rPr>
              <a:t>Related Work in Memory Reliability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612720" y="1600200"/>
            <a:ext cx="8530920" cy="4276800"/>
          </a:xfrm>
          <a:prstGeom prst="rect">
            <a:avLst/>
          </a:prstGeom>
        </p:spPr>
        <p:txBody>
          <a:bodyPr bIns="36360" lIns="73080" rIns="73080" tIns="36360"/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BIST/ECC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Makhzan et al. [ICCD 2007], Kim et al. [DATE’06], Lee et al. [CASES ’06], Ghosh et al. [ITC 2004]</a:t>
            </a:r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Redundancy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Lucente et al. [CICC ‘90] , Zhang et al. [ICS ‘04]</a:t>
            </a:r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ECC/replication hybrids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Zhang et al. [DSN ’03], Li et al. [ICCAD ‘05]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RAID: very successful for reliable distributed data storage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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Can we exploit RAID notions for on-chip memories?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35640" y="1628640"/>
            <a:ext cx="4320000" cy="19440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9c2f2c"/>
              </a:gs>
              <a:gs pos="100000">
                <a:srgbClr val="ce3a36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2400">
                <a:solidFill>
                  <a:srgbClr val="ffffff"/>
                </a:solidFill>
                <a:latin typeface="Times New Roman"/>
              </a:rPr>
              <a:t>Memory characterization/BIST is very expensive !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4428000" y="1628640"/>
            <a:ext cx="4536000" cy="19440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9c2f2c"/>
              </a:gs>
              <a:gs pos="100000">
                <a:srgbClr val="ce3a36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2400">
                <a:solidFill>
                  <a:srgbClr val="000000"/>
                </a:solidFill>
                <a:latin typeface="Times New Roman"/>
              </a:rPr>
              <a:t>ECC/hybrids incur high performance and power consumption overheads</a:t>
            </a:r>
            <a:endParaRPr/>
          </a:p>
        </p:txBody>
      </p:sp>
    </p:spTree>
  </p:cSld>
  <p:timing>
    <p:tnLst>
      <p:par>
        <p:cTn dur="indefinite" id="68" nodeType="tmRoot" restart="never">
          <p:childTnLst>
            <p:seq>
              <p:cTn dur="indefinite" id="69" nodeType="mainSeq">
                <p:childTnLst>
                  <p:par>
                    <p:cTn fill="hold" id="70">
                      <p:stCondLst>
                        <p:cond delay="indefinite"/>
                      </p:stCondLst>
                      <p:childTnLst>
                        <p:par>
                          <p:cTn fill="hold" id="71">
                            <p:stCondLst>
                              <p:cond delay="0"/>
                            </p:stCondLst>
                            <p:childTnLst>
                              <p:par>
                                <p:cTn fill="hold" id="7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74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79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>
                      <p:stCondLst>
                        <p:cond delay="indefinite"/>
                      </p:stCondLst>
                      <p:childTnLst>
                        <p:par>
                          <p:cTn fill="hold" id="81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01" st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84"/>
                                        <p:tgtEl>
                                          <p:spTgt spid="184">
                                            <p:txEl>
                                              <p:pRg end="301" st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51" st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89"/>
                                        <p:tgtEl>
                                          <p:spTgt spid="184">
                                            <p:txEl>
                                              <p:pRg end="351" st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67640" y="116640"/>
            <a:ext cx="8229240" cy="118620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</a:rPr>
              <a:t>Towards Embedded RAIDs (E-RAIDs)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397800" y="3505680"/>
            <a:ext cx="3885840" cy="1813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Guarantee 24/7 uptime under heavy IO loads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Software/Hardware RAID controllers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Different RAID levels</a:t>
            </a:r>
            <a:endParaRPr/>
          </a:p>
          <a:p>
            <a:r>
              <a:rPr lang="en-US" sz="2000">
                <a:solidFill>
                  <a:srgbClr val="0033cc"/>
                </a:solidFill>
                <a:latin typeface="Times New Roman"/>
              </a:rPr>
              <a:t>For performance/reliability (RAID0, RAID1, RAID5…)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251640" y="1072800"/>
            <a:ext cx="3885840" cy="422280"/>
          </a:xfrm>
          <a:prstGeom prst="rect">
            <a:avLst/>
          </a:prstGeom>
        </p:spPr>
        <p:txBody>
          <a:bodyPr anchor="b" bIns="36360" lIns="73080" rIns="73080" tIns="3636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Traditional RAID – Storage Sytems</a:t>
            </a:r>
            <a:endParaRPr/>
          </a:p>
        </p:txBody>
      </p:sp>
      <p:sp>
        <p:nvSpPr>
          <p:cNvPr id="190" name="TextShape 4"/>
          <p:cNvSpPr txBox="1"/>
          <p:nvPr/>
        </p:nvSpPr>
        <p:spPr>
          <a:xfrm>
            <a:off x="4800600" y="1052640"/>
            <a:ext cx="3885840" cy="4222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b="1" lang="en-US" sz="2000">
                <a:solidFill>
                  <a:srgbClr val="000000"/>
                </a:solidFill>
                <a:latin typeface="Times New Roman"/>
              </a:rPr>
              <a:t>Embedded RAID - SoCs</a:t>
            </a:r>
            <a:endParaRPr/>
          </a:p>
        </p:txBody>
      </p:sp>
      <p:sp>
        <p:nvSpPr>
          <p:cNvPr id="191" name="Line 5"/>
          <p:cNvSpPr/>
          <p:nvPr/>
        </p:nvSpPr>
        <p:spPr>
          <a:xfrm>
            <a:off x="4620600" y="2383200"/>
            <a:ext cx="3886200" cy="14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92" name="CustomShape 6"/>
          <p:cNvSpPr/>
          <p:nvPr/>
        </p:nvSpPr>
        <p:spPr>
          <a:xfrm>
            <a:off x="57639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193" name="Line 7"/>
          <p:cNvSpPr/>
          <p:nvPr/>
        </p:nvSpPr>
        <p:spPr>
          <a:xfrm flipV="1">
            <a:off x="60678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94" name="CustomShape 8"/>
          <p:cNvSpPr/>
          <p:nvPr/>
        </p:nvSpPr>
        <p:spPr>
          <a:xfrm>
            <a:off x="64497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195" name="Line 9"/>
          <p:cNvSpPr/>
          <p:nvPr/>
        </p:nvSpPr>
        <p:spPr>
          <a:xfrm flipV="1">
            <a:off x="67536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96" name="CustomShape 10"/>
          <p:cNvSpPr/>
          <p:nvPr/>
        </p:nvSpPr>
        <p:spPr>
          <a:xfrm>
            <a:off x="71355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197" name="Line 11"/>
          <p:cNvSpPr/>
          <p:nvPr/>
        </p:nvSpPr>
        <p:spPr>
          <a:xfrm flipV="1">
            <a:off x="74394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98" name="CustomShape 12"/>
          <p:cNvSpPr/>
          <p:nvPr/>
        </p:nvSpPr>
        <p:spPr>
          <a:xfrm>
            <a:off x="78213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199" name="Line 13"/>
          <p:cNvSpPr/>
          <p:nvPr/>
        </p:nvSpPr>
        <p:spPr>
          <a:xfrm flipV="1">
            <a:off x="81252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0" name="CustomShape 14"/>
          <p:cNvSpPr/>
          <p:nvPr/>
        </p:nvSpPr>
        <p:spPr>
          <a:xfrm>
            <a:off x="53827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01" name="Line 15"/>
          <p:cNvSpPr/>
          <p:nvPr/>
        </p:nvSpPr>
        <p:spPr>
          <a:xfrm flipV="1">
            <a:off x="56876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2" name="CustomShape 16"/>
          <p:cNvSpPr/>
          <p:nvPr/>
        </p:nvSpPr>
        <p:spPr>
          <a:xfrm>
            <a:off x="60685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03" name="Line 17"/>
          <p:cNvSpPr/>
          <p:nvPr/>
        </p:nvSpPr>
        <p:spPr>
          <a:xfrm flipV="1">
            <a:off x="63734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4" name="CustomShape 18"/>
          <p:cNvSpPr/>
          <p:nvPr/>
        </p:nvSpPr>
        <p:spPr>
          <a:xfrm>
            <a:off x="67543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05" name="Line 19"/>
          <p:cNvSpPr/>
          <p:nvPr/>
        </p:nvSpPr>
        <p:spPr>
          <a:xfrm flipV="1">
            <a:off x="70592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6" name="CustomShape 20"/>
          <p:cNvSpPr/>
          <p:nvPr/>
        </p:nvSpPr>
        <p:spPr>
          <a:xfrm>
            <a:off x="74401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07" name="Line 21"/>
          <p:cNvSpPr/>
          <p:nvPr/>
        </p:nvSpPr>
        <p:spPr>
          <a:xfrm flipV="1">
            <a:off x="77450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8" name="CustomShape 22"/>
          <p:cNvSpPr/>
          <p:nvPr/>
        </p:nvSpPr>
        <p:spPr>
          <a:xfrm>
            <a:off x="457200" y="1582200"/>
            <a:ext cx="882360" cy="45936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Times New Roman"/>
              </a:rPr>
              <a:t>RAID</a:t>
            </a:r>
            <a:endParaRPr/>
          </a:p>
          <a:p>
            <a:pPr algn="ctr"/>
            <a:r>
              <a:rPr lang="en-US" sz="1200">
                <a:solidFill>
                  <a:srgbClr val="000000"/>
                </a:solidFill>
                <a:latin typeface="Times New Roman"/>
              </a:rPr>
              <a:t>Controller</a:t>
            </a:r>
            <a:endParaRPr/>
          </a:p>
        </p:txBody>
      </p:sp>
      <p:sp>
        <p:nvSpPr>
          <p:cNvPr id="209" name="Line 23"/>
          <p:cNvSpPr/>
          <p:nvPr/>
        </p:nvSpPr>
        <p:spPr>
          <a:xfrm>
            <a:off x="458640" y="2525400"/>
            <a:ext cx="25311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10" name="Line 24"/>
          <p:cNvSpPr/>
          <p:nvPr/>
        </p:nvSpPr>
        <p:spPr>
          <a:xfrm flipV="1">
            <a:off x="898560" y="2041560"/>
            <a:ext cx="0" cy="4838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11" name="Line 25"/>
          <p:cNvSpPr/>
          <p:nvPr/>
        </p:nvSpPr>
        <p:spPr>
          <a:xfrm flipV="1">
            <a:off x="727920" y="2517840"/>
            <a:ext cx="180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12" name="Line 26"/>
          <p:cNvSpPr/>
          <p:nvPr/>
        </p:nvSpPr>
        <p:spPr>
          <a:xfrm flipV="1">
            <a:off x="1413720" y="2517840"/>
            <a:ext cx="180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13" name="Line 27"/>
          <p:cNvSpPr/>
          <p:nvPr/>
        </p:nvSpPr>
        <p:spPr>
          <a:xfrm flipV="1">
            <a:off x="2099520" y="2517840"/>
            <a:ext cx="180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14" name="Line 28"/>
          <p:cNvSpPr/>
          <p:nvPr/>
        </p:nvSpPr>
        <p:spPr>
          <a:xfrm flipV="1">
            <a:off x="2785320" y="2517840"/>
            <a:ext cx="180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15" name="CustomShape 29"/>
          <p:cNvSpPr/>
          <p:nvPr/>
        </p:nvSpPr>
        <p:spPr>
          <a:xfrm>
            <a:off x="458640" y="2899080"/>
            <a:ext cx="559800" cy="31104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HD</a:t>
            </a:r>
            <a:endParaRPr/>
          </a:p>
        </p:txBody>
      </p:sp>
      <p:sp>
        <p:nvSpPr>
          <p:cNvPr id="216" name="CustomShape 30"/>
          <p:cNvSpPr/>
          <p:nvPr/>
        </p:nvSpPr>
        <p:spPr>
          <a:xfrm>
            <a:off x="1134000" y="2899080"/>
            <a:ext cx="559800" cy="31104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HD</a:t>
            </a:r>
            <a:endParaRPr/>
          </a:p>
        </p:txBody>
      </p:sp>
      <p:sp>
        <p:nvSpPr>
          <p:cNvPr id="217" name="CustomShape 31"/>
          <p:cNvSpPr/>
          <p:nvPr/>
        </p:nvSpPr>
        <p:spPr>
          <a:xfrm>
            <a:off x="1821240" y="2899080"/>
            <a:ext cx="559800" cy="31104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HD</a:t>
            </a:r>
            <a:endParaRPr/>
          </a:p>
        </p:txBody>
      </p:sp>
      <p:sp>
        <p:nvSpPr>
          <p:cNvPr id="218" name="CustomShape 32"/>
          <p:cNvSpPr/>
          <p:nvPr/>
        </p:nvSpPr>
        <p:spPr>
          <a:xfrm>
            <a:off x="2532960" y="2899080"/>
            <a:ext cx="559800" cy="31104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HD</a:t>
            </a:r>
            <a:endParaRPr/>
          </a:p>
        </p:txBody>
      </p:sp>
      <p:sp>
        <p:nvSpPr>
          <p:cNvPr id="219" name="Line 33"/>
          <p:cNvSpPr/>
          <p:nvPr/>
        </p:nvSpPr>
        <p:spPr>
          <a:xfrm flipV="1">
            <a:off x="2884680" y="214452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20" name="CustomShape 34"/>
          <p:cNvSpPr/>
          <p:nvPr/>
        </p:nvSpPr>
        <p:spPr>
          <a:xfrm>
            <a:off x="2606400" y="1833120"/>
            <a:ext cx="559800" cy="31104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HD</a:t>
            </a:r>
            <a:endParaRPr/>
          </a:p>
        </p:txBody>
      </p:sp>
      <p:sp>
        <p:nvSpPr>
          <p:cNvPr id="221" name="CustomShape 35"/>
          <p:cNvSpPr/>
          <p:nvPr/>
        </p:nvSpPr>
        <p:spPr>
          <a:xfrm>
            <a:off x="1588680" y="180756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22" name="Line 36"/>
          <p:cNvSpPr/>
          <p:nvPr/>
        </p:nvSpPr>
        <p:spPr>
          <a:xfrm flipV="1">
            <a:off x="1821600" y="212976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23" name="CustomShape 37"/>
          <p:cNvSpPr/>
          <p:nvPr/>
        </p:nvSpPr>
        <p:spPr>
          <a:xfrm>
            <a:off x="2427120" y="1765440"/>
            <a:ext cx="929520" cy="1523520"/>
          </a:xfrm>
          <a:prstGeom prst="rect">
            <a:avLst/>
          </a:prstGeom>
          <a:solidFill>
            <a:srgbClr val="e2c2c1"/>
          </a:solidFill>
          <a:ln w="9360">
            <a:solidFill>
              <a:srgbClr val="be4b4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Times New Roman"/>
              </a:rPr>
              <a:t>RAID 1</a:t>
            </a:r>
            <a:endParaRPr/>
          </a:p>
          <a:p>
            <a:pPr algn="ctr"/>
            <a:r>
              <a:rPr lang="en-US" sz="1200">
                <a:solidFill>
                  <a:srgbClr val="000000"/>
                </a:solidFill>
                <a:latin typeface="Times New Roman"/>
              </a:rPr>
              <a:t>(Mirroring)</a:t>
            </a:r>
            <a:endParaRPr/>
          </a:p>
        </p:txBody>
      </p:sp>
      <p:sp>
        <p:nvSpPr>
          <p:cNvPr id="224" name="CustomShape 38"/>
          <p:cNvSpPr/>
          <p:nvPr/>
        </p:nvSpPr>
        <p:spPr>
          <a:xfrm>
            <a:off x="406080" y="2773080"/>
            <a:ext cx="2014920" cy="514080"/>
          </a:xfrm>
          <a:prstGeom prst="rect">
            <a:avLst/>
          </a:prstGeom>
          <a:solidFill>
            <a:srgbClr val="d4e0c3"/>
          </a:soli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RAID 5 </a:t>
            </a:r>
            <a:endParaRPr/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(Stripe + Mirroring)</a:t>
            </a:r>
            <a:endParaRPr/>
          </a:p>
        </p:txBody>
      </p:sp>
      <p:sp>
        <p:nvSpPr>
          <p:cNvPr id="225" name="CustomShape 39"/>
          <p:cNvSpPr/>
          <p:nvPr/>
        </p:nvSpPr>
        <p:spPr>
          <a:xfrm>
            <a:off x="254520" y="2107080"/>
            <a:ext cx="1031040" cy="303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System Bus</a:t>
            </a:r>
            <a:endParaRPr/>
          </a:p>
        </p:txBody>
      </p:sp>
      <p:cxnSp>
        <p:nvCxnSpPr>
          <p:cNvPr id="226" name="Line 4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27" name="CustomShape 41"/>
          <p:cNvSpPr/>
          <p:nvPr/>
        </p:nvSpPr>
        <p:spPr>
          <a:xfrm>
            <a:off x="4291920" y="2031120"/>
            <a:ext cx="1131840" cy="303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On-Chip Bus</a:t>
            </a:r>
            <a:endParaRPr/>
          </a:p>
        </p:txBody>
      </p:sp>
      <p:sp>
        <p:nvSpPr>
          <p:cNvPr id="228" name="Line 42"/>
          <p:cNvSpPr/>
          <p:nvPr/>
        </p:nvSpPr>
        <p:spPr>
          <a:xfrm>
            <a:off x="4262760" y="3443760"/>
            <a:ext cx="4429080" cy="14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29" name="CustomShape 43"/>
          <p:cNvSpPr/>
          <p:nvPr/>
        </p:nvSpPr>
        <p:spPr>
          <a:xfrm>
            <a:off x="4776840" y="3089160"/>
            <a:ext cx="1031040" cy="303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System Bus</a:t>
            </a:r>
            <a:endParaRPr/>
          </a:p>
        </p:txBody>
      </p:sp>
      <p:sp>
        <p:nvSpPr>
          <p:cNvPr id="230" name="CustomShape 44"/>
          <p:cNvSpPr/>
          <p:nvPr/>
        </p:nvSpPr>
        <p:spPr>
          <a:xfrm>
            <a:off x="4335120" y="1637280"/>
            <a:ext cx="4412880" cy="1510920"/>
          </a:xfrm>
          <a:prstGeom prst="rect">
            <a:avLst/>
          </a:prstGeom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231" name="CustomShape 45"/>
          <p:cNvSpPr/>
          <p:nvPr/>
        </p:nvSpPr>
        <p:spPr>
          <a:xfrm>
            <a:off x="3623040" y="2112480"/>
            <a:ext cx="561240" cy="482040"/>
          </a:xfrm>
          <a:prstGeom prst="rightArrow">
            <a:avLst>
              <a:gd fmla="val 16200" name="adj1"/>
              <a:gd fmla="val 5400" name="adj2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32" name="CustomShape 46"/>
          <p:cNvSpPr/>
          <p:nvPr/>
        </p:nvSpPr>
        <p:spPr>
          <a:xfrm>
            <a:off x="5078160" y="2764440"/>
            <a:ext cx="609120" cy="3045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Times New Roman"/>
              </a:rPr>
              <a:t>ERoC</a:t>
            </a:r>
            <a:endParaRPr/>
          </a:p>
        </p:txBody>
      </p:sp>
      <p:sp>
        <p:nvSpPr>
          <p:cNvPr id="233" name="Line 47"/>
          <p:cNvSpPr/>
          <p:nvPr/>
        </p:nvSpPr>
        <p:spPr>
          <a:xfrm flipV="1">
            <a:off x="5382000" y="238392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34" name="CustomShape 48"/>
          <p:cNvSpPr/>
          <p:nvPr/>
        </p:nvSpPr>
        <p:spPr>
          <a:xfrm>
            <a:off x="0" y="843480"/>
            <a:ext cx="4283640" cy="6021000"/>
          </a:xfrm>
          <a:prstGeom prst="rect">
            <a:avLst/>
          </a:prstGeom>
          <a:solidFill>
            <a:srgbClr val="a6a6a6"/>
          </a:solidFill>
        </p:spPr>
      </p:sp>
      <p:sp>
        <p:nvSpPr>
          <p:cNvPr id="235" name="CustomShape 49"/>
          <p:cNvSpPr/>
          <p:nvPr/>
        </p:nvSpPr>
        <p:spPr>
          <a:xfrm>
            <a:off x="3132000" y="1628640"/>
            <a:ext cx="2017800" cy="973080"/>
          </a:xfrm>
          <a:prstGeom prst="wedgeRectCallout">
            <a:avLst>
              <a:gd fmla="val 8774" name="adj1"/>
              <a:gd fmla="val 14363" name="adj2"/>
            </a:avLst>
          </a:prstGeom>
          <a:gradFill>
            <a:gsLst>
              <a:gs pos="0">
                <a:srgbClr val="9c2f2c"/>
              </a:gs>
              <a:gs pos="100000">
                <a:srgbClr val="ce3a36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Times New Roman"/>
              </a:rPr>
              <a:t>Introduce HW/SW E-RAID Manager</a:t>
            </a:r>
            <a:endParaRPr/>
          </a:p>
        </p:txBody>
      </p:sp>
      <p:sp>
        <p:nvSpPr>
          <p:cNvPr id="236" name="CustomShape 50"/>
          <p:cNvSpPr/>
          <p:nvPr/>
        </p:nvSpPr>
        <p:spPr>
          <a:xfrm>
            <a:off x="7425000" y="4406400"/>
            <a:ext cx="1279800" cy="47520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Arial"/>
              </a:rPr>
              <a:t>DSPAM Allocation Policies</a:t>
            </a:r>
            <a:endParaRPr/>
          </a:p>
        </p:txBody>
      </p:sp>
      <p:sp>
        <p:nvSpPr>
          <p:cNvPr id="237" name="CustomShape 51"/>
          <p:cNvSpPr/>
          <p:nvPr/>
        </p:nvSpPr>
        <p:spPr>
          <a:xfrm>
            <a:off x="5685840" y="4103640"/>
            <a:ext cx="1550160" cy="5054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Arial"/>
              </a:rPr>
              <a:t>Logical SPMs</a:t>
            </a:r>
            <a:endParaRPr/>
          </a:p>
          <a:p>
            <a:pPr algn="ctr"/>
            <a:r>
              <a:rPr lang="en-US" sz="1000">
                <a:solidFill>
                  <a:srgbClr val="000000"/>
                </a:solidFill>
                <a:latin typeface="Arial"/>
              </a:rPr>
              <a:t>(Virtual Address Space)</a:t>
            </a:r>
            <a:endParaRPr/>
          </a:p>
        </p:txBody>
      </p:sp>
      <p:sp>
        <p:nvSpPr>
          <p:cNvPr id="238" name="CustomShape 52"/>
          <p:cNvSpPr/>
          <p:nvPr/>
        </p:nvSpPr>
        <p:spPr>
          <a:xfrm>
            <a:off x="7983000" y="5079600"/>
            <a:ext cx="900720" cy="6332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Arial"/>
              </a:rPr>
              <a:t>Aggressive Voltage Scaling</a:t>
            </a:r>
            <a:endParaRPr/>
          </a:p>
        </p:txBody>
      </p:sp>
      <p:cxnSp>
        <p:nvCxnSpPr>
          <p:cNvPr id="239" name="Line 5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cxnSp>
        <p:nvCxnSpPr>
          <p:cNvPr id="240" name="Line 5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cxnSp>
        <p:nvCxnSpPr>
          <p:cNvPr id="241" name="Line 55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sp>
        <p:nvSpPr>
          <p:cNvPr id="242" name="CustomShape 56"/>
          <p:cNvSpPr/>
          <p:nvPr/>
        </p:nvSpPr>
        <p:spPr>
          <a:xfrm>
            <a:off x="4499280" y="5156280"/>
            <a:ext cx="1333440" cy="5871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Arial"/>
              </a:rPr>
              <a:t>Different Platform</a:t>
            </a:r>
            <a:endParaRPr/>
          </a:p>
          <a:p>
            <a:pPr algn="ctr"/>
            <a:r>
              <a:rPr lang="en-US" sz="1000">
                <a:solidFill>
                  <a:srgbClr val="000000"/>
                </a:solidFill>
                <a:latin typeface="Arial"/>
              </a:rPr>
              <a:t>Configurations (CMP, NoC, etc.)</a:t>
            </a:r>
            <a:endParaRPr/>
          </a:p>
        </p:txBody>
      </p:sp>
      <p:sp>
        <p:nvSpPr>
          <p:cNvPr id="243" name="CustomShape 57"/>
          <p:cNvSpPr/>
          <p:nvPr/>
        </p:nvSpPr>
        <p:spPr>
          <a:xfrm>
            <a:off x="4428000" y="6275520"/>
            <a:ext cx="4536000" cy="32148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i="1" lang="en-US" sz="1000">
                <a:solidFill>
                  <a:srgbClr val="000000"/>
                </a:solidFill>
                <a:latin typeface="Arial"/>
              </a:rPr>
              <a:t>E-RoC Manager</a:t>
            </a:r>
            <a:endParaRPr/>
          </a:p>
        </p:txBody>
      </p:sp>
      <p:sp>
        <p:nvSpPr>
          <p:cNvPr id="244" name="CustomShape 58"/>
          <p:cNvSpPr/>
          <p:nvPr/>
        </p:nvSpPr>
        <p:spPr>
          <a:xfrm>
            <a:off x="6131880" y="5125680"/>
            <a:ext cx="1525320" cy="597600"/>
          </a:xfrm>
          <a:prstGeom prst="ellipse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i="1" lang="en-US" sz="1000">
                <a:solidFill>
                  <a:srgbClr val="000000"/>
                </a:solidFill>
                <a:latin typeface="Arial"/>
              </a:rPr>
              <a:t>Embedded RAIDs-on-Chip</a:t>
            </a:r>
            <a:endParaRPr/>
          </a:p>
        </p:txBody>
      </p:sp>
      <p:cxnSp>
        <p:nvCxnSpPr>
          <p:cNvPr id="245" name="Line 5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sp>
        <p:nvSpPr>
          <p:cNvPr id="246" name="CustomShape 60"/>
          <p:cNvSpPr/>
          <p:nvPr/>
        </p:nvSpPr>
        <p:spPr>
          <a:xfrm>
            <a:off x="4428000" y="3975840"/>
            <a:ext cx="4536000" cy="2023200"/>
          </a:xfrm>
          <a:prstGeom prst="rect">
            <a:avLst/>
          </a:prstGeom>
          <a:ln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247" name="CustomShape 61"/>
          <p:cNvSpPr/>
          <p:nvPr/>
        </p:nvSpPr>
        <p:spPr>
          <a:xfrm>
            <a:off x="4644000" y="4394880"/>
            <a:ext cx="818640" cy="56700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Arial"/>
              </a:rPr>
              <a:t>Embedded RAID Levels</a:t>
            </a:r>
            <a:endParaRPr/>
          </a:p>
        </p:txBody>
      </p:sp>
      <p:cxnSp>
        <p:nvCxnSpPr>
          <p:cNvPr id="248" name="Line 6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cxnSp>
      <p:sp>
        <p:nvSpPr>
          <p:cNvPr id="249" name="CustomShape 63"/>
          <p:cNvSpPr/>
          <p:nvPr/>
        </p:nvSpPr>
        <p:spPr>
          <a:xfrm>
            <a:off x="6555600" y="5861520"/>
            <a:ext cx="521640" cy="367560"/>
          </a:xfrm>
          <a:prstGeom prst="downArrow">
            <a:avLst>
              <a:gd fmla="val 16200" name="adj1"/>
              <a:gd fmla="val 5400" name="adj2"/>
            </a:avLst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50" name="CustomShape 64"/>
          <p:cNvSpPr/>
          <p:nvPr/>
        </p:nvSpPr>
        <p:spPr>
          <a:xfrm>
            <a:off x="0" y="764640"/>
            <a:ext cx="9143640" cy="266400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251" name="CustomShape 65"/>
          <p:cNvSpPr/>
          <p:nvPr/>
        </p:nvSpPr>
        <p:spPr>
          <a:xfrm>
            <a:off x="5313240" y="3501000"/>
            <a:ext cx="269388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solidFill>
                  <a:srgbClr val="000000"/>
                </a:solidFill>
                <a:latin typeface="Times New Roman"/>
              </a:rPr>
              <a:t>E-RoC Framework</a:t>
            </a:r>
            <a:endParaRPr/>
          </a:p>
        </p:txBody>
      </p:sp>
      <p:sp>
        <p:nvSpPr>
          <p:cNvPr id="252" name="Line 66"/>
          <p:cNvSpPr/>
          <p:nvPr/>
        </p:nvSpPr>
        <p:spPr>
          <a:xfrm>
            <a:off x="4620600" y="2383200"/>
            <a:ext cx="3886200" cy="14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53" name="CustomShape 67"/>
          <p:cNvSpPr/>
          <p:nvPr/>
        </p:nvSpPr>
        <p:spPr>
          <a:xfrm>
            <a:off x="57639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254" name="Line 68"/>
          <p:cNvSpPr/>
          <p:nvPr/>
        </p:nvSpPr>
        <p:spPr>
          <a:xfrm flipV="1">
            <a:off x="60678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55" name="CustomShape 69"/>
          <p:cNvSpPr/>
          <p:nvPr/>
        </p:nvSpPr>
        <p:spPr>
          <a:xfrm>
            <a:off x="64497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256" name="Line 70"/>
          <p:cNvSpPr/>
          <p:nvPr/>
        </p:nvSpPr>
        <p:spPr>
          <a:xfrm flipV="1">
            <a:off x="67536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57" name="CustomShape 71"/>
          <p:cNvSpPr/>
          <p:nvPr/>
        </p:nvSpPr>
        <p:spPr>
          <a:xfrm>
            <a:off x="71355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258" name="Line 72"/>
          <p:cNvSpPr/>
          <p:nvPr/>
        </p:nvSpPr>
        <p:spPr>
          <a:xfrm flipV="1">
            <a:off x="74394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59" name="CustomShape 73"/>
          <p:cNvSpPr/>
          <p:nvPr/>
        </p:nvSpPr>
        <p:spPr>
          <a:xfrm>
            <a:off x="7821360" y="2763360"/>
            <a:ext cx="609120" cy="30456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260" name="Line 74"/>
          <p:cNvSpPr/>
          <p:nvPr/>
        </p:nvSpPr>
        <p:spPr>
          <a:xfrm flipV="1">
            <a:off x="8125200" y="238320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61" name="CustomShape 75"/>
          <p:cNvSpPr/>
          <p:nvPr/>
        </p:nvSpPr>
        <p:spPr>
          <a:xfrm>
            <a:off x="53827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62" name="Line 76"/>
          <p:cNvSpPr/>
          <p:nvPr/>
        </p:nvSpPr>
        <p:spPr>
          <a:xfrm flipV="1">
            <a:off x="56876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63" name="CustomShape 77"/>
          <p:cNvSpPr/>
          <p:nvPr/>
        </p:nvSpPr>
        <p:spPr>
          <a:xfrm>
            <a:off x="60685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64" name="Line 78"/>
          <p:cNvSpPr/>
          <p:nvPr/>
        </p:nvSpPr>
        <p:spPr>
          <a:xfrm flipV="1">
            <a:off x="63734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65" name="CustomShape 79"/>
          <p:cNvSpPr/>
          <p:nvPr/>
        </p:nvSpPr>
        <p:spPr>
          <a:xfrm>
            <a:off x="67543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66" name="Line 80"/>
          <p:cNvSpPr/>
          <p:nvPr/>
        </p:nvSpPr>
        <p:spPr>
          <a:xfrm flipV="1">
            <a:off x="70592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67" name="CustomShape 81"/>
          <p:cNvSpPr/>
          <p:nvPr/>
        </p:nvSpPr>
        <p:spPr>
          <a:xfrm>
            <a:off x="7440120" y="1697400"/>
            <a:ext cx="609120" cy="30456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268" name="Line 82"/>
          <p:cNvSpPr/>
          <p:nvPr/>
        </p:nvSpPr>
        <p:spPr>
          <a:xfrm flipV="1">
            <a:off x="7745040" y="2001960"/>
            <a:ext cx="1440" cy="381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cxnSp>
        <p:nvCxnSpPr>
          <p:cNvPr id="269" name="Line 8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70" name="CustomShape 84"/>
          <p:cNvSpPr/>
          <p:nvPr/>
        </p:nvSpPr>
        <p:spPr>
          <a:xfrm>
            <a:off x="4256280" y="2031120"/>
            <a:ext cx="1203480" cy="303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/>
              <a:t>On-Chip Bus</a:t>
            </a:r>
            <a:endParaRPr/>
          </a:p>
        </p:txBody>
      </p:sp>
      <p:sp>
        <p:nvSpPr>
          <p:cNvPr id="271" name="Line 85"/>
          <p:cNvSpPr/>
          <p:nvPr/>
        </p:nvSpPr>
        <p:spPr>
          <a:xfrm>
            <a:off x="4262760" y="3443760"/>
            <a:ext cx="4429080" cy="14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72" name="CustomShape 86"/>
          <p:cNvSpPr/>
          <p:nvPr/>
        </p:nvSpPr>
        <p:spPr>
          <a:xfrm>
            <a:off x="4725360" y="3089160"/>
            <a:ext cx="1134720" cy="303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/>
              <a:t>System Bus</a:t>
            </a:r>
            <a:endParaRPr/>
          </a:p>
        </p:txBody>
      </p:sp>
      <p:sp>
        <p:nvSpPr>
          <p:cNvPr id="273" name="CustomShape 87"/>
          <p:cNvSpPr/>
          <p:nvPr/>
        </p:nvSpPr>
        <p:spPr>
          <a:xfrm>
            <a:off x="4335120" y="1637280"/>
            <a:ext cx="4412880" cy="1510920"/>
          </a:xfrm>
          <a:prstGeom prst="rect">
            <a:avLst/>
          </a:prstGeom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274" name="CustomShape 88"/>
          <p:cNvSpPr/>
          <p:nvPr/>
        </p:nvSpPr>
        <p:spPr>
          <a:xfrm>
            <a:off x="5078160" y="2764440"/>
            <a:ext cx="60912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ffffff"/>
                </a:solidFill>
                <a:latin typeface="Times New Roman"/>
              </a:rPr>
              <a:t>ERoC</a:t>
            </a:r>
            <a:endParaRPr/>
          </a:p>
        </p:txBody>
      </p:sp>
      <p:sp>
        <p:nvSpPr>
          <p:cNvPr id="275" name="Line 89"/>
          <p:cNvSpPr/>
          <p:nvPr/>
        </p:nvSpPr>
        <p:spPr>
          <a:xfrm flipV="1">
            <a:off x="5382000" y="2383920"/>
            <a:ext cx="1440" cy="380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76" name="CustomShape 90"/>
          <p:cNvSpPr/>
          <p:nvPr/>
        </p:nvSpPr>
        <p:spPr>
          <a:xfrm>
            <a:off x="1907640" y="6337440"/>
            <a:ext cx="4387680" cy="2594520"/>
          </a:xfrm>
          <a:prstGeom prst="curvedDownArrow">
            <a:avLst>
              <a:gd fmla="val 4127" name="adj1"/>
              <a:gd fmla="val 10000" name="adj2"/>
              <a:gd fmla="val 6925" name="adj3"/>
            </a:avLst>
          </a:prstGeom>
          <a:solidFill>
            <a:srgbClr val="ff0000"/>
          </a:solidFill>
          <a:ln w="9360">
            <a:solidFill>
              <a:srgbClr val="be4b48"/>
            </a:solidFill>
            <a:round/>
            <a:tailEnd len="med" type="triangle" w="med"/>
          </a:ln>
        </p:spPr>
      </p:sp>
      <p:sp>
        <p:nvSpPr>
          <p:cNvPr id="277" name="CustomShape 91"/>
          <p:cNvSpPr/>
          <p:nvPr/>
        </p:nvSpPr>
        <p:spPr>
          <a:xfrm>
            <a:off x="4500000" y="6237360"/>
            <a:ext cx="4536000" cy="359640"/>
          </a:xfrm>
          <a:prstGeom prst="rect">
            <a:avLst/>
          </a:prstGeom>
          <a:solidFill>
            <a:srgbClr val="ff0000"/>
          </a:solidFill>
          <a:ln w="25560">
            <a:solidFill>
              <a:srgbClr val="8e3b3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i="1" lang="en-US" sz="1000">
                <a:solidFill>
                  <a:srgbClr val="000000"/>
                </a:solidFill>
                <a:latin typeface="Arial"/>
              </a:rPr>
              <a:t>E-RoC Manager</a:t>
            </a:r>
            <a:endParaRPr/>
          </a:p>
        </p:txBody>
      </p:sp>
    </p:spTree>
  </p:cSld>
  <p:timing>
    <p:tnLst>
      <p:par>
        <p:cTn dur="indefinite" id="90" nodeType="tmRoot" restart="never">
          <p:childTnLst>
            <p:seq>
              <p:cTn dur="indefinite" id="91" nodeType="mainSeq">
                <p:childTnLst>
                  <p:par>
                    <p:cTn fill="hold" id="92">
                      <p:stCondLst>
                        <p:cond delay="indefinite"/>
                      </p:stCondLst>
                      <p:childTnLst>
                        <p:par>
                          <p:cTn fill="hold" id="93">
                            <p:stCondLst>
                              <p:cond delay="0"/>
                            </p:stCondLst>
                            <p:childTnLst>
                              <p:par>
                                <p:cTn fill="hold" id="9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96"/>
                                        <p:tgtEl>
                                          <p:spTgt spid="18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8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01"/>
                                        <p:tgtEl>
                                          <p:spTgt spid="188">
                                            <p:txEl>
                                              <p:pRg end="78" st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2">
                      <p:stCondLst>
                        <p:cond delay="indefinite"/>
                      </p:stCondLst>
                      <p:childTnLst>
                        <p:par>
                          <p:cTn fill="hold" id="103">
                            <p:stCondLst>
                              <p:cond delay="0"/>
                            </p:stCondLst>
                            <p:childTnLst>
                              <p:par>
                                <p:cTn fill="hold" id="10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0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06"/>
                                        <p:tgtEl>
                                          <p:spTgt spid="188">
                                            <p:txEl>
                                              <p:pRg end="100" st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51" st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09"/>
                                        <p:tgtEl>
                                          <p:spTgt spid="188">
                                            <p:txEl>
                                              <p:pRg end="151" st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12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6">
                      <p:stCondLst>
                        <p:cond delay="indefinite"/>
                      </p:stCondLst>
                      <p:childTnLst>
                        <p:par>
                          <p:cTn fill="hold" id="117">
                            <p:stCondLst>
                              <p:cond delay="0"/>
                            </p:stCondLst>
                            <p:childTnLst>
                              <p:par>
                                <p:cTn fill="hold" id="1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1">
                      <p:stCondLst>
                        <p:cond delay="indefinite"/>
                      </p:stCondLst>
                      <p:childTnLst>
                        <p:par>
                          <p:cTn fill="hold" id="122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25"/>
                                        <p:tgtEl>
                                          <p:spTgt spid="190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28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3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34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37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4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43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46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49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52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5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58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6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64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67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7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73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76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79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82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8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88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9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94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97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8">
                      <p:stCondLst>
                        <p:cond delay="indefinite"/>
                      </p:stCondLst>
                      <p:childTnLst>
                        <p:par>
                          <p:cTn fill="hold" id="199">
                            <p:stCondLst>
                              <p:cond delay="0"/>
                            </p:stCondLst>
                            <p:childTnLst>
                              <p:par>
                                <p:cTn fill="hold" id="20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02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0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08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9">
                      <p:stCondLst>
                        <p:cond delay="indefinite"/>
                      </p:stCondLst>
                      <p:childTnLst>
                        <p:par>
                          <p:cTn fill="hold" id="210">
                            <p:stCondLst>
                              <p:cond delay="0"/>
                            </p:stCondLst>
                            <p:childTnLst>
                              <p:par>
                                <p:cTn fill="hold" id="21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13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16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19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0">
                      <p:stCondLst>
                        <p:cond delay="indefinite"/>
                      </p:stCondLst>
                      <p:childTnLst>
                        <p:par>
                          <p:cTn fill="hold" id="221">
                            <p:stCondLst>
                              <p:cond delay="0"/>
                            </p:stCondLst>
                            <p:childTnLst>
                              <p:par>
                                <p:cTn fill="hold" id="22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2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27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3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09480" y="228600"/>
            <a:ext cx="8000640" cy="57132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</a:rPr>
              <a:t>Case for E-RAIDs</a:t>
            </a:r>
            <a:endParaRPr/>
          </a:p>
        </p:txBody>
      </p:sp>
      <p:graphicFrame>
        <p:nvGraphicFramePr>
          <p:cNvPr id="279" name="Chart 31"/>
          <p:cNvGraphicFramePr/>
          <p:nvPr/>
        </p:nvGraphicFramePr>
        <p:xfrm>
          <a:off x="228600" y="4030560"/>
          <a:ext cx="5661000" cy="218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0" name="CustomShape 2"/>
          <p:cNvSpPr/>
          <p:nvPr/>
        </p:nvSpPr>
        <p:spPr>
          <a:xfrm>
            <a:off x="5822280" y="4282920"/>
            <a:ext cx="2171160" cy="2577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100">
                <a:solidFill>
                  <a:srgbClr val="000000"/>
                </a:solidFill>
                <a:latin typeface="Arial"/>
              </a:rPr>
              <a:t>Power Reduction Percentage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5822280" y="3587400"/>
            <a:ext cx="3181680" cy="130716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StarSymbol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Provide Same Memory Space</a:t>
            </a:r>
            <a:endParaRPr/>
          </a:p>
          <a:p>
            <a:endParaRPr/>
          </a:p>
          <a:p>
            <a:pPr>
              <a:buFont typeface="StarSymbol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Parallel IOs</a:t>
            </a:r>
            <a:endParaRPr/>
          </a:p>
          <a:p>
            <a:endParaRPr/>
          </a:p>
          <a:p>
            <a:pPr>
              <a:buFont typeface="StarSymbol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Voltage scaled</a:t>
            </a: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3739320" y="2198520"/>
            <a:ext cx="488520" cy="303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400">
                <a:solidFill>
                  <a:srgbClr val="000000"/>
                </a:solidFill>
                <a:latin typeface="Arial"/>
              </a:rPr>
              <a:t>Vs.</a:t>
            </a:r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531072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84" name="Line 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85" name="CustomShape 7"/>
          <p:cNvSpPr/>
          <p:nvPr/>
        </p:nvSpPr>
        <p:spPr>
          <a:xfrm>
            <a:off x="576720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86" name="Line 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87" name="CustomShape 9"/>
          <p:cNvSpPr/>
          <p:nvPr/>
        </p:nvSpPr>
        <p:spPr>
          <a:xfrm>
            <a:off x="439776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88" name="Line 1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89" name="CustomShape 11"/>
          <p:cNvSpPr/>
          <p:nvPr/>
        </p:nvSpPr>
        <p:spPr>
          <a:xfrm>
            <a:off x="485424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90" name="Line 1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91" name="CustomShape 13"/>
          <p:cNvSpPr/>
          <p:nvPr/>
        </p:nvSpPr>
        <p:spPr>
          <a:xfrm>
            <a:off x="721944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92" name="Line 1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93" name="CustomShape 15"/>
          <p:cNvSpPr/>
          <p:nvPr/>
        </p:nvSpPr>
        <p:spPr>
          <a:xfrm>
            <a:off x="767592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94" name="Line 1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95" name="CustomShape 17"/>
          <p:cNvSpPr/>
          <p:nvPr/>
        </p:nvSpPr>
        <p:spPr>
          <a:xfrm>
            <a:off x="630648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96" name="Line 1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97" name="CustomShape 19"/>
          <p:cNvSpPr/>
          <p:nvPr/>
        </p:nvSpPr>
        <p:spPr>
          <a:xfrm>
            <a:off x="6762960" y="1839240"/>
            <a:ext cx="414720" cy="104040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512 B</a:t>
            </a:r>
            <a:endParaRPr/>
          </a:p>
          <a:p>
            <a:pPr algn="ctr"/>
            <a:r>
              <a:rPr lang="en-US" sz="700">
                <a:solidFill>
                  <a:srgbClr val="000000"/>
                </a:solidFill>
                <a:latin typeface="Arial"/>
              </a:rPr>
              <a:t>SPM</a:t>
            </a:r>
            <a:endParaRPr/>
          </a:p>
        </p:txBody>
      </p:sp>
      <p:cxnSp>
        <p:nvCxnSpPr>
          <p:cNvPr id="298" name="Line 2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99" name="CustomShape 21"/>
          <p:cNvSpPr/>
          <p:nvPr/>
        </p:nvSpPr>
        <p:spPr>
          <a:xfrm>
            <a:off x="4356360" y="1805040"/>
            <a:ext cx="1866960" cy="116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i="1" lang="en-US" sz="700">
                <a:solidFill>
                  <a:srgbClr val="0d0d0d"/>
                </a:solidFill>
                <a:latin typeface="Arial"/>
              </a:rPr>
              <a:t>E-RAID 0</a:t>
            </a:r>
            <a:endParaRPr/>
          </a:p>
          <a:p>
            <a:pPr algn="ctr"/>
            <a:r>
              <a:rPr b="1" i="1" lang="en-US" sz="700">
                <a:solidFill>
                  <a:srgbClr val="0d0d0d"/>
                </a:solidFill>
                <a:latin typeface="Arial"/>
              </a:rPr>
              <a:t>(1 Byte stripping)</a:t>
            </a:r>
            <a:endParaRPr/>
          </a:p>
          <a:p>
            <a:pPr algn="ctr"/>
            <a:endParaRPr/>
          </a:p>
        </p:txBody>
      </p:sp>
      <p:sp>
        <p:nvSpPr>
          <p:cNvPr id="300" name="CustomShape 22"/>
          <p:cNvSpPr/>
          <p:nvPr/>
        </p:nvSpPr>
        <p:spPr>
          <a:xfrm>
            <a:off x="6265080" y="1805040"/>
            <a:ext cx="1866960" cy="116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endParaRPr/>
          </a:p>
          <a:p>
            <a:pPr algn="ctr"/>
            <a:r>
              <a:rPr b="1" i="1" lang="en-US" sz="700">
                <a:solidFill>
                  <a:srgbClr val="0d0d0d"/>
                </a:solidFill>
                <a:latin typeface="Arial"/>
              </a:rPr>
              <a:t>E-RAID 0 </a:t>
            </a:r>
            <a:endParaRPr/>
          </a:p>
          <a:p>
            <a:pPr algn="ctr"/>
            <a:r>
              <a:rPr b="1" i="1" lang="en-US" sz="700">
                <a:solidFill>
                  <a:srgbClr val="0d0d0d"/>
                </a:solidFill>
                <a:latin typeface="Arial"/>
              </a:rPr>
              <a:t>(1 Byte stripping)</a:t>
            </a:r>
            <a:endParaRPr/>
          </a:p>
        </p:txBody>
      </p:sp>
      <p:sp>
        <p:nvSpPr>
          <p:cNvPr id="301" name="CustomShape 23"/>
          <p:cNvSpPr/>
          <p:nvPr/>
        </p:nvSpPr>
        <p:spPr>
          <a:xfrm>
            <a:off x="4289400" y="1722960"/>
            <a:ext cx="3942000" cy="1292400"/>
          </a:xfrm>
          <a:prstGeom prst="rect">
            <a:avLst/>
          </a:prstGeom>
          <a:solidFill>
            <a:srgbClr val="bfbfbf"/>
          </a:solidFill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1050">
                <a:solidFill>
                  <a:srgbClr val="0d0d0d"/>
                </a:solidFill>
                <a:latin typeface="Arial"/>
              </a:rPr>
              <a:t>	</a:t>
            </a:r>
            <a:r>
              <a:rPr b="1" lang="en-US" sz="1050">
                <a:solidFill>
                  <a:srgbClr val="0d0d0d"/>
                </a:solidFill>
                <a:latin typeface="Arial"/>
              </a:rPr>
              <a:t>  </a:t>
            </a:r>
            <a:r>
              <a:rPr b="1" lang="en-US" sz="1050">
                <a:solidFill>
                  <a:srgbClr val="0d0d0d"/>
                </a:solidFill>
                <a:latin typeface="Arial"/>
              </a:rPr>
              <a:t>E-RAID 1 (Mirroring)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302" name="CustomShape 24"/>
          <p:cNvSpPr/>
          <p:nvPr/>
        </p:nvSpPr>
        <p:spPr>
          <a:xfrm>
            <a:off x="4294080" y="1405080"/>
            <a:ext cx="3942000" cy="1695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50">
                <a:solidFill>
                  <a:srgbClr val="000000"/>
                </a:solidFill>
                <a:latin typeface="Times New Roman"/>
              </a:rPr>
              <a:t>E-RoC Manager IF</a:t>
            </a:r>
            <a:endParaRPr/>
          </a:p>
        </p:txBody>
      </p:sp>
      <p:sp>
        <p:nvSpPr>
          <p:cNvPr id="303" name="Line 25"/>
          <p:cNvSpPr/>
          <p:nvPr/>
        </p:nvSpPr>
        <p:spPr>
          <a:xfrm>
            <a:off x="4397400" y="2761560"/>
            <a:ext cx="0" cy="496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4" name="Line 26"/>
          <p:cNvSpPr/>
          <p:nvPr/>
        </p:nvSpPr>
        <p:spPr>
          <a:xfrm>
            <a:off x="4812480" y="2761560"/>
            <a:ext cx="0" cy="496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5" name="Line 27"/>
          <p:cNvSpPr/>
          <p:nvPr/>
        </p:nvSpPr>
        <p:spPr>
          <a:xfrm>
            <a:off x="6181920" y="2771280"/>
            <a:ext cx="0" cy="743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cxnSp>
        <p:nvCxnSpPr>
          <p:cNvPr id="306" name="Line 2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307" name="Line 2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308" name="CustomShape 30"/>
          <p:cNvSpPr/>
          <p:nvPr/>
        </p:nvSpPr>
        <p:spPr>
          <a:xfrm>
            <a:off x="4485960" y="3016080"/>
            <a:ext cx="317880" cy="196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700">
                <a:solidFill>
                  <a:srgbClr val="000000"/>
                </a:solidFill>
                <a:latin typeface="Times New Roman"/>
              </a:rPr>
              <a:t>8bit</a:t>
            </a:r>
            <a:endParaRPr/>
          </a:p>
        </p:txBody>
      </p:sp>
      <p:sp>
        <p:nvSpPr>
          <p:cNvPr id="309" name="CustomShape 31"/>
          <p:cNvSpPr/>
          <p:nvPr/>
        </p:nvSpPr>
        <p:spPr>
          <a:xfrm>
            <a:off x="5145120" y="3559680"/>
            <a:ext cx="452160" cy="196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700">
                <a:solidFill>
                  <a:srgbClr val="000000"/>
                </a:solidFill>
                <a:latin typeface="Times New Roman"/>
              </a:rPr>
              <a:t>4 x 8bit</a:t>
            </a:r>
            <a:endParaRPr/>
          </a:p>
        </p:txBody>
      </p:sp>
      <p:sp>
        <p:nvSpPr>
          <p:cNvPr id="310" name="Line 32"/>
          <p:cNvSpPr/>
          <p:nvPr/>
        </p:nvSpPr>
        <p:spPr>
          <a:xfrm flipV="1">
            <a:off x="4543920" y="3148200"/>
            <a:ext cx="92160" cy="37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11" name="Line 33"/>
          <p:cNvSpPr/>
          <p:nvPr/>
        </p:nvSpPr>
        <p:spPr>
          <a:xfrm flipV="1">
            <a:off x="5262840" y="3478680"/>
            <a:ext cx="125640" cy="72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12" name="CustomShape 34"/>
          <p:cNvSpPr/>
          <p:nvPr/>
        </p:nvSpPr>
        <p:spPr>
          <a:xfrm>
            <a:off x="4397760" y="3299400"/>
            <a:ext cx="414720" cy="7416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Times New Roman"/>
              </a:rPr>
              <a:t>Byte 0</a:t>
            </a:r>
            <a:endParaRPr/>
          </a:p>
        </p:txBody>
      </p:sp>
      <p:sp>
        <p:nvSpPr>
          <p:cNvPr id="313" name="CustomShape 35"/>
          <p:cNvSpPr/>
          <p:nvPr/>
        </p:nvSpPr>
        <p:spPr>
          <a:xfrm>
            <a:off x="4854240" y="3296880"/>
            <a:ext cx="414720" cy="7416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Times New Roman"/>
              </a:rPr>
              <a:t>Byte 1</a:t>
            </a:r>
            <a:endParaRPr/>
          </a:p>
        </p:txBody>
      </p:sp>
      <p:sp>
        <p:nvSpPr>
          <p:cNvPr id="314" name="CustomShape 36"/>
          <p:cNvSpPr/>
          <p:nvPr/>
        </p:nvSpPr>
        <p:spPr>
          <a:xfrm>
            <a:off x="5310720" y="3299400"/>
            <a:ext cx="414720" cy="7416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Times New Roman"/>
              </a:rPr>
              <a:t>Byte 2</a:t>
            </a:r>
            <a:endParaRPr/>
          </a:p>
        </p:txBody>
      </p:sp>
      <p:sp>
        <p:nvSpPr>
          <p:cNvPr id="315" name="CustomShape 37"/>
          <p:cNvSpPr/>
          <p:nvPr/>
        </p:nvSpPr>
        <p:spPr>
          <a:xfrm>
            <a:off x="5767560" y="3299400"/>
            <a:ext cx="414720" cy="7416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700">
                <a:solidFill>
                  <a:srgbClr val="000000"/>
                </a:solidFill>
                <a:latin typeface="Times New Roman"/>
              </a:rPr>
              <a:t>Byte 3</a:t>
            </a:r>
            <a:endParaRPr/>
          </a:p>
        </p:txBody>
      </p:sp>
      <p:cxnSp>
        <p:nvCxnSpPr>
          <p:cNvPr id="316" name="Line 3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317" name="Line 39"/>
          <p:cNvSpPr/>
          <p:nvPr/>
        </p:nvSpPr>
        <p:spPr>
          <a:xfrm>
            <a:off x="720360" y="2742480"/>
            <a:ext cx="0" cy="743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8" name="Line 40"/>
          <p:cNvSpPr/>
          <p:nvPr/>
        </p:nvSpPr>
        <p:spPr>
          <a:xfrm>
            <a:off x="3643920" y="2755080"/>
            <a:ext cx="0" cy="743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cxnSp>
        <p:nvCxnSpPr>
          <p:cNvPr id="319" name="Line 41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320" name="CustomShape 42"/>
          <p:cNvSpPr/>
          <p:nvPr/>
        </p:nvSpPr>
        <p:spPr>
          <a:xfrm>
            <a:off x="1937880" y="3191760"/>
            <a:ext cx="465840" cy="25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50"/>
              <a:t>32bit</a:t>
            </a:r>
            <a:endParaRPr/>
          </a:p>
        </p:txBody>
      </p:sp>
      <p:sp>
        <p:nvSpPr>
          <p:cNvPr id="321" name="Line 43"/>
          <p:cNvSpPr/>
          <p:nvPr/>
        </p:nvSpPr>
        <p:spPr>
          <a:xfrm flipV="1">
            <a:off x="2042280" y="3389760"/>
            <a:ext cx="154080" cy="5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22" name="CustomShape 44"/>
          <p:cNvSpPr/>
          <p:nvPr/>
        </p:nvSpPr>
        <p:spPr>
          <a:xfrm>
            <a:off x="718560" y="1638360"/>
            <a:ext cx="2925360" cy="155772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100">
                <a:solidFill>
                  <a:srgbClr val="ffffff"/>
                </a:solidFill>
                <a:latin typeface="Arial"/>
              </a:rPr>
              <a:t>2KB SPM</a:t>
            </a:r>
            <a:endParaRPr/>
          </a:p>
          <a:p>
            <a:pPr algn="ctr"/>
            <a:r>
              <a:rPr lang="en-US" sz="1100">
                <a:solidFill>
                  <a:srgbClr val="ffffff"/>
                </a:solidFill>
                <a:latin typeface="Arial"/>
              </a:rPr>
              <a:t>@  Nominal Vdd</a:t>
            </a:r>
            <a:endParaRPr/>
          </a:p>
        </p:txBody>
      </p:sp>
      <p:sp>
        <p:nvSpPr>
          <p:cNvPr id="323" name="CustomShape 45"/>
          <p:cNvSpPr/>
          <p:nvPr/>
        </p:nvSpPr>
        <p:spPr>
          <a:xfrm>
            <a:off x="1331640" y="3573000"/>
            <a:ext cx="901800" cy="393120"/>
          </a:xfrm>
          <a:prstGeom prst="rect">
            <a:avLst/>
          </a:prstGeom>
          <a:solidFill>
            <a:srgbClr val="ff0000"/>
          </a:solidFill>
          <a:ln w="25560">
            <a:solidFill>
              <a:srgbClr val="8e3b3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14% increase</a:t>
            </a:r>
            <a:endParaRPr/>
          </a:p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@ 2e-20 SEU</a:t>
            </a:r>
            <a:endParaRPr/>
          </a:p>
        </p:txBody>
      </p:sp>
      <p:sp>
        <p:nvSpPr>
          <p:cNvPr id="324" name="CustomShape 46"/>
          <p:cNvSpPr/>
          <p:nvPr/>
        </p:nvSpPr>
        <p:spPr>
          <a:xfrm>
            <a:off x="2267640" y="3573000"/>
            <a:ext cx="927360" cy="393120"/>
          </a:xfrm>
          <a:prstGeom prst="rect">
            <a:avLst/>
          </a:prstGeom>
          <a:solidFill>
            <a:srgbClr val="009900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50">
                <a:solidFill>
                  <a:srgbClr val="000000"/>
                </a:solidFill>
                <a:latin typeface="Times New Roman"/>
              </a:rPr>
              <a:t>8% savings</a:t>
            </a:r>
            <a:endParaRPr/>
          </a:p>
          <a:p>
            <a:pPr algn="ctr"/>
            <a:r>
              <a:rPr lang="en-US" sz="1050">
                <a:solidFill>
                  <a:srgbClr val="000000"/>
                </a:solidFill>
                <a:latin typeface="Times New Roman"/>
              </a:rPr>
              <a:t>@ 1e-15 SEU</a:t>
            </a:r>
            <a:endParaRPr/>
          </a:p>
        </p:txBody>
      </p:sp>
      <p:sp>
        <p:nvSpPr>
          <p:cNvPr id="325" name="CustomShape 47"/>
          <p:cNvSpPr/>
          <p:nvPr/>
        </p:nvSpPr>
        <p:spPr>
          <a:xfrm>
            <a:off x="3276000" y="3573000"/>
            <a:ext cx="927360" cy="393120"/>
          </a:xfrm>
          <a:prstGeom prst="rect">
            <a:avLst/>
          </a:prstGeom>
          <a:solidFill>
            <a:srgbClr val="009900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50">
                <a:solidFill>
                  <a:srgbClr val="000000"/>
                </a:solidFill>
                <a:latin typeface="Times New Roman"/>
              </a:rPr>
              <a:t>19% savings</a:t>
            </a:r>
            <a:endParaRPr/>
          </a:p>
          <a:p>
            <a:pPr algn="ctr"/>
            <a:r>
              <a:rPr lang="en-US" sz="1050">
                <a:solidFill>
                  <a:srgbClr val="000000"/>
                </a:solidFill>
                <a:latin typeface="Times New Roman"/>
              </a:rPr>
              <a:t>@ 6e-12 SEU</a:t>
            </a:r>
            <a:endParaRPr/>
          </a:p>
        </p:txBody>
      </p:sp>
      <p:sp>
        <p:nvSpPr>
          <p:cNvPr id="326" name="CustomShape 48"/>
          <p:cNvSpPr/>
          <p:nvPr/>
        </p:nvSpPr>
        <p:spPr>
          <a:xfrm>
            <a:off x="4284000" y="3573000"/>
            <a:ext cx="927360" cy="393120"/>
          </a:xfrm>
          <a:prstGeom prst="rect">
            <a:avLst/>
          </a:prstGeom>
          <a:solidFill>
            <a:srgbClr val="009900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50">
                <a:solidFill>
                  <a:srgbClr val="000000"/>
                </a:solidFill>
                <a:latin typeface="Times New Roman"/>
              </a:rPr>
              <a:t>46% savings</a:t>
            </a:r>
            <a:endParaRPr/>
          </a:p>
          <a:p>
            <a:pPr algn="ctr"/>
            <a:r>
              <a:rPr lang="en-US" sz="1050">
                <a:solidFill>
                  <a:srgbClr val="000000"/>
                </a:solidFill>
                <a:latin typeface="Times New Roman"/>
              </a:rPr>
              <a:t>@ 7e-2 SEU</a:t>
            </a:r>
            <a:endParaRPr/>
          </a:p>
        </p:txBody>
      </p:sp>
      <p:sp>
        <p:nvSpPr>
          <p:cNvPr id="327" name="CustomShape 49"/>
          <p:cNvSpPr/>
          <p:nvPr/>
        </p:nvSpPr>
        <p:spPr>
          <a:xfrm>
            <a:off x="1331640" y="4437000"/>
            <a:ext cx="935640" cy="165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328" name="CustomShape 50"/>
          <p:cNvSpPr/>
          <p:nvPr/>
        </p:nvSpPr>
        <p:spPr>
          <a:xfrm>
            <a:off x="2267640" y="4437000"/>
            <a:ext cx="935640" cy="151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329" name="CustomShape 51"/>
          <p:cNvSpPr/>
          <p:nvPr/>
        </p:nvSpPr>
        <p:spPr>
          <a:xfrm>
            <a:off x="3204000" y="4437000"/>
            <a:ext cx="1007640" cy="1223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330" name="CustomShape 52"/>
          <p:cNvSpPr/>
          <p:nvPr/>
        </p:nvSpPr>
        <p:spPr>
          <a:xfrm>
            <a:off x="4212000" y="4437000"/>
            <a:ext cx="935640" cy="1223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tailEnd len="med" type="triangle" w="med"/>
          </a:ln>
        </p:spPr>
      </p:sp>
      <p:cxnSp>
        <p:nvCxnSpPr>
          <p:cNvPr id="331" name="Line 5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332" name="CustomShape 54"/>
          <p:cNvSpPr/>
          <p:nvPr/>
        </p:nvSpPr>
        <p:spPr>
          <a:xfrm>
            <a:off x="1431360" y="4714920"/>
            <a:ext cx="1715400" cy="425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100">
                <a:solidFill>
                  <a:srgbClr val="ff0000"/>
                </a:solidFill>
                <a:latin typeface="Times New Roman"/>
              </a:rPr>
              <a:t>Incurs power consumption </a:t>
            </a:r>
            <a:endParaRPr/>
          </a:p>
          <a:p>
            <a:r>
              <a:rPr lang="en-US" sz="1100">
                <a:solidFill>
                  <a:srgbClr val="ff0000"/>
                </a:solidFill>
                <a:latin typeface="Times New Roman"/>
              </a:rPr>
              <a:t>overhead at high Vdd </a:t>
            </a:r>
            <a:endParaRPr/>
          </a:p>
        </p:txBody>
      </p:sp>
      <p:sp>
        <p:nvSpPr>
          <p:cNvPr id="333" name="CustomShape 55"/>
          <p:cNvSpPr/>
          <p:nvPr/>
        </p:nvSpPr>
        <p:spPr>
          <a:xfrm>
            <a:off x="3430080" y="5865840"/>
            <a:ext cx="1549440" cy="257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100">
                <a:solidFill>
                  <a:srgbClr val="008000"/>
                </a:solidFill>
                <a:latin typeface="Times New Roman"/>
              </a:rPr>
              <a:t>Saves power at low Vdd</a:t>
            </a:r>
            <a:endParaRPr/>
          </a:p>
        </p:txBody>
      </p:sp>
      <p:cxnSp>
        <p:nvCxnSpPr>
          <p:cNvPr id="334" name="Line 5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8000"/>
            </a:solidFill>
            <a:round/>
            <a:tailEnd len="med" type="triangle" w="med"/>
          </a:ln>
        </p:spPr>
      </p:cxnSp>
      <p:cxnSp>
        <p:nvCxnSpPr>
          <p:cNvPr id="335" name="Line 5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8000"/>
            </a:solidFill>
            <a:round/>
            <a:tailEnd len="med" type="triangle" w="med"/>
          </a:ln>
        </p:spPr>
      </p:cxnSp>
      <p:cxnSp>
        <p:nvCxnSpPr>
          <p:cNvPr id="336" name="Line 5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8000"/>
            </a:solidFill>
            <a:round/>
            <a:tailEnd len="med" type="triangle" w="med"/>
          </a:ln>
        </p:spPr>
      </p:cxnSp>
      <p:sp>
        <p:nvSpPr>
          <p:cNvPr id="337" name="CustomShape 59"/>
          <p:cNvSpPr/>
          <p:nvPr/>
        </p:nvSpPr>
        <p:spPr>
          <a:xfrm>
            <a:off x="0" y="5733360"/>
            <a:ext cx="9143640" cy="1124280"/>
          </a:xfrm>
          <a:prstGeom prst="rect">
            <a:avLst/>
          </a:prstGeom>
          <a:solidFill>
            <a:srgbClr val="ff0000"/>
          </a:solidFill>
          <a:ln w="9360">
            <a:solidFill>
              <a:srgbClr val="be4b48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3600">
                <a:solidFill>
                  <a:srgbClr val="ffffff"/>
                </a:solidFill>
                <a:latin typeface="Times New Roman"/>
              </a:rPr>
              <a:t>Voltage scale induced errors handled automatically by E-RAID levels!</a:t>
            </a:r>
            <a:endParaRPr/>
          </a:p>
        </p:txBody>
      </p:sp>
      <p:sp>
        <p:nvSpPr>
          <p:cNvPr id="338" name="CustomShape 60"/>
          <p:cNvSpPr/>
          <p:nvPr/>
        </p:nvSpPr>
        <p:spPr>
          <a:xfrm>
            <a:off x="4284000" y="1628640"/>
            <a:ext cx="4032000" cy="1439640"/>
          </a:xfrm>
          <a:prstGeom prst="rect">
            <a:avLst/>
          </a:prstGeom>
          <a:solidFill>
            <a:srgbClr val="ff0000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i="1" lang="en-US" sz="2000">
                <a:solidFill>
                  <a:srgbClr val="ffffff"/>
                </a:solidFill>
                <a:latin typeface="Arial"/>
              </a:rPr>
              <a:t>ERAID Levels</a:t>
            </a:r>
            <a:endParaRPr/>
          </a:p>
        </p:txBody>
      </p:sp>
    </p:spTree>
  </p:cSld>
  <p:timing>
    <p:tnLst>
      <p:par>
        <p:cTn dur="indefinite" id="231" nodeType="tmRoot" restart="never">
          <p:childTnLst>
            <p:seq>
              <p:cTn dur="indefinite" id="232" nodeType="mainSeq">
                <p:childTnLst>
                  <p:par>
                    <p:cTn fill="hold" id="233">
                      <p:stCondLst>
                        <p:cond delay="indefinite"/>
                      </p:stCondLst>
                      <p:childTnLst>
                        <p:par>
                          <p:cTn fill="hold" id="234">
                            <p:stCondLst>
                              <p:cond delay="0"/>
                            </p:stCondLst>
                            <p:childTnLst>
                              <p:par>
                                <p:cTn fill="hold" id="23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37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4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4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6">
                      <p:stCondLst>
                        <p:cond delay="indefinite"/>
                      </p:stCondLst>
                      <p:childTnLst>
                        <p:par>
                          <p:cTn fill="hold" id="247">
                            <p:stCondLst>
                              <p:cond delay="0"/>
                            </p:stCondLst>
                            <p:childTnLst>
                              <p:par>
                                <p:cTn fill="hold" id="24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50"/>
                                        <p:tgtEl>
                                          <p:spTgt spid="281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0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53"/>
                                        <p:tgtEl>
                                          <p:spTgt spid="281">
                                            <p:txEl>
                                              <p:pRg end="40" st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6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56"/>
                                        <p:tgtEl>
                                          <p:spTgt spid="281">
                                            <p:txEl>
                                              <p:pRg end="56" st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7">
                      <p:stCondLst>
                        <p:cond delay="indefinite"/>
                      </p:stCondLst>
                      <p:childTnLst>
                        <p:par>
                          <p:cTn fill="hold" id="258">
                            <p:stCondLst>
                              <p:cond delay="0"/>
                            </p:stCondLst>
                            <p:childTnLst>
                              <p:par>
                                <p:cTn fill="hold" id="25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6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64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5">
                      <p:stCondLst>
                        <p:cond delay="indefinite"/>
                      </p:stCondLst>
                      <p:childTnLst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69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72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7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6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dur="500" fill="freeze" id="277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9">
                      <p:stCondLst>
                        <p:cond delay="indefinite"/>
                      </p:stCondLst>
                      <p:childTnLst>
                        <p:par>
                          <p:cTn fill="hold" id="280">
                            <p:stCondLst>
                              <p:cond delay="0"/>
                            </p:stCondLst>
                            <p:childTnLst>
                              <p:par>
                                <p:cTn fill="hold" id="28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83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86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89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0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dur="500" fill="freeze" id="29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3">
                            <p:stCondLst>
                              <p:cond delay="500"/>
                            </p:stCondLst>
                            <p:childTnLst>
                              <p:par>
                                <p:cTn fill="hold" id="294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96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7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dur="500" fill="freeze" id="298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99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02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3">
                            <p:stCondLst>
                              <p:cond delay="1000"/>
                            </p:stCondLst>
                            <p:childTnLst>
                              <p:par>
                                <p:cTn fill="hold" id="304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06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09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0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dur="500" fill="freeze" id="31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3">
                      <p:stCondLst>
                        <p:cond delay="indefinite"/>
                      </p:stCondLst>
                      <p:childTnLst>
                        <p:par>
                          <p:cTn fill="hold" id="314">
                            <p:stCondLst>
                              <p:cond delay="0"/>
                            </p:stCondLst>
                            <p:childTnLst>
                              <p:par>
                                <p:cTn fill="hold" id="3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17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2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34320" y="556200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6582600" y="556200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7169760" y="556200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42" name="CustomShape 4"/>
          <p:cNvSpPr/>
          <p:nvPr/>
        </p:nvSpPr>
        <p:spPr>
          <a:xfrm>
            <a:off x="7678800" y="556200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43" name="Line 5"/>
          <p:cNvSpPr/>
          <p:nvPr/>
        </p:nvSpPr>
        <p:spPr>
          <a:xfrm>
            <a:off x="8078760" y="5574600"/>
            <a:ext cx="63792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44" name="Line 6"/>
          <p:cNvSpPr/>
          <p:nvPr/>
        </p:nvSpPr>
        <p:spPr>
          <a:xfrm>
            <a:off x="8078760" y="6345000"/>
            <a:ext cx="63792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cxnSp>
        <p:nvCxnSpPr>
          <p:cNvPr id="345" name="Line 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346" name="CustomShape 8"/>
          <p:cNvSpPr/>
          <p:nvPr/>
        </p:nvSpPr>
        <p:spPr>
          <a:xfrm>
            <a:off x="8203680" y="5833440"/>
            <a:ext cx="320760" cy="2275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47" name="CustomShape 9"/>
          <p:cNvSpPr/>
          <p:nvPr/>
        </p:nvSpPr>
        <p:spPr>
          <a:xfrm>
            <a:off x="755640" y="516636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48" name="CustomShape 10"/>
          <p:cNvSpPr/>
          <p:nvPr/>
        </p:nvSpPr>
        <p:spPr>
          <a:xfrm>
            <a:off x="1337400" y="516636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49" name="CustomShape 11"/>
          <p:cNvSpPr/>
          <p:nvPr/>
        </p:nvSpPr>
        <p:spPr>
          <a:xfrm>
            <a:off x="2339640" y="516636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50" name="CustomShape 12"/>
          <p:cNvSpPr/>
          <p:nvPr/>
        </p:nvSpPr>
        <p:spPr>
          <a:xfrm>
            <a:off x="2887920" y="5166360"/>
            <a:ext cx="426240" cy="770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51" name="Line 13"/>
          <p:cNvSpPr/>
          <p:nvPr/>
        </p:nvSpPr>
        <p:spPr>
          <a:xfrm>
            <a:off x="3287880" y="5178600"/>
            <a:ext cx="63792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52" name="Line 14"/>
          <p:cNvSpPr/>
          <p:nvPr/>
        </p:nvSpPr>
        <p:spPr>
          <a:xfrm>
            <a:off x="3287880" y="5949000"/>
            <a:ext cx="63792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cxnSp>
        <p:nvCxnSpPr>
          <p:cNvPr id="353" name="Line 15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354" name="CustomShape 16"/>
          <p:cNvSpPr/>
          <p:nvPr/>
        </p:nvSpPr>
        <p:spPr>
          <a:xfrm>
            <a:off x="3412800" y="5437800"/>
            <a:ext cx="320760" cy="2275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4K</a:t>
            </a:r>
            <a:endParaRPr/>
          </a:p>
        </p:txBody>
      </p:sp>
      <p:sp>
        <p:nvSpPr>
          <p:cNvPr id="355" name="TextShape 17"/>
          <p:cNvSpPr txBox="1"/>
          <p:nvPr/>
        </p:nvSpPr>
        <p:spPr>
          <a:xfrm>
            <a:off x="457200" y="260640"/>
            <a:ext cx="8229240" cy="50364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2800">
                <a:solidFill>
                  <a:srgbClr val="ffffff"/>
                </a:solidFill>
                <a:latin typeface="Arial"/>
              </a:rPr>
              <a:t>Embedded RAID Levels and Logical SPMs</a:t>
            </a:r>
            <a:endParaRPr/>
          </a:p>
        </p:txBody>
      </p:sp>
      <p:sp>
        <p:nvSpPr>
          <p:cNvPr id="356" name="TextShape 18"/>
          <p:cNvSpPr txBox="1"/>
          <p:nvPr/>
        </p:nvSpPr>
        <p:spPr>
          <a:xfrm>
            <a:off x="747720" y="980640"/>
            <a:ext cx="4039920" cy="639360"/>
          </a:xfrm>
          <a:prstGeom prst="rect">
            <a:avLst/>
          </a:prstGeom>
        </p:spPr>
        <p:txBody>
          <a:bodyPr anchor="b" bIns="36360" lIns="73080" rIns="73080" tIns="3636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Traditional RAIDs</a:t>
            </a:r>
            <a:endParaRPr/>
          </a:p>
        </p:txBody>
      </p:sp>
      <p:sp>
        <p:nvSpPr>
          <p:cNvPr id="357" name="TextShape 19"/>
          <p:cNvSpPr txBox="1"/>
          <p:nvPr/>
        </p:nvSpPr>
        <p:spPr>
          <a:xfrm>
            <a:off x="251640" y="1700640"/>
            <a:ext cx="4039920" cy="1181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Times New Roman"/>
              </a:rPr>
              <a:t>Statically defined</a:t>
            </a:r>
            <a:endParaRPr/>
          </a:p>
          <a:p>
            <a:r>
              <a:rPr lang="en-US" sz="1400">
                <a:solidFill>
                  <a:srgbClr val="0033cc"/>
                </a:solidFill>
                <a:latin typeface="Times New Roman"/>
              </a:rPr>
              <a:t>Create and use for entire app run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Allocate an entire SPM to a RAID level</a:t>
            </a:r>
            <a:endParaRPr/>
          </a:p>
          <a:p>
            <a:r>
              <a:rPr lang="en-US" sz="1400">
                <a:solidFill>
                  <a:srgbClr val="0033cc"/>
                </a:solidFill>
                <a:latin typeface="Times New Roman"/>
              </a:rPr>
              <a:t>Greatly limits SPM utilization </a:t>
            </a:r>
            <a:endParaRPr/>
          </a:p>
        </p:txBody>
      </p:sp>
      <p:sp>
        <p:nvSpPr>
          <p:cNvPr id="358" name="TextShape 20"/>
          <p:cNvSpPr txBox="1"/>
          <p:nvPr/>
        </p:nvSpPr>
        <p:spPr>
          <a:xfrm>
            <a:off x="5076000" y="1196640"/>
            <a:ext cx="3888000" cy="63936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b="1" lang="en-US" sz="2400">
                <a:solidFill>
                  <a:srgbClr val="000000"/>
                </a:solidFill>
                <a:latin typeface="Times New Roman"/>
              </a:rPr>
              <a:t>Embedded RAIDs</a:t>
            </a:r>
            <a:endParaRPr/>
          </a:p>
        </p:txBody>
      </p:sp>
      <p:sp>
        <p:nvSpPr>
          <p:cNvPr id="359" name="TextShape 21"/>
          <p:cNvSpPr txBox="1"/>
          <p:nvPr/>
        </p:nvSpPr>
        <p:spPr>
          <a:xfrm>
            <a:off x="4489560" y="1772640"/>
            <a:ext cx="4474440" cy="893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Customized E-RAID levels</a:t>
            </a:r>
            <a:endParaRPr/>
          </a:p>
          <a:p>
            <a:r>
              <a:rPr lang="en-US" sz="1200">
                <a:solidFill>
                  <a:srgbClr val="0033cc"/>
                </a:solidFill>
                <a:latin typeface="Times New Roman"/>
              </a:rPr>
              <a:t>(Mirroring, Parity, No E-RAID, etc.)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Logical SPMs (LSPMs)</a:t>
            </a:r>
            <a:endParaRPr/>
          </a:p>
          <a:p>
            <a:r>
              <a:rPr lang="en-US" sz="1200">
                <a:solidFill>
                  <a:srgbClr val="0033cc"/>
                </a:solidFill>
                <a:latin typeface="Times New Roman"/>
              </a:rPr>
              <a:t>Associated with an E-RAID level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Expose LSPMs to the outside world </a:t>
            </a:r>
            <a:endParaRPr/>
          </a:p>
          <a:p>
            <a:r>
              <a:rPr lang="en-US" sz="1200">
                <a:solidFill>
                  <a:srgbClr val="0033cc"/>
                </a:solidFill>
                <a:latin typeface="Times New Roman"/>
              </a:rPr>
              <a:t>Managed as regular SPMs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Efficient allocation policies</a:t>
            </a:r>
            <a:endParaRPr/>
          </a:p>
          <a:p>
            <a:endParaRPr/>
          </a:p>
        </p:txBody>
      </p:sp>
      <p:sp>
        <p:nvSpPr>
          <p:cNvPr id="360" name="CustomShape 22"/>
          <p:cNvSpPr/>
          <p:nvPr/>
        </p:nvSpPr>
        <p:spPr>
          <a:xfrm>
            <a:off x="5940000" y="4611240"/>
            <a:ext cx="1157040" cy="24048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LSPM of 1K      </a:t>
            </a:r>
            <a:endParaRPr/>
          </a:p>
        </p:txBody>
      </p:sp>
      <p:cxnSp>
        <p:nvCxnSpPr>
          <p:cNvPr id="361" name="Line 2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2" name="Line 2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63" name="CustomShape 25"/>
          <p:cNvSpPr/>
          <p:nvPr/>
        </p:nvSpPr>
        <p:spPr>
          <a:xfrm>
            <a:off x="7452360" y="4611240"/>
            <a:ext cx="1295280" cy="24048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LSPM of 2K </a:t>
            </a:r>
            <a:endParaRPr/>
          </a:p>
        </p:txBody>
      </p:sp>
      <p:cxnSp>
        <p:nvCxnSpPr>
          <p:cNvPr id="364" name="Line 2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65" name="CustomShape 27"/>
          <p:cNvSpPr/>
          <p:nvPr/>
        </p:nvSpPr>
        <p:spPr>
          <a:xfrm>
            <a:off x="5940000" y="4903200"/>
            <a:ext cx="1157040" cy="24048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Mirroring, 2x1K       </a:t>
            </a:r>
            <a:endParaRPr/>
          </a:p>
        </p:txBody>
      </p:sp>
      <p:sp>
        <p:nvSpPr>
          <p:cNvPr id="366" name="CustomShape 28"/>
          <p:cNvSpPr/>
          <p:nvPr/>
        </p:nvSpPr>
        <p:spPr>
          <a:xfrm>
            <a:off x="7461720" y="4921920"/>
            <a:ext cx="1294560" cy="24048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Parity, 3x2K</a:t>
            </a:r>
            <a:endParaRPr/>
          </a:p>
        </p:txBody>
      </p:sp>
      <p:sp>
        <p:nvSpPr>
          <p:cNvPr id="367" name="CustomShape 29"/>
          <p:cNvSpPr/>
          <p:nvPr/>
        </p:nvSpPr>
        <p:spPr>
          <a:xfrm>
            <a:off x="5940000" y="5204520"/>
            <a:ext cx="2808000" cy="24048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E-RoC Manager</a:t>
            </a:r>
            <a:endParaRPr/>
          </a:p>
        </p:txBody>
      </p:sp>
      <p:sp>
        <p:nvSpPr>
          <p:cNvPr id="368" name="CustomShape 30"/>
          <p:cNvSpPr/>
          <p:nvPr/>
        </p:nvSpPr>
        <p:spPr>
          <a:xfrm>
            <a:off x="4299840" y="4532760"/>
            <a:ext cx="175212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ff0000"/>
                </a:solidFill>
              </a:rPr>
              <a:t>Address Virtualization Layer</a:t>
            </a:r>
            <a:endParaRPr/>
          </a:p>
        </p:txBody>
      </p:sp>
      <p:sp>
        <p:nvSpPr>
          <p:cNvPr id="369" name="CustomShape 31"/>
          <p:cNvSpPr/>
          <p:nvPr/>
        </p:nvSpPr>
        <p:spPr>
          <a:xfrm>
            <a:off x="4429080" y="4845960"/>
            <a:ext cx="129780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ff0000"/>
                </a:solidFill>
              </a:rPr>
              <a:t>E-RAID Level Layer</a:t>
            </a:r>
            <a:endParaRPr/>
          </a:p>
        </p:txBody>
      </p:sp>
      <p:sp>
        <p:nvSpPr>
          <p:cNvPr id="370" name="Line 32"/>
          <p:cNvSpPr/>
          <p:nvPr/>
        </p:nvSpPr>
        <p:spPr>
          <a:xfrm flipH="1" flipV="1">
            <a:off x="4355640" y="4862880"/>
            <a:ext cx="1584360" cy="6120"/>
          </a:xfrm>
          <a:prstGeom prst="line">
            <a:avLst/>
          </a:prstGeom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371" name="Line 33"/>
          <p:cNvSpPr/>
          <p:nvPr/>
        </p:nvSpPr>
        <p:spPr>
          <a:xfrm flipH="1">
            <a:off x="4355640" y="5157000"/>
            <a:ext cx="1584360" cy="10440"/>
          </a:xfrm>
          <a:prstGeom prst="line">
            <a:avLst/>
          </a:prstGeom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372" name="CustomShape 34"/>
          <p:cNvSpPr/>
          <p:nvPr/>
        </p:nvSpPr>
        <p:spPr>
          <a:xfrm>
            <a:off x="0" y="5633640"/>
            <a:ext cx="4283640" cy="1251360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i="1" lang="en-US" sz="2400">
                <a:solidFill>
                  <a:srgbClr val="000000"/>
                </a:solidFill>
                <a:latin typeface="Times New Roman"/>
              </a:rPr>
              <a:t>Inefficient SPM utilization!</a:t>
            </a:r>
            <a:endParaRPr/>
          </a:p>
        </p:txBody>
      </p:sp>
      <p:sp>
        <p:nvSpPr>
          <p:cNvPr id="373" name="CustomShape 35"/>
          <p:cNvSpPr/>
          <p:nvPr/>
        </p:nvSpPr>
        <p:spPr>
          <a:xfrm>
            <a:off x="536040" y="3666960"/>
            <a:ext cx="608760" cy="384840"/>
          </a:xfrm>
          <a:prstGeom prst="rect">
            <a:avLst/>
          </a:prstGeom>
          <a:gradFill>
            <a:gsLst>
              <a:gs pos="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374" name="CustomShape 36"/>
          <p:cNvSpPr/>
          <p:nvPr/>
        </p:nvSpPr>
        <p:spPr>
          <a:xfrm>
            <a:off x="1328040" y="3666960"/>
            <a:ext cx="608760" cy="384840"/>
          </a:xfrm>
          <a:prstGeom prst="rect">
            <a:avLst/>
          </a:prstGeom>
          <a:gradFill>
            <a:gsLst>
              <a:gs pos="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375" name="CustomShape 37"/>
          <p:cNvSpPr/>
          <p:nvPr/>
        </p:nvSpPr>
        <p:spPr>
          <a:xfrm>
            <a:off x="2522520" y="3650040"/>
            <a:ext cx="608760" cy="384840"/>
          </a:xfrm>
          <a:prstGeom prst="rect">
            <a:avLst/>
          </a:prstGeom>
          <a:gradFill>
            <a:gsLst>
              <a:gs pos="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  <p:sp>
        <p:nvSpPr>
          <p:cNvPr id="376" name="CustomShape 38"/>
          <p:cNvSpPr/>
          <p:nvPr/>
        </p:nvSpPr>
        <p:spPr>
          <a:xfrm>
            <a:off x="539640" y="3213000"/>
            <a:ext cx="136764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8064a2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App1: 1KB</a:t>
            </a:r>
            <a:endParaRPr/>
          </a:p>
        </p:txBody>
      </p:sp>
      <p:sp>
        <p:nvSpPr>
          <p:cNvPr id="377" name="CustomShape 39"/>
          <p:cNvSpPr/>
          <p:nvPr/>
        </p:nvSpPr>
        <p:spPr>
          <a:xfrm>
            <a:off x="2123640" y="3213000"/>
            <a:ext cx="136764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App2:2KB</a:t>
            </a:r>
            <a:endParaRPr/>
          </a:p>
        </p:txBody>
      </p:sp>
      <p:cxnSp>
        <p:nvCxnSpPr>
          <p:cNvPr id="378" name="Line 4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79" name="Line 41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80" name="CustomShape 42"/>
          <p:cNvSpPr/>
          <p:nvPr/>
        </p:nvSpPr>
        <p:spPr>
          <a:xfrm>
            <a:off x="678240" y="4342320"/>
            <a:ext cx="1157040" cy="23832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Mirroring, 2x1K</a:t>
            </a:r>
            <a:endParaRPr/>
          </a:p>
        </p:txBody>
      </p:sp>
      <p:sp>
        <p:nvSpPr>
          <p:cNvPr id="381" name="CustomShape 43"/>
          <p:cNvSpPr/>
          <p:nvPr/>
        </p:nvSpPr>
        <p:spPr>
          <a:xfrm>
            <a:off x="1835640" y="4875120"/>
            <a:ext cx="209880" cy="1165680"/>
          </a:xfrm>
          <a:prstGeom prst="leftBrace">
            <a:avLst>
              <a:gd fmla="val 1800" name="adj1"/>
              <a:gd fmla="val 10800" name="adj2"/>
            </a:avLst>
          </a:prstGeom>
          <a:ln w="9360">
            <a:solidFill>
              <a:srgbClr val="800000"/>
            </a:solidFill>
            <a:round/>
          </a:ln>
        </p:spPr>
      </p:sp>
      <p:sp>
        <p:nvSpPr>
          <p:cNvPr id="382" name="CustomShape 44"/>
          <p:cNvSpPr/>
          <p:nvPr/>
        </p:nvSpPr>
        <p:spPr>
          <a:xfrm>
            <a:off x="755640" y="5166360"/>
            <a:ext cx="426240" cy="192240"/>
          </a:xfrm>
          <a:prstGeom prst="rect">
            <a:avLst/>
          </a:pr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383" name="CustomShape 45"/>
          <p:cNvSpPr/>
          <p:nvPr/>
        </p:nvSpPr>
        <p:spPr>
          <a:xfrm>
            <a:off x="1337400" y="5166360"/>
            <a:ext cx="426240" cy="192240"/>
          </a:xfrm>
          <a:prstGeom prst="rect">
            <a:avLst/>
          </a:pr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cxnSp>
        <p:nvCxnSpPr>
          <p:cNvPr id="384" name="Line 4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85" name="CustomShape 47"/>
          <p:cNvSpPr/>
          <p:nvPr/>
        </p:nvSpPr>
        <p:spPr>
          <a:xfrm>
            <a:off x="2262600" y="4325400"/>
            <a:ext cx="1157040" cy="2552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Parity, 3x2K</a:t>
            </a:r>
            <a:endParaRPr/>
          </a:p>
        </p:txBody>
      </p:sp>
      <p:sp>
        <p:nvSpPr>
          <p:cNvPr id="386" name="CustomShape 48"/>
          <p:cNvSpPr/>
          <p:nvPr/>
        </p:nvSpPr>
        <p:spPr>
          <a:xfrm>
            <a:off x="3361680" y="4875120"/>
            <a:ext cx="215640" cy="1079640"/>
          </a:xfrm>
          <a:prstGeom prst="leftBrace">
            <a:avLst>
              <a:gd fmla="val 1800" name="adj1"/>
              <a:gd fmla="val 10800" name="adj2"/>
            </a:avLst>
          </a:prstGeom>
          <a:ln w="9360">
            <a:solidFill>
              <a:srgbClr val="008000"/>
            </a:solidFill>
            <a:round/>
          </a:ln>
        </p:spPr>
      </p:sp>
      <p:sp>
        <p:nvSpPr>
          <p:cNvPr id="387" name="CustomShape 49"/>
          <p:cNvSpPr/>
          <p:nvPr/>
        </p:nvSpPr>
        <p:spPr>
          <a:xfrm>
            <a:off x="2339640" y="5166360"/>
            <a:ext cx="426240" cy="3506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388" name="CustomShape 50"/>
          <p:cNvSpPr/>
          <p:nvPr/>
        </p:nvSpPr>
        <p:spPr>
          <a:xfrm>
            <a:off x="2887920" y="5166360"/>
            <a:ext cx="426240" cy="3506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389" name="Line 51"/>
          <p:cNvSpPr/>
          <p:nvPr/>
        </p:nvSpPr>
        <p:spPr>
          <a:xfrm>
            <a:off x="6240240" y="1042200"/>
            <a:ext cx="2804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90" name="CustomShape 52"/>
          <p:cNvSpPr/>
          <p:nvPr/>
        </p:nvSpPr>
        <p:spPr>
          <a:xfrm>
            <a:off x="6278040" y="1227600"/>
            <a:ext cx="518400" cy="18468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ERoC</a:t>
            </a:r>
            <a:endParaRPr/>
          </a:p>
        </p:txBody>
      </p:sp>
      <p:sp>
        <p:nvSpPr>
          <p:cNvPr id="391" name="CustomShape 53"/>
          <p:cNvSpPr/>
          <p:nvPr/>
        </p:nvSpPr>
        <p:spPr>
          <a:xfrm>
            <a:off x="6886800" y="1235520"/>
            <a:ext cx="462960" cy="14328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392" name="Line 54"/>
          <p:cNvSpPr/>
          <p:nvPr/>
        </p:nvSpPr>
        <p:spPr>
          <a:xfrm flipV="1">
            <a:off x="7117920" y="1020600"/>
            <a:ext cx="72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93" name="CustomShape 55"/>
          <p:cNvSpPr/>
          <p:nvPr/>
        </p:nvSpPr>
        <p:spPr>
          <a:xfrm>
            <a:off x="7408080" y="1235520"/>
            <a:ext cx="462960" cy="14328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394" name="Line 56"/>
          <p:cNvSpPr/>
          <p:nvPr/>
        </p:nvSpPr>
        <p:spPr>
          <a:xfrm flipV="1">
            <a:off x="7638840" y="1020600"/>
            <a:ext cx="108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95" name="CustomShape 57"/>
          <p:cNvSpPr/>
          <p:nvPr/>
        </p:nvSpPr>
        <p:spPr>
          <a:xfrm>
            <a:off x="7929000" y="1235520"/>
            <a:ext cx="462960" cy="14328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396" name="Line 58"/>
          <p:cNvSpPr/>
          <p:nvPr/>
        </p:nvSpPr>
        <p:spPr>
          <a:xfrm flipV="1">
            <a:off x="8160120" y="1020600"/>
            <a:ext cx="72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97" name="CustomShape 59"/>
          <p:cNvSpPr/>
          <p:nvPr/>
        </p:nvSpPr>
        <p:spPr>
          <a:xfrm>
            <a:off x="8449920" y="1235520"/>
            <a:ext cx="462960" cy="14328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398" name="Line 60"/>
          <p:cNvSpPr/>
          <p:nvPr/>
        </p:nvSpPr>
        <p:spPr>
          <a:xfrm flipV="1">
            <a:off x="8681040" y="1020600"/>
            <a:ext cx="72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99" name="Line 61"/>
          <p:cNvSpPr/>
          <p:nvPr/>
        </p:nvSpPr>
        <p:spPr>
          <a:xfrm flipV="1">
            <a:off x="6904440" y="841320"/>
            <a:ext cx="72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00" name="Line 62"/>
          <p:cNvSpPr/>
          <p:nvPr/>
        </p:nvSpPr>
        <p:spPr>
          <a:xfrm flipV="1">
            <a:off x="7425360" y="841320"/>
            <a:ext cx="108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01" name="Line 63"/>
          <p:cNvSpPr/>
          <p:nvPr/>
        </p:nvSpPr>
        <p:spPr>
          <a:xfrm flipV="1">
            <a:off x="7946640" y="841320"/>
            <a:ext cx="72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02" name="Line 64"/>
          <p:cNvSpPr/>
          <p:nvPr/>
        </p:nvSpPr>
        <p:spPr>
          <a:xfrm flipV="1">
            <a:off x="8467920" y="841320"/>
            <a:ext cx="72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03" name="Line 65"/>
          <p:cNvSpPr/>
          <p:nvPr/>
        </p:nvSpPr>
        <p:spPr>
          <a:xfrm flipV="1">
            <a:off x="6450840" y="1006200"/>
            <a:ext cx="1080" cy="251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04" name="CustomShape 66"/>
          <p:cNvSpPr/>
          <p:nvPr/>
        </p:nvSpPr>
        <p:spPr>
          <a:xfrm>
            <a:off x="6624000" y="733680"/>
            <a:ext cx="462960" cy="14328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05" name="CustomShape 67"/>
          <p:cNvSpPr/>
          <p:nvPr/>
        </p:nvSpPr>
        <p:spPr>
          <a:xfrm>
            <a:off x="7144920" y="733680"/>
            <a:ext cx="462960" cy="14328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06" name="CustomShape 68"/>
          <p:cNvSpPr/>
          <p:nvPr/>
        </p:nvSpPr>
        <p:spPr>
          <a:xfrm>
            <a:off x="7665840" y="733680"/>
            <a:ext cx="462960" cy="14328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07" name="CustomShape 69"/>
          <p:cNvSpPr/>
          <p:nvPr/>
        </p:nvSpPr>
        <p:spPr>
          <a:xfrm>
            <a:off x="8187120" y="733680"/>
            <a:ext cx="462960" cy="14328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08" name="CustomShape 70"/>
          <p:cNvSpPr/>
          <p:nvPr/>
        </p:nvSpPr>
        <p:spPr>
          <a:xfrm>
            <a:off x="8717400" y="548640"/>
            <a:ext cx="462960" cy="32832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MM</a:t>
            </a:r>
            <a:endParaRPr/>
          </a:p>
        </p:txBody>
      </p:sp>
      <p:sp>
        <p:nvSpPr>
          <p:cNvPr id="409" name="Line 71"/>
          <p:cNvSpPr/>
          <p:nvPr/>
        </p:nvSpPr>
        <p:spPr>
          <a:xfrm>
            <a:off x="6240240" y="1104120"/>
            <a:ext cx="2804760" cy="1476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10" name="Line 72"/>
          <p:cNvSpPr/>
          <p:nvPr/>
        </p:nvSpPr>
        <p:spPr>
          <a:xfrm flipV="1">
            <a:off x="6623640" y="1104120"/>
            <a:ext cx="0" cy="12348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11" name="Line 73"/>
          <p:cNvSpPr/>
          <p:nvPr/>
        </p:nvSpPr>
        <p:spPr>
          <a:xfrm flipV="1">
            <a:off x="6795360" y="857160"/>
            <a:ext cx="1080" cy="24696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12" name="Line 74"/>
          <p:cNvSpPr/>
          <p:nvPr/>
        </p:nvSpPr>
        <p:spPr>
          <a:xfrm flipV="1">
            <a:off x="7314120" y="857160"/>
            <a:ext cx="1440" cy="24696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13" name="Line 75"/>
          <p:cNvSpPr/>
          <p:nvPr/>
        </p:nvSpPr>
        <p:spPr>
          <a:xfrm flipV="1">
            <a:off x="7832880" y="857160"/>
            <a:ext cx="1440" cy="24696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14" name="Line 76"/>
          <p:cNvSpPr/>
          <p:nvPr/>
        </p:nvSpPr>
        <p:spPr>
          <a:xfrm flipV="1">
            <a:off x="8352000" y="857160"/>
            <a:ext cx="1080" cy="24696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15" name="Line 77"/>
          <p:cNvSpPr/>
          <p:nvPr/>
        </p:nvSpPr>
        <p:spPr>
          <a:xfrm flipV="1">
            <a:off x="8920800" y="857160"/>
            <a:ext cx="1440" cy="24696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16" name="CustomShape 78"/>
          <p:cNvSpPr/>
          <p:nvPr/>
        </p:nvSpPr>
        <p:spPr>
          <a:xfrm>
            <a:off x="3348000" y="5157360"/>
            <a:ext cx="426240" cy="359640"/>
          </a:xfrm>
          <a:prstGeom prst="rect">
            <a:avLst/>
          </a:prstGeom>
          <a:solidFill>
            <a:srgbClr val="ff0000"/>
          </a:solidFill>
          <a:ln w="9360">
            <a:solidFill>
              <a:srgbClr val="be4b4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17" name="CustomShape 79"/>
          <p:cNvSpPr/>
          <p:nvPr/>
        </p:nvSpPr>
        <p:spPr>
          <a:xfrm>
            <a:off x="971640" y="4725000"/>
            <a:ext cx="1439640" cy="863640"/>
          </a:xfrm>
          <a:prstGeom prst="wedgeEllipseCallout">
            <a:avLst>
              <a:gd fmla="val 12622" name="adj1"/>
              <a:gd fmla="val -255" name="adj2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App2 is not successful in creating Parity RAID</a:t>
            </a:r>
            <a:endParaRPr/>
          </a:p>
        </p:txBody>
      </p:sp>
      <p:sp>
        <p:nvSpPr>
          <p:cNvPr id="418" name="CustomShape 80"/>
          <p:cNvSpPr/>
          <p:nvPr/>
        </p:nvSpPr>
        <p:spPr>
          <a:xfrm>
            <a:off x="5796000" y="4027320"/>
            <a:ext cx="608760" cy="384840"/>
          </a:xfrm>
          <a:prstGeom prst="rect">
            <a:avLst/>
          </a:prstGeom>
          <a:gradFill>
            <a:gsLst>
              <a:gs pos="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419" name="CustomShape 81"/>
          <p:cNvSpPr/>
          <p:nvPr/>
        </p:nvSpPr>
        <p:spPr>
          <a:xfrm>
            <a:off x="6588000" y="4027320"/>
            <a:ext cx="608760" cy="384840"/>
          </a:xfrm>
          <a:prstGeom prst="rect">
            <a:avLst/>
          </a:prstGeom>
          <a:gradFill>
            <a:gsLst>
              <a:gs pos="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420" name="CustomShape 82"/>
          <p:cNvSpPr/>
          <p:nvPr/>
        </p:nvSpPr>
        <p:spPr>
          <a:xfrm>
            <a:off x="7782480" y="4010400"/>
            <a:ext cx="608760" cy="384840"/>
          </a:xfrm>
          <a:prstGeom prst="rect">
            <a:avLst/>
          </a:prstGeom>
          <a:gradFill>
            <a:gsLst>
              <a:gs pos="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  <p:sp>
        <p:nvSpPr>
          <p:cNvPr id="421" name="CustomShape 83"/>
          <p:cNvSpPr/>
          <p:nvPr/>
        </p:nvSpPr>
        <p:spPr>
          <a:xfrm>
            <a:off x="5799600" y="3573000"/>
            <a:ext cx="136764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8064a2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App1: 1KB</a:t>
            </a:r>
            <a:endParaRPr/>
          </a:p>
        </p:txBody>
      </p:sp>
      <p:sp>
        <p:nvSpPr>
          <p:cNvPr id="422" name="CustomShape 84"/>
          <p:cNvSpPr/>
          <p:nvPr/>
        </p:nvSpPr>
        <p:spPr>
          <a:xfrm>
            <a:off x="7383600" y="3573000"/>
            <a:ext cx="136764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App2:2KB</a:t>
            </a:r>
            <a:endParaRPr/>
          </a:p>
        </p:txBody>
      </p:sp>
      <p:sp>
        <p:nvSpPr>
          <p:cNvPr id="423" name="CustomShape 85"/>
          <p:cNvSpPr/>
          <p:nvPr/>
        </p:nvSpPr>
        <p:spPr>
          <a:xfrm>
            <a:off x="4399200" y="5543640"/>
            <a:ext cx="134064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ff0000"/>
                </a:solidFill>
              </a:rPr>
              <a:t>Physical Level Layer</a:t>
            </a:r>
            <a:endParaRPr/>
          </a:p>
        </p:txBody>
      </p:sp>
      <p:sp>
        <p:nvSpPr>
          <p:cNvPr id="424" name="Line 86"/>
          <p:cNvSpPr/>
          <p:nvPr/>
        </p:nvSpPr>
        <p:spPr>
          <a:xfrm flipH="1">
            <a:off x="4427640" y="6309000"/>
            <a:ext cx="1440360" cy="0"/>
          </a:xfrm>
          <a:prstGeom prst="line">
            <a:avLst/>
          </a:prstGeom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425" name="CustomShape 87"/>
          <p:cNvSpPr/>
          <p:nvPr/>
        </p:nvSpPr>
        <p:spPr>
          <a:xfrm>
            <a:off x="6034320" y="5562000"/>
            <a:ext cx="426240" cy="192240"/>
          </a:xfrm>
          <a:prstGeom prst="rect">
            <a:avLst/>
          </a:pr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26" name="CustomShape 88"/>
          <p:cNvSpPr/>
          <p:nvPr/>
        </p:nvSpPr>
        <p:spPr>
          <a:xfrm>
            <a:off x="6582600" y="5562000"/>
            <a:ext cx="426240" cy="192240"/>
          </a:xfrm>
          <a:prstGeom prst="rect">
            <a:avLst/>
          </a:pr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27" name="CustomShape 89"/>
          <p:cNvSpPr/>
          <p:nvPr/>
        </p:nvSpPr>
        <p:spPr>
          <a:xfrm>
            <a:off x="6034320" y="5756760"/>
            <a:ext cx="426240" cy="1922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28" name="CustomShape 90"/>
          <p:cNvSpPr/>
          <p:nvPr/>
        </p:nvSpPr>
        <p:spPr>
          <a:xfrm>
            <a:off x="7169760" y="5562000"/>
            <a:ext cx="426240" cy="1922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29" name="CustomShape 91"/>
          <p:cNvSpPr/>
          <p:nvPr/>
        </p:nvSpPr>
        <p:spPr>
          <a:xfrm>
            <a:off x="7668360" y="5562000"/>
            <a:ext cx="426240" cy="1922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30" name="CustomShape 92"/>
          <p:cNvSpPr/>
          <p:nvPr/>
        </p:nvSpPr>
        <p:spPr>
          <a:xfrm>
            <a:off x="6588360" y="5756760"/>
            <a:ext cx="426240" cy="1922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31" name="CustomShape 93"/>
          <p:cNvSpPr/>
          <p:nvPr/>
        </p:nvSpPr>
        <p:spPr>
          <a:xfrm>
            <a:off x="7169760" y="5756760"/>
            <a:ext cx="426240" cy="1922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32" name="CustomShape 94"/>
          <p:cNvSpPr/>
          <p:nvPr/>
        </p:nvSpPr>
        <p:spPr>
          <a:xfrm>
            <a:off x="7668360" y="5733360"/>
            <a:ext cx="426240" cy="19224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000">
                <a:solidFill>
                  <a:srgbClr val="ffffff"/>
                </a:solidFill>
                <a:latin typeface="Times New Roman"/>
              </a:rPr>
              <a:t>1K</a:t>
            </a:r>
            <a:endParaRPr/>
          </a:p>
        </p:txBody>
      </p:sp>
      <p:sp>
        <p:nvSpPr>
          <p:cNvPr id="433" name="CustomShape 95"/>
          <p:cNvSpPr/>
          <p:nvPr/>
        </p:nvSpPr>
        <p:spPr>
          <a:xfrm>
            <a:off x="5940000" y="5445360"/>
            <a:ext cx="2808000" cy="935640"/>
          </a:xfrm>
          <a:prstGeom prst="rect">
            <a:avLst/>
          </a:prstGeom>
          <a:ln w="25560">
            <a:solidFill>
              <a:srgbClr val="7f7f7f"/>
            </a:solidFill>
            <a:custDash>
              <a:ds d="284000" sp="213000"/>
            </a:custDash>
            <a:round/>
            <a:tailEnd len="med" type="triangle" w="med"/>
          </a:ln>
        </p:spPr>
      </p:sp>
      <p:sp>
        <p:nvSpPr>
          <p:cNvPr id="434" name="CustomShape 96"/>
          <p:cNvSpPr/>
          <p:nvPr/>
        </p:nvSpPr>
        <p:spPr>
          <a:xfrm>
            <a:off x="4356000" y="5633640"/>
            <a:ext cx="4896360" cy="1251360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i="1" lang="en-US" sz="2800">
                <a:solidFill>
                  <a:srgbClr val="000000"/>
                </a:solidFill>
                <a:latin typeface="Times New Roman"/>
              </a:rPr>
              <a:t>Transparent and efficient utilization of SPM space!</a:t>
            </a:r>
            <a:endParaRPr/>
          </a:p>
        </p:txBody>
      </p:sp>
      <p:sp>
        <p:nvSpPr>
          <p:cNvPr id="435" name="CustomShape 97"/>
          <p:cNvSpPr/>
          <p:nvPr/>
        </p:nvSpPr>
        <p:spPr>
          <a:xfrm>
            <a:off x="4284000" y="1845000"/>
            <a:ext cx="71640" cy="503208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436" name="CustomShape 98"/>
          <p:cNvSpPr/>
          <p:nvPr/>
        </p:nvSpPr>
        <p:spPr>
          <a:xfrm>
            <a:off x="1080" y="836640"/>
            <a:ext cx="4283640" cy="6021000"/>
          </a:xfrm>
          <a:prstGeom prst="rect">
            <a:avLst/>
          </a:prstGeom>
          <a:solidFill>
            <a:srgbClr val="a6a6a6"/>
          </a:solidFill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37" name="CustomShape 99"/>
          <p:cNvSpPr/>
          <p:nvPr/>
        </p:nvSpPr>
        <p:spPr>
          <a:xfrm>
            <a:off x="5292000" y="3933000"/>
            <a:ext cx="1728000" cy="935640"/>
          </a:xfrm>
          <a:prstGeom prst="wedgeEllipseCallout">
            <a:avLst>
              <a:gd fmla="val 12622" name="adj1"/>
              <a:gd fmla="val 9205" name="adj2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  <a:tailEnd len="med" type="triangle" w="med"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Successful allocation of both E-RAID levels!</a:t>
            </a:r>
            <a:endParaRPr/>
          </a:p>
        </p:txBody>
      </p:sp>
    </p:spTree>
  </p:cSld>
  <p:timing>
    <p:tnLst>
      <p:par>
        <p:cTn dur="indefinite" id="321" nodeType="tmRoot" restart="never">
          <p:childTnLst>
            <p:seq>
              <p:cTn dur="indefinite" id="322" nodeType="mainSeq">
                <p:childTnLst>
                  <p:par>
                    <p:cTn fill="hold" id="323">
                      <p:stCondLst>
                        <p:cond delay="indefinite"/>
                      </p:stCondLst>
                      <p:childTnLst>
                        <p:par>
                          <p:cTn fill="hold" id="324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27"/>
                                        <p:tgtEl>
                                          <p:spTgt spid="356">
                                            <p:txEl>
                                              <p:pRg end="18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8">
                      <p:stCondLst>
                        <p:cond delay="indefinite"/>
                      </p:stCondLst>
                      <p:childTnLst>
                        <p:par>
                          <p:cTn fill="hold" id="329">
                            <p:stCondLst>
                              <p:cond delay="0"/>
                            </p:stCondLst>
                            <p:childTnLst>
                              <p:par>
                                <p:cTn fill="hold" id="33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32"/>
                                        <p:tgtEl>
                                          <p:spTgt spid="357">
                                            <p:txEl>
                                              <p:pRg end="19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3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35"/>
                                        <p:tgtEl>
                                          <p:spTgt spid="357">
                                            <p:txEl>
                                              <p:pRg end="53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92" st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38"/>
                                        <p:tgtEl>
                                          <p:spTgt spid="357">
                                            <p:txEl>
                                              <p:pRg end="92" st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24" st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41"/>
                                        <p:tgtEl>
                                          <p:spTgt spid="357">
                                            <p:txEl>
                                              <p:pRg end="124" st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2">
                      <p:stCondLst>
                        <p:cond delay="indefinite"/>
                      </p:stCondLst>
                      <p:childTnLst>
                        <p:par>
                          <p:cTn fill="hold" id="343">
                            <p:stCondLst>
                              <p:cond delay="0"/>
                            </p:stCondLst>
                            <p:childTnLst>
                              <p:par>
                                <p:cTn fill="hold" id="34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4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4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0">
                      <p:stCondLst>
                        <p:cond delay="indefinite"/>
                      </p:stCondLst>
                      <p:childTnLst>
                        <p:par>
                          <p:cTn fill="hold" id="351">
                            <p:stCondLst>
                              <p:cond delay="0"/>
                            </p:stCondLst>
                            <p:childTnLst>
                              <p:par>
                                <p:cTn fill="hold" id="35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5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5">
                      <p:stCondLst>
                        <p:cond delay="indefinite"/>
                      </p:stCondLst>
                      <p:childTnLst>
                        <p:par>
                          <p:cTn fill="hold" id="356">
                            <p:stCondLst>
                              <p:cond delay="0"/>
                            </p:stCondLst>
                            <p:childTnLst>
                              <p:par>
                                <p:cTn fill="hold" id="35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5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62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6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6">
                      <p:stCondLst>
                        <p:cond delay="indefinite"/>
                      </p:stCondLst>
                      <p:childTnLst>
                        <p:par>
                          <p:cTn fill="hold" id="367">
                            <p:stCondLst>
                              <p:cond delay="0"/>
                            </p:stCondLst>
                            <p:childTnLst>
                              <p:par>
                                <p:cTn fill="hold" id="36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7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1">
                      <p:stCondLst>
                        <p:cond delay="indefinite"/>
                      </p:stCondLst>
                      <p:childTnLst>
                        <p:par>
                          <p:cTn fill="hold" id="372">
                            <p:stCondLst>
                              <p:cond delay="0"/>
                            </p:stCondLst>
                            <p:childTnLst>
                              <p:par>
                                <p:cTn fill="hold" id="37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75"/>
                                        <p:tgtEl>
                                          <p:spTgt spid="358">
                                            <p:txEl>
                                              <p:pRg end="1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78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9">
                      <p:stCondLst>
                        <p:cond delay="indefinite"/>
                      </p:stCondLst>
                      <p:childTnLst>
                        <p:par>
                          <p:cTn fill="hold" id="380">
                            <p:stCondLst>
                              <p:cond delay="0"/>
                            </p:stCondLst>
                            <p:childTnLst>
                              <p:par>
                                <p:cTn fill="hold" id="38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83"/>
                                        <p:tgtEl>
                                          <p:spTgt spid="359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2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86"/>
                                        <p:tgtEl>
                                          <p:spTgt spid="359">
                                            <p:txEl>
                                              <p:pRg end="62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7">
                      <p:stCondLst>
                        <p:cond delay="indefinite"/>
                      </p:stCondLst>
                      <p:childTnLst>
                        <p:par>
                          <p:cTn fill="hold" id="388">
                            <p:stCondLst>
                              <p:cond delay="0"/>
                            </p:stCondLst>
                            <p:childTnLst>
                              <p:par>
                                <p:cTn fill="hold" id="38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9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9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5">
                      <p:stCondLst>
                        <p:cond delay="indefinite"/>
                      </p:stCondLst>
                      <p:childTnLst>
                        <p:par>
                          <p:cTn fill="hold" id="396">
                            <p:stCondLst>
                              <p:cond delay="0"/>
                            </p:stCondLst>
                            <p:childTnLst>
                              <p:par>
                                <p:cTn fill="hold" id="39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9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3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02"/>
                                        <p:tgtEl>
                                          <p:spTgt spid="359">
                                            <p:txEl>
                                              <p:pRg end="83" st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15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05"/>
                                        <p:tgtEl>
                                          <p:spTgt spid="359">
                                            <p:txEl>
                                              <p:pRg end="115" st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50" st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08"/>
                                        <p:tgtEl>
                                          <p:spTgt spid="359">
                                            <p:txEl>
                                              <p:pRg end="150" st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11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1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74" st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14"/>
                                        <p:tgtEl>
                                          <p:spTgt spid="359">
                                            <p:txEl>
                                              <p:pRg end="174" st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5">
                      <p:stCondLst>
                        <p:cond delay="indefinite"/>
                      </p:stCondLst>
                      <p:childTnLst>
                        <p:par>
                          <p:cTn fill="hold" id="416">
                            <p:stCondLst>
                              <p:cond delay="0"/>
                            </p:stCondLst>
                            <p:childTnLst>
                              <p:par>
                                <p:cTn fill="hold" id="41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1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04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22"/>
                                        <p:tgtEl>
                                          <p:spTgt spid="359">
                                            <p:txEl>
                                              <p:pRg end="204" st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3">
                      <p:stCondLst>
                        <p:cond delay="indefinite"/>
                      </p:stCondLst>
                      <p:childTnLst>
                        <p:par>
                          <p:cTn fill="hold" id="424">
                            <p:stCondLst>
                              <p:cond delay="0"/>
                            </p:stCondLst>
                            <p:childTnLst>
                              <p:par>
                                <p:cTn fill="hold" id="4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27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8">
                      <p:stCondLst>
                        <p:cond delay="indefinite"/>
                      </p:stCondLst>
                      <p:childTnLst>
                        <p:par>
                          <p:cTn fill="hold" id="429">
                            <p:stCondLst>
                              <p:cond delay="0"/>
                            </p:stCondLst>
                            <p:childTnLst>
                              <p:par>
                                <p:cTn fill="hold" id="43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32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609480" y="44640"/>
            <a:ext cx="8000640" cy="57132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2800">
                <a:solidFill>
                  <a:srgbClr val="ffffff"/>
                </a:solidFill>
                <a:latin typeface="Arial"/>
              </a:rPr>
              <a:t>Sample Experimental Results: Power &amp; Performance Comparison</a:t>
            </a:r>
            <a:endParaRPr/>
          </a:p>
        </p:txBody>
      </p:sp>
      <p:graphicFrame>
        <p:nvGraphicFramePr>
          <p:cNvPr id="439" name="Content Placeholder 5"/>
          <p:cNvGraphicFramePr/>
          <p:nvPr/>
        </p:nvGraphicFramePr>
        <p:xfrm>
          <a:off x="4511160" y="2637000"/>
          <a:ext cx="464364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40" name="CustomShape 2"/>
          <p:cNvSpPr/>
          <p:nvPr/>
        </p:nvSpPr>
        <p:spPr>
          <a:xfrm>
            <a:off x="25200" y="836640"/>
            <a:ext cx="4507200" cy="1063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Platform: 8 Core CMP with 8x4KB SPMs (32KB)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Baseline: SPM @ Nominal Vdd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All others: Voltage Scaled (Vdd = 0.65)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Times New Roman"/>
              </a:rPr>
              <a:t>Benchmarks: JPEG Encoder/Decoder, H263 Encoder</a:t>
            </a:r>
            <a:endParaRPr/>
          </a:p>
        </p:txBody>
      </p:sp>
      <p:sp>
        <p:nvSpPr>
          <p:cNvPr id="441" name="Line 3"/>
          <p:cNvSpPr/>
          <p:nvPr/>
        </p:nvSpPr>
        <p:spPr>
          <a:xfrm>
            <a:off x="4962960" y="1484640"/>
            <a:ext cx="39603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42" name="CustomShape 4"/>
          <p:cNvSpPr/>
          <p:nvPr/>
        </p:nvSpPr>
        <p:spPr>
          <a:xfrm>
            <a:off x="6619320" y="1700640"/>
            <a:ext cx="431640" cy="21564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ERoC</a:t>
            </a:r>
            <a:endParaRPr/>
          </a:p>
        </p:txBody>
      </p:sp>
      <p:sp>
        <p:nvSpPr>
          <p:cNvPr id="443" name="CustomShape 5"/>
          <p:cNvSpPr/>
          <p:nvPr/>
        </p:nvSpPr>
        <p:spPr>
          <a:xfrm>
            <a:off x="7126560" y="171000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44" name="Line 6"/>
          <p:cNvSpPr/>
          <p:nvPr/>
        </p:nvSpPr>
        <p:spPr>
          <a:xfrm flipV="1">
            <a:off x="7318800" y="150120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45" name="CustomShape 7"/>
          <p:cNvSpPr/>
          <p:nvPr/>
        </p:nvSpPr>
        <p:spPr>
          <a:xfrm>
            <a:off x="7560360" y="171000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46" name="Line 8"/>
          <p:cNvSpPr/>
          <p:nvPr/>
        </p:nvSpPr>
        <p:spPr>
          <a:xfrm flipV="1">
            <a:off x="7752600" y="150120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47" name="CustomShape 9"/>
          <p:cNvSpPr/>
          <p:nvPr/>
        </p:nvSpPr>
        <p:spPr>
          <a:xfrm>
            <a:off x="7994160" y="171000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48" name="Line 10"/>
          <p:cNvSpPr/>
          <p:nvPr/>
        </p:nvSpPr>
        <p:spPr>
          <a:xfrm flipV="1">
            <a:off x="8186400" y="150120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49" name="CustomShape 11"/>
          <p:cNvSpPr/>
          <p:nvPr/>
        </p:nvSpPr>
        <p:spPr>
          <a:xfrm>
            <a:off x="8428320" y="171036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50" name="Line 12"/>
          <p:cNvSpPr/>
          <p:nvPr/>
        </p:nvSpPr>
        <p:spPr>
          <a:xfrm flipV="1">
            <a:off x="8620560" y="1501200"/>
            <a:ext cx="72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1" name="Line 13"/>
          <p:cNvSpPr/>
          <p:nvPr/>
        </p:nvSpPr>
        <p:spPr>
          <a:xfrm flipV="1">
            <a:off x="7140960" y="12920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2" name="Line 14"/>
          <p:cNvSpPr/>
          <p:nvPr/>
        </p:nvSpPr>
        <p:spPr>
          <a:xfrm flipV="1">
            <a:off x="7574760" y="12920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3" name="Line 15"/>
          <p:cNvSpPr/>
          <p:nvPr/>
        </p:nvSpPr>
        <p:spPr>
          <a:xfrm flipV="1">
            <a:off x="8008560" y="12920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4" name="Line 16"/>
          <p:cNvSpPr/>
          <p:nvPr/>
        </p:nvSpPr>
        <p:spPr>
          <a:xfrm flipV="1">
            <a:off x="8443080" y="1292040"/>
            <a:ext cx="72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5" name="Line 17"/>
          <p:cNvSpPr/>
          <p:nvPr/>
        </p:nvSpPr>
        <p:spPr>
          <a:xfrm flipV="1">
            <a:off x="6763320" y="14846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6" name="Line 18"/>
          <p:cNvSpPr/>
          <p:nvPr/>
        </p:nvSpPr>
        <p:spPr>
          <a:xfrm flipV="1">
            <a:off x="5340600" y="12920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7" name="Line 19"/>
          <p:cNvSpPr/>
          <p:nvPr/>
        </p:nvSpPr>
        <p:spPr>
          <a:xfrm flipV="1">
            <a:off x="5774760" y="1292040"/>
            <a:ext cx="72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8" name="Line 20"/>
          <p:cNvSpPr/>
          <p:nvPr/>
        </p:nvSpPr>
        <p:spPr>
          <a:xfrm flipV="1">
            <a:off x="6208560" y="12920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59" name="Line 21"/>
          <p:cNvSpPr/>
          <p:nvPr/>
        </p:nvSpPr>
        <p:spPr>
          <a:xfrm flipV="1">
            <a:off x="6642720" y="12920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60" name="CustomShape 22"/>
          <p:cNvSpPr/>
          <p:nvPr/>
        </p:nvSpPr>
        <p:spPr>
          <a:xfrm>
            <a:off x="4860000" y="170064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61" name="Line 23"/>
          <p:cNvSpPr/>
          <p:nvPr/>
        </p:nvSpPr>
        <p:spPr>
          <a:xfrm flipV="1">
            <a:off x="5052240" y="14918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62" name="CustomShape 24"/>
          <p:cNvSpPr/>
          <p:nvPr/>
        </p:nvSpPr>
        <p:spPr>
          <a:xfrm>
            <a:off x="5293800" y="170064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63" name="Line 25"/>
          <p:cNvSpPr/>
          <p:nvPr/>
        </p:nvSpPr>
        <p:spPr>
          <a:xfrm flipV="1">
            <a:off x="5486040" y="14918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64" name="CustomShape 26"/>
          <p:cNvSpPr/>
          <p:nvPr/>
        </p:nvSpPr>
        <p:spPr>
          <a:xfrm>
            <a:off x="5727960" y="170064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65" name="Line 27"/>
          <p:cNvSpPr/>
          <p:nvPr/>
        </p:nvSpPr>
        <p:spPr>
          <a:xfrm flipV="1">
            <a:off x="5919840" y="1491840"/>
            <a:ext cx="108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66" name="CustomShape 28"/>
          <p:cNvSpPr/>
          <p:nvPr/>
        </p:nvSpPr>
        <p:spPr>
          <a:xfrm>
            <a:off x="6161760" y="1700640"/>
            <a:ext cx="385200" cy="167040"/>
          </a:xfrm>
          <a:prstGeom prst="rect">
            <a:avLst/>
          </a:prstGeom>
          <a:gradFill>
            <a:gsLst>
              <a:gs pos="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SPM</a:t>
            </a:r>
            <a:endParaRPr/>
          </a:p>
        </p:txBody>
      </p:sp>
      <p:sp>
        <p:nvSpPr>
          <p:cNvPr id="467" name="Line 29"/>
          <p:cNvSpPr/>
          <p:nvPr/>
        </p:nvSpPr>
        <p:spPr>
          <a:xfrm flipV="1">
            <a:off x="6354000" y="1491840"/>
            <a:ext cx="720" cy="209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68" name="CustomShape 30"/>
          <p:cNvSpPr/>
          <p:nvPr/>
        </p:nvSpPr>
        <p:spPr>
          <a:xfrm>
            <a:off x="690732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69" name="CustomShape 31"/>
          <p:cNvSpPr/>
          <p:nvPr/>
        </p:nvSpPr>
        <p:spPr>
          <a:xfrm>
            <a:off x="734148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70" name="CustomShape 32"/>
          <p:cNvSpPr/>
          <p:nvPr/>
        </p:nvSpPr>
        <p:spPr>
          <a:xfrm>
            <a:off x="777528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71" name="CustomShape 33"/>
          <p:cNvSpPr/>
          <p:nvPr/>
        </p:nvSpPr>
        <p:spPr>
          <a:xfrm>
            <a:off x="820908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72" name="CustomShape 34"/>
          <p:cNvSpPr/>
          <p:nvPr/>
        </p:nvSpPr>
        <p:spPr>
          <a:xfrm>
            <a:off x="510732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73" name="CustomShape 35"/>
          <p:cNvSpPr/>
          <p:nvPr/>
        </p:nvSpPr>
        <p:spPr>
          <a:xfrm>
            <a:off x="554112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74" name="CustomShape 36"/>
          <p:cNvSpPr/>
          <p:nvPr/>
        </p:nvSpPr>
        <p:spPr>
          <a:xfrm>
            <a:off x="597492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75" name="CustomShape 37"/>
          <p:cNvSpPr/>
          <p:nvPr/>
        </p:nvSpPr>
        <p:spPr>
          <a:xfrm>
            <a:off x="6409080" y="1124640"/>
            <a:ext cx="385200" cy="167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CPU</a:t>
            </a:r>
            <a:endParaRPr/>
          </a:p>
        </p:txBody>
      </p:sp>
      <p:sp>
        <p:nvSpPr>
          <p:cNvPr id="476" name="CustomShape 38"/>
          <p:cNvSpPr/>
          <p:nvPr/>
        </p:nvSpPr>
        <p:spPr>
          <a:xfrm>
            <a:off x="8650800" y="908640"/>
            <a:ext cx="385200" cy="383040"/>
          </a:xfrm>
          <a:prstGeom prst="rect">
            <a:avLst/>
          </a:pr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800">
                <a:solidFill>
                  <a:srgbClr val="000000"/>
                </a:solidFill>
                <a:latin typeface="Times New Roman"/>
              </a:rPr>
              <a:t>MM</a:t>
            </a:r>
            <a:endParaRPr/>
          </a:p>
        </p:txBody>
      </p:sp>
      <p:sp>
        <p:nvSpPr>
          <p:cNvPr id="477" name="Line 39"/>
          <p:cNvSpPr/>
          <p:nvPr/>
        </p:nvSpPr>
        <p:spPr>
          <a:xfrm>
            <a:off x="4962960" y="1556640"/>
            <a:ext cx="3960360" cy="1728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78" name="Line 40"/>
          <p:cNvSpPr/>
          <p:nvPr/>
        </p:nvSpPr>
        <p:spPr>
          <a:xfrm flipV="1">
            <a:off x="6907320" y="1556640"/>
            <a:ext cx="0" cy="144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79" name="Line 41"/>
          <p:cNvSpPr/>
          <p:nvPr/>
        </p:nvSpPr>
        <p:spPr>
          <a:xfrm flipV="1">
            <a:off x="525096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0" name="Line 42"/>
          <p:cNvSpPr/>
          <p:nvPr/>
        </p:nvSpPr>
        <p:spPr>
          <a:xfrm flipV="1">
            <a:off x="568296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1" name="Line 43"/>
          <p:cNvSpPr/>
          <p:nvPr/>
        </p:nvSpPr>
        <p:spPr>
          <a:xfrm flipV="1">
            <a:off x="6115320" y="1268640"/>
            <a:ext cx="72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2" name="Line 44"/>
          <p:cNvSpPr/>
          <p:nvPr/>
        </p:nvSpPr>
        <p:spPr>
          <a:xfrm flipV="1">
            <a:off x="654732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3" name="Line 45"/>
          <p:cNvSpPr/>
          <p:nvPr/>
        </p:nvSpPr>
        <p:spPr>
          <a:xfrm flipV="1">
            <a:off x="705024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4" name="Line 46"/>
          <p:cNvSpPr/>
          <p:nvPr/>
        </p:nvSpPr>
        <p:spPr>
          <a:xfrm flipV="1">
            <a:off x="748224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5" name="Line 47"/>
          <p:cNvSpPr/>
          <p:nvPr/>
        </p:nvSpPr>
        <p:spPr>
          <a:xfrm flipV="1">
            <a:off x="791424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6" name="Line 48"/>
          <p:cNvSpPr/>
          <p:nvPr/>
        </p:nvSpPr>
        <p:spPr>
          <a:xfrm flipV="1">
            <a:off x="834624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sp>
        <p:nvSpPr>
          <p:cNvPr id="487" name="Line 49"/>
          <p:cNvSpPr/>
          <p:nvPr/>
        </p:nvSpPr>
        <p:spPr>
          <a:xfrm flipV="1">
            <a:off x="8820360" y="1268640"/>
            <a:ext cx="1080" cy="288000"/>
          </a:xfrm>
          <a:prstGeom prst="line">
            <a:avLst/>
          </a:prstGeom>
          <a:ln w="12600">
            <a:solidFill>
              <a:srgbClr val="0033cc"/>
            </a:solidFill>
            <a:custDash>
              <a:ds d="140000" sp="105000"/>
            </a:custDash>
            <a:round/>
          </a:ln>
        </p:spPr>
      </p:sp>
      <p:graphicFrame>
        <p:nvGraphicFramePr>
          <p:cNvPr id="488" name="Content Placeholder 5"/>
          <p:cNvGraphicFramePr/>
          <p:nvPr/>
        </p:nvGraphicFramePr>
        <p:xfrm>
          <a:off x="-15840" y="2781000"/>
          <a:ext cx="4643640" cy="33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9" name="CustomShape 50"/>
          <p:cNvSpPr/>
          <p:nvPr/>
        </p:nvSpPr>
        <p:spPr>
          <a:xfrm>
            <a:off x="6351840" y="4141800"/>
            <a:ext cx="218160" cy="3093120"/>
          </a:xfrm>
          <a:prstGeom prst="rightBrace">
            <a:avLst>
              <a:gd fmla="val 1800" name="adj1"/>
              <a:gd fmla="val 10800" name="adj2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</p:sp>
      <p:sp>
        <p:nvSpPr>
          <p:cNvPr id="490" name="CustomShape 51"/>
          <p:cNvSpPr/>
          <p:nvPr/>
        </p:nvSpPr>
        <p:spPr>
          <a:xfrm>
            <a:off x="6743160" y="2349000"/>
            <a:ext cx="2399760" cy="11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bIns="45000" lIns="90000" rIns="90000" tIns="45000" wrap="none"/>
          <a:p>
            <a:r>
              <a:rPr b="1" lang="en-US">
                <a:solidFill>
                  <a:srgbClr val="ff0000"/>
                </a:solidFill>
                <a:latin typeface="Times New Roman"/>
              </a:rPr>
              <a:t>E-RoC:</a:t>
            </a:r>
            <a:endParaRPr/>
          </a:p>
          <a:p>
            <a:r>
              <a:rPr b="1" lang="en-US">
                <a:solidFill>
                  <a:srgbClr val="ff0000"/>
                </a:solidFill>
                <a:latin typeface="Times New Roman"/>
              </a:rPr>
              <a:t>Minimal overall </a:t>
            </a:r>
            <a:endParaRPr/>
          </a:p>
          <a:p>
            <a:r>
              <a:rPr b="1" lang="en-US">
                <a:solidFill>
                  <a:srgbClr val="ff0000"/>
                </a:solidFill>
                <a:latin typeface="Times New Roman"/>
              </a:rPr>
              <a:t>performance overhead</a:t>
            </a:r>
            <a:endParaRPr/>
          </a:p>
          <a:p>
            <a:r>
              <a:rPr b="1" lang="en-US">
                <a:solidFill>
                  <a:srgbClr val="ff0000"/>
                </a:solidFill>
                <a:latin typeface="Times New Roman"/>
              </a:rPr>
              <a:t>AVG: 2.3%</a:t>
            </a:r>
            <a:endParaRPr/>
          </a:p>
        </p:txBody>
      </p:sp>
      <p:cxnSp>
        <p:nvCxnSpPr>
          <p:cNvPr id="491" name="Line 5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c0504d"/>
            </a:solidFill>
            <a:round/>
            <a:tailEnd len="med" type="triangle" w="med"/>
          </a:ln>
        </p:spPr>
      </p:cxnSp>
      <p:cxnSp>
        <p:nvCxnSpPr>
          <p:cNvPr id="492" name="Line 5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c0504d"/>
            </a:solidFill>
            <a:round/>
            <a:tailEnd len="med" type="triangle" w="med"/>
          </a:ln>
        </p:spPr>
      </p:cxnSp>
      <p:sp>
        <p:nvSpPr>
          <p:cNvPr id="493" name="CustomShape 54"/>
          <p:cNvSpPr/>
          <p:nvPr/>
        </p:nvSpPr>
        <p:spPr>
          <a:xfrm>
            <a:off x="4500000" y="2061000"/>
            <a:ext cx="2232000" cy="1063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bIns="45000" lIns="90000" rIns="90000" tIns="45000"/>
          <a:p>
            <a:r>
              <a:rPr lang="en-US" sz="1600">
                <a:solidFill>
                  <a:srgbClr val="ff0000"/>
                </a:solidFill>
                <a:latin typeface="Times New Roman"/>
              </a:rPr>
              <a:t>Traditional (ECC/DUP): High Performance </a:t>
            </a:r>
            <a:endParaRPr/>
          </a:p>
          <a:p>
            <a:r>
              <a:rPr lang="en-US" sz="1600">
                <a:solidFill>
                  <a:srgbClr val="ff0000"/>
                </a:solidFill>
                <a:latin typeface="Times New Roman"/>
              </a:rPr>
              <a:t>Overhead</a:t>
            </a:r>
            <a:endParaRPr/>
          </a:p>
          <a:p>
            <a:r>
              <a:rPr lang="en-US" sz="1600">
                <a:solidFill>
                  <a:srgbClr val="ff0000"/>
                </a:solidFill>
                <a:latin typeface="Times New Roman"/>
              </a:rPr>
              <a:t>AVG: 9.2%</a:t>
            </a:r>
            <a:endParaRPr/>
          </a:p>
        </p:txBody>
      </p:sp>
      <p:sp>
        <p:nvSpPr>
          <p:cNvPr id="494" name="CustomShape 55"/>
          <p:cNvSpPr/>
          <p:nvPr/>
        </p:nvSpPr>
        <p:spPr>
          <a:xfrm>
            <a:off x="2339640" y="3357000"/>
            <a:ext cx="2160000" cy="9133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bIns="45000" lIns="90000" rIns="90000" tIns="45000"/>
          <a:p>
            <a:pPr algn="ctr"/>
            <a:r>
              <a:rPr b="1" lang="en-US">
                <a:solidFill>
                  <a:srgbClr val="ff0000"/>
                </a:solidFill>
                <a:latin typeface="Times New Roman"/>
              </a:rPr>
              <a:t>E-RoC:</a:t>
            </a:r>
            <a:endParaRPr/>
          </a:p>
          <a:p>
            <a:pPr algn="ctr"/>
            <a:r>
              <a:rPr b="1" lang="en-US">
                <a:solidFill>
                  <a:srgbClr val="ff0000"/>
                </a:solidFill>
                <a:latin typeface="Times New Roman"/>
              </a:rPr>
              <a:t>AVG savings of 76% </a:t>
            </a:r>
            <a:endParaRPr/>
          </a:p>
        </p:txBody>
      </p:sp>
      <p:sp>
        <p:nvSpPr>
          <p:cNvPr id="495" name="CustomShape 56"/>
          <p:cNvSpPr/>
          <p:nvPr/>
        </p:nvSpPr>
        <p:spPr>
          <a:xfrm>
            <a:off x="1898280" y="4848120"/>
            <a:ext cx="333000" cy="3092400"/>
          </a:xfrm>
          <a:prstGeom prst="rightBrace">
            <a:avLst>
              <a:gd fmla="val 1800" name="adj1"/>
              <a:gd fmla="val 10800" name="adj2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</p:sp>
      <p:cxnSp>
        <p:nvCxnSpPr>
          <p:cNvPr id="496" name="Line 5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c0504d"/>
            </a:solidFill>
            <a:round/>
            <a:tailEnd len="med" type="triangle" w="med"/>
          </a:ln>
        </p:spPr>
      </p:cxnSp>
      <p:cxnSp>
        <p:nvCxnSpPr>
          <p:cNvPr id="497" name="Line 5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25560">
            <a:solidFill>
              <a:srgbClr val="c0504d"/>
            </a:solidFill>
            <a:round/>
            <a:tailEnd len="med" type="triangle" w="med"/>
          </a:ln>
        </p:spPr>
      </p:cxnSp>
      <p:sp>
        <p:nvSpPr>
          <p:cNvPr id="498" name="CustomShape 59"/>
          <p:cNvSpPr/>
          <p:nvPr/>
        </p:nvSpPr>
        <p:spPr>
          <a:xfrm>
            <a:off x="755640" y="1772640"/>
            <a:ext cx="2423160" cy="1063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bIns="45000" lIns="90000" rIns="90000" tIns="45000"/>
          <a:p>
            <a:r>
              <a:rPr lang="en-US" sz="1600">
                <a:solidFill>
                  <a:srgbClr val="ff0000"/>
                </a:solidFill>
                <a:latin typeface="Times New Roman"/>
              </a:rPr>
              <a:t>Traditional (ECC/DUP): High Power Consumption </a:t>
            </a:r>
            <a:endParaRPr/>
          </a:p>
          <a:p>
            <a:r>
              <a:rPr lang="en-US" sz="1600">
                <a:solidFill>
                  <a:srgbClr val="ff0000"/>
                </a:solidFill>
                <a:latin typeface="Times New Roman"/>
              </a:rPr>
              <a:t>Overhead </a:t>
            </a:r>
            <a:endParaRPr/>
          </a:p>
          <a:p>
            <a:r>
              <a:rPr i="1" lang="en-US" sz="1600">
                <a:solidFill>
                  <a:srgbClr val="ff0000"/>
                </a:solidFill>
                <a:latin typeface="Times New Roman"/>
              </a:rPr>
              <a:t>AVG: 64% increase</a:t>
            </a:r>
            <a:endParaRPr/>
          </a:p>
        </p:txBody>
      </p:sp>
      <p:sp>
        <p:nvSpPr>
          <p:cNvPr id="499" name="CustomShape 60"/>
          <p:cNvSpPr/>
          <p:nvPr/>
        </p:nvSpPr>
        <p:spPr>
          <a:xfrm>
            <a:off x="4572000" y="2061000"/>
            <a:ext cx="4571640" cy="4032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0" name="CustomShape 61"/>
          <p:cNvSpPr/>
          <p:nvPr/>
        </p:nvSpPr>
        <p:spPr>
          <a:xfrm>
            <a:off x="-36360" y="837720"/>
            <a:ext cx="4571640" cy="6021000"/>
          </a:xfrm>
          <a:prstGeom prst="rect">
            <a:avLst/>
          </a:prstGeom>
          <a:solidFill>
            <a:srgbClr val="a6a6a6"/>
          </a:solidFill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1" name="CustomShape 62"/>
          <p:cNvSpPr/>
          <p:nvPr/>
        </p:nvSpPr>
        <p:spPr>
          <a:xfrm>
            <a:off x="0" y="5528880"/>
            <a:ext cx="9143640" cy="1328760"/>
          </a:xfrm>
          <a:prstGeom prst="rect">
            <a:avLst/>
          </a:prstGeom>
          <a:solidFill>
            <a:srgbClr val="ff0000"/>
          </a:solidFill>
          <a:ln w="25560">
            <a:solidFill>
              <a:srgbClr val="c0504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i="1" lang="en-US" sz="3600">
                <a:solidFill>
                  <a:srgbClr val="ffffff"/>
                </a:solidFill>
                <a:latin typeface="Times New Roman"/>
              </a:rPr>
              <a:t>Reduced power consumption with minimal performance overhead!</a:t>
            </a:r>
            <a:endParaRPr/>
          </a:p>
        </p:txBody>
      </p:sp>
    </p:spTree>
  </p:cSld>
  <p:timing>
    <p:tnLst>
      <p:par>
        <p:cTn dur="indefinite" id="433" nodeType="tmRoot" restart="never">
          <p:childTnLst>
            <p:seq>
              <p:cTn dur="indefinite" id="434" nodeType="mainSeq">
                <p:childTnLst>
                  <p:par>
                    <p:cTn fill="hold" id="435">
                      <p:stCondLst>
                        <p:cond delay="indefinite"/>
                      </p:stCondLst>
                      <p:childTnLst>
                        <p:par>
                          <p:cTn fill="hold" id="436">
                            <p:stCondLst>
                              <p:cond delay="0"/>
                            </p:stCondLst>
                            <p:childTnLst>
                              <p:par>
                                <p:cTn fill="hold" id="43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39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4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3">
                      <p:stCondLst>
                        <p:cond delay="indefinite"/>
                      </p:stCondLst>
                      <p:childTnLst>
                        <p:par>
                          <p:cTn fill="hold" id="444">
                            <p:stCondLst>
                              <p:cond delay="0"/>
                            </p:stCondLst>
                            <p:childTnLst>
                              <p:par>
                                <p:cTn fill="hold" id="44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4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8">
                      <p:stCondLst>
                        <p:cond delay="indefinite"/>
                      </p:stCondLst>
                      <p:childTnLst>
                        <p:par>
                          <p:cTn fill="hold" id="449">
                            <p:stCondLst>
                              <p:cond delay="0"/>
                            </p:stCondLst>
                            <p:childTnLst>
                              <p:par>
                                <p:cTn fill="hold" id="45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5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3">
                      <p:stCondLst>
                        <p:cond delay="indefinite"/>
                      </p:stCondLst>
                      <p:childTnLst>
                        <p:par>
                          <p:cTn fill="hold" id="454">
                            <p:stCondLst>
                              <p:cond delay="0"/>
                            </p:stCondLst>
                            <p:childTnLst>
                              <p:par>
                                <p:cTn fill="hold" id="45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5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8">
                      <p:stCondLst>
                        <p:cond delay="indefinite"/>
                      </p:stCondLst>
                      <p:childTnLst>
                        <p:par>
                          <p:cTn fill="hold" id="459">
                            <p:stCondLst>
                              <p:cond delay="0"/>
                            </p:stCondLst>
                            <p:childTnLst>
                              <p:par>
                                <p:cTn fill="hold" id="46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62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3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dur="500" fill="freeze" id="464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65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6">
                      <p:stCondLst>
                        <p:cond delay="indefinite"/>
                      </p:stCondLst>
                      <p:childTnLst>
                        <p:par>
                          <p:cTn fill="hold" id="467">
                            <p:stCondLst>
                              <p:cond delay="0"/>
                            </p:stCondLst>
                            <p:childTnLst>
                              <p:par>
                                <p:cTn fill="hold" id="46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7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1">
                      <p:stCondLst>
                        <p:cond delay="indefinite"/>
                      </p:stCondLst>
                      <p:childTnLst>
                        <p:par>
                          <p:cTn fill="hold" id="472">
                            <p:stCondLst>
                              <p:cond delay="0"/>
                            </p:stCondLst>
                            <p:childTnLst>
                              <p:par>
                                <p:cTn fill="hold" id="47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75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6">
                      <p:stCondLst>
                        <p:cond delay="indefinite"/>
                      </p:stCondLst>
                      <p:childTnLst>
                        <p:par>
                          <p:cTn fill="hold" id="477">
                            <p:stCondLst>
                              <p:cond delay="0"/>
                            </p:stCondLst>
                            <p:childTnLst>
                              <p:par>
                                <p:cTn fill="hold" id="47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8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609480" y="228600"/>
            <a:ext cx="8000640" cy="1186200"/>
          </a:xfrm>
          <a:prstGeom prst="rect">
            <a:avLst/>
          </a:prstGeom>
        </p:spPr>
        <p:txBody>
          <a:bodyPr bIns="20520" lIns="50760" rIns="50760" tIns="20520"/>
          <a:p>
            <a:pPr>
              <a:lnSpc>
                <a:spcPct val="87000"/>
              </a:lnSpc>
            </a:pPr>
            <a:r>
              <a:rPr b="1" lang="en-US" sz="4000">
                <a:solidFill>
                  <a:srgbClr val="ffffff"/>
                </a:solidFill>
                <a:latin typeface="Arial"/>
              </a:rPr>
              <a:t>Conclusion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609480" y="990720"/>
            <a:ext cx="8152920" cy="5028840"/>
          </a:xfrm>
          <a:prstGeom prst="rect">
            <a:avLst/>
          </a:prstGeom>
        </p:spPr>
        <p:txBody>
          <a:bodyPr bIns="36360" lIns="73080" rIns="73080" tIns="36360"/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Introduced Embedded RAIDs-on-Chip (E-RoC)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Key ideas are: </a:t>
            </a:r>
            <a:endParaRPr/>
          </a:p>
          <a:p>
            <a:pPr lvl="1">
              <a:lnSpc>
                <a:spcPct val="90000"/>
              </a:lnSpc>
              <a:buFont typeface="Arial"/>
              <a:buAutoNum type="arabicPeriod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Reliability via redundancy using E-RAID levels</a:t>
            </a:r>
            <a:endParaRPr/>
          </a:p>
          <a:p>
            <a:pPr lvl="1">
              <a:lnSpc>
                <a:spcPct val="90000"/>
              </a:lnSpc>
              <a:buFont typeface="Arial"/>
              <a:buAutoNum type="arabicPeriod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Custom E-RAID levels optimized for use in embedded SoCs</a:t>
            </a:r>
            <a:endParaRPr/>
          </a:p>
          <a:p>
            <a:pPr lvl="1">
              <a:lnSpc>
                <a:spcPct val="90000"/>
              </a:lnSpc>
              <a:buFont typeface="Arial"/>
              <a:buAutoNum type="arabicPeriod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Dynamic allocation of distributed SPMs</a:t>
            </a:r>
            <a:endParaRPr/>
          </a:p>
          <a:p>
            <a:pPr lvl="1">
              <a:lnSpc>
                <a:spcPct val="90000"/>
              </a:lnSpc>
              <a:buFont typeface="Arial"/>
              <a:buAutoNum type="arabicPeriod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Virtualization support (Logical SPMs)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Use </a:t>
            </a:r>
            <a:r>
              <a:rPr b="1" i="1" lang="en-US" sz="2400">
                <a:solidFill>
                  <a:srgbClr val="ff0000"/>
                </a:solidFill>
                <a:latin typeface="Times New Roman"/>
              </a:rPr>
              <a:t>RAID-like 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policies to achieve a </a:t>
            </a:r>
            <a:r>
              <a:rPr b="1" i="1" lang="en-US" sz="2400">
                <a:solidFill>
                  <a:srgbClr val="ff0000"/>
                </a:solidFill>
                <a:latin typeface="Times New Roman"/>
              </a:rPr>
              <a:t>fully distributed low power and reliable on-chip memory subsystem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Our experimental results show that E-RoC can attain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76 % average power reduction over ECC based approaches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b="1" lang="en-US" sz="2400">
                <a:solidFill>
                  <a:srgbClr val="0033cc"/>
                </a:solidFill>
                <a:latin typeface="Times New Roman"/>
              </a:rPr>
              <a:t>Minimal performance overhead (2.3% AVG)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StarSymbol"/>
              <a:buChar char=""/>
            </a:pPr>
            <a:r>
              <a:rPr b="1" lang="en-US" sz="4200">
                <a:solidFill>
                  <a:srgbClr val="ff0000"/>
                </a:solidFill>
                <a:latin typeface="Times New Roman"/>
              </a:rPr>
              <a:t>To learn more come to my poster!</a:t>
            </a:r>
            <a:endParaRPr/>
          </a:p>
        </p:txBody>
      </p:sp>
    </p:spTree>
  </p:cSld>
  <p:timing>
    <p:tnLst>
      <p:par>
        <p:cTn dur="indefinite" id="481" nodeType="tmRoot" restart="never">
          <p:childTnLst>
            <p:seq>
              <p:cTn dur="indefinite" id="482" nodeType="mainSeq">
                <p:childTnLst>
                  <p:par>
                    <p:cTn fill="hold" id="483">
                      <p:stCondLst>
                        <p:cond delay="indefinite"/>
                      </p:stCondLst>
                      <p:childTnLst>
                        <p:par>
                          <p:cTn fill="hold" id="484">
                            <p:stCondLst>
                              <p:cond delay="0"/>
                            </p:stCondLst>
                            <p:childTnLst>
                              <p:par>
                                <p:cTn fill="hold" id="48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87"/>
                                        <p:tgtEl>
                                          <p:spTgt spid="503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8">
                      <p:stCondLst>
                        <p:cond delay="indefinite"/>
                      </p:stCondLst>
                      <p:childTnLst>
                        <p:par>
                          <p:cTn fill="hold" id="489">
                            <p:stCondLst>
                              <p:cond delay="0"/>
                            </p:stCondLst>
                            <p:childTnLst>
                              <p:par>
                                <p:cTn fill="hold" id="49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9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92"/>
                                        <p:tgtEl>
                                          <p:spTgt spid="503">
                                            <p:txEl>
                                              <p:pRg end="59" st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9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06" st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95"/>
                                        <p:tgtEl>
                                          <p:spTgt spid="503">
                                            <p:txEl>
                                              <p:pRg end="106" st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9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62" st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98"/>
                                        <p:tgtEl>
                                          <p:spTgt spid="503">
                                            <p:txEl>
                                              <p:pRg end="162" st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9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01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01"/>
                                        <p:tgtEl>
                                          <p:spTgt spid="503">
                                            <p:txEl>
                                              <p:pRg end="201" st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39" st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04"/>
                                        <p:tgtEl>
                                          <p:spTgt spid="503">
                                            <p:txEl>
                                              <p:pRg end="239" st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5">
                      <p:stCondLst>
                        <p:cond delay="indefinite"/>
                      </p:stCondLst>
                      <p:childTnLst>
                        <p:par>
                          <p:cTn fill="hold" id="506">
                            <p:stCondLst>
                              <p:cond delay="0"/>
                            </p:stCondLst>
                            <p:childTnLst>
                              <p:par>
                                <p:cTn fill="hold" id="50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42" st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09"/>
                                        <p:tgtEl>
                                          <p:spTgt spid="503">
                                            <p:txEl>
                                              <p:pRg end="342" st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0">
                      <p:stCondLst>
                        <p:cond delay="indefinite"/>
                      </p:stCondLst>
                      <p:childTnLst>
                        <p:par>
                          <p:cTn fill="hold" id="511">
                            <p:stCondLst>
                              <p:cond delay="0"/>
                            </p:stCondLst>
                            <p:childTnLst>
                              <p:par>
                                <p:cTn fill="hold" id="51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95" st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14"/>
                                        <p:tgtEl>
                                          <p:spTgt spid="503">
                                            <p:txEl>
                                              <p:pRg end="395" st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5">
                      <p:stCondLst>
                        <p:cond delay="indefinite"/>
                      </p:stCondLst>
                      <p:childTnLst>
                        <p:par>
                          <p:cTn fill="hold" id="516">
                            <p:stCondLst>
                              <p:cond delay="0"/>
                            </p:stCondLst>
                            <p:childTnLst>
                              <p:par>
                                <p:cTn fill="hold" id="51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50" st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19"/>
                                        <p:tgtEl>
                                          <p:spTgt spid="503">
                                            <p:txEl>
                                              <p:pRg end="450" st="3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90" st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22"/>
                                        <p:tgtEl>
                                          <p:spTgt spid="503">
                                            <p:txEl>
                                              <p:pRg end="490" st="4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3">
                      <p:stCondLst>
                        <p:cond delay="indefinite"/>
                      </p:stCondLst>
                      <p:childTnLst>
                        <p:par>
                          <p:cTn fill="hold" id="524">
                            <p:stCondLst>
                              <p:cond delay="0"/>
                            </p:stCondLst>
                            <p:childTnLst>
                              <p:par>
                                <p:cTn fill="hold" id="5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24" st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27"/>
                                        <p:tgtEl>
                                          <p:spTgt spid="503">
                                            <p:txEl>
                                              <p:pRg end="524" st="4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