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1"/>
  </p:sldMasterIdLst>
  <p:notesMasterIdLst>
    <p:notesMasterId r:id="rId7"/>
  </p:notesMasterIdLst>
  <p:handoutMasterIdLst>
    <p:handoutMasterId r:id="rId8"/>
  </p:handoutMasterIdLst>
  <p:sldIdLst>
    <p:sldId id="272" r:id="rId2"/>
    <p:sldId id="257" r:id="rId3"/>
    <p:sldId id="297" r:id="rId4"/>
    <p:sldId id="282" r:id="rId5"/>
    <p:sldId id="275" r:id="rId6"/>
  </p:sldIdLst>
  <p:sldSz cx="9144000" cy="6858000" type="screen4x3"/>
  <p:notesSz cx="8218488" cy="10771188"/>
  <p:defaultTextStyle>
    <a:defPPr>
      <a:defRPr lang="en-US"/>
    </a:defPPr>
    <a:lvl1pPr algn="l" rtl="0" fontAlgn="base">
      <a:lnSpc>
        <a:spcPct val="85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lnSpc>
        <a:spcPct val="85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lnSpc>
        <a:spcPct val="85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lnSpc>
        <a:spcPct val="85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lnSpc>
        <a:spcPct val="85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000000"/>
    </p:penClr>
  </p:showPr>
  <p:clrMru>
    <a:srgbClr val="BE8235"/>
    <a:srgbClr val="BE8C35"/>
    <a:srgbClr val="C88C35"/>
    <a:srgbClr val="E68C35"/>
    <a:srgbClr val="DCA835"/>
    <a:srgbClr val="C0C0C0"/>
    <a:srgbClr val="DDDDDD"/>
    <a:srgbClr val="B2B2B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-930" y="-96"/>
      </p:cViewPr>
      <p:guideLst>
        <p:guide orient="horz" pos="1012"/>
        <p:guide pos="5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96963" y="5113338"/>
            <a:ext cx="6024562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9062" tIns="58738" rIns="119062" bIns="58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444625" y="828675"/>
            <a:ext cx="5341938" cy="4006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93675" rtl="0" fontAlgn="base">
      <a:lnSpc>
        <a:spcPct val="87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14300" algn="l" defTabSz="193675" rtl="0" fontAlgn="base">
      <a:lnSpc>
        <a:spcPct val="87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228600" algn="l" defTabSz="193675" rtl="0" fontAlgn="base">
      <a:lnSpc>
        <a:spcPct val="87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342900" algn="l" defTabSz="193675" rtl="0" fontAlgn="base">
      <a:lnSpc>
        <a:spcPct val="87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457200" algn="l" defTabSz="193675" rtl="0" fontAlgn="base">
      <a:lnSpc>
        <a:spcPct val="87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0" hangingPunct="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0" hangingPunct="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0" hangingPunct="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0" hangingPunct="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0" hangingPunct="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281363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2088"/>
            <a:ext cx="7772400" cy="2398712"/>
          </a:xfrm>
          <a:effectLst>
            <a:outerShdw dist="45791" dir="2021404" algn="ctr" rotWithShape="0">
              <a:schemeClr val="bg2"/>
            </a:outerShdw>
          </a:effectLst>
        </p:spPr>
        <p:txBody>
          <a:bodyPr lIns="92065" tIns="46034" rIns="92065" bIns="4603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8068" name="Line 4"/>
          <p:cNvSpPr>
            <a:spLocks noChangeShapeType="1"/>
          </p:cNvSpPr>
          <p:nvPr/>
        </p:nvSpPr>
        <p:spPr bwMode="auto">
          <a:xfrm>
            <a:off x="0" y="2557463"/>
            <a:ext cx="9067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grayWhite">
          <a:xfrm>
            <a:off x="0" y="6738938"/>
            <a:ext cx="9142413" cy="117475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chemeClr val="tx2">
                  <a:gamma/>
                  <a:tint val="59608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blackWhite">
          <a:xfrm>
            <a:off x="0" y="0"/>
            <a:ext cx="112713" cy="685641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grayWhite">
          <a:xfrm>
            <a:off x="0" y="0"/>
            <a:ext cx="9142413" cy="88900"/>
          </a:xfrm>
          <a:prstGeom prst="rect">
            <a:avLst/>
          </a:prstGeom>
          <a:gradFill rotWithShape="0">
            <a:gsLst>
              <a:gs pos="0">
                <a:schemeClr val="tx2">
                  <a:gamma/>
                  <a:tint val="59608"/>
                  <a:invGamma/>
                </a:schemeClr>
              </a:gs>
              <a:gs pos="5000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blackWhite">
          <a:xfrm>
            <a:off x="9032875" y="0"/>
            <a:ext cx="109538" cy="68580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88073" name="Line 9"/>
          <p:cNvSpPr>
            <a:spLocks noChangeShapeType="1"/>
          </p:cNvSpPr>
          <p:nvPr/>
        </p:nvSpPr>
        <p:spPr bwMode="auto">
          <a:xfrm>
            <a:off x="552450" y="2695575"/>
            <a:ext cx="79613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>
            <a:off x="969963" y="2833688"/>
            <a:ext cx="712628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133350"/>
            <a:ext cx="2132012" cy="6311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6388" y="133350"/>
            <a:ext cx="6248400" cy="6311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6388" y="1133475"/>
            <a:ext cx="4076700" cy="5311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488" y="1133475"/>
            <a:ext cx="4076700" cy="5311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grayWhite">
          <a:xfrm>
            <a:off x="0" y="6751638"/>
            <a:ext cx="9142413" cy="117475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chemeClr val="tx2">
                  <a:gamma/>
                  <a:tint val="59608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blackWhite">
          <a:xfrm>
            <a:off x="0" y="0"/>
            <a:ext cx="112713" cy="685641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6388" y="1133475"/>
            <a:ext cx="8305800" cy="531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5" rIns="90479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grayWhite">
          <a:xfrm>
            <a:off x="0" y="0"/>
            <a:ext cx="9142413" cy="88900"/>
          </a:xfrm>
          <a:prstGeom prst="rect">
            <a:avLst/>
          </a:prstGeom>
          <a:gradFill rotWithShape="0">
            <a:gsLst>
              <a:gs pos="0">
                <a:schemeClr val="tx2">
                  <a:gamma/>
                  <a:tint val="59608"/>
                  <a:invGamma/>
                </a:schemeClr>
              </a:gs>
              <a:gs pos="5000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blackWhite">
          <a:xfrm>
            <a:off x="9032875" y="0"/>
            <a:ext cx="109538" cy="68580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34963" y="133350"/>
            <a:ext cx="8504237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7048" name="Line 8"/>
          <p:cNvSpPr>
            <a:spLocks noChangeShapeType="1"/>
          </p:cNvSpPr>
          <p:nvPr/>
        </p:nvSpPr>
        <p:spPr bwMode="auto">
          <a:xfrm>
            <a:off x="363538" y="855663"/>
            <a:ext cx="8483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2pPr>
      <a:lvl3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3pPr>
      <a:lvl4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4pPr>
      <a:lvl5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9pPr>
    </p:titleStyle>
    <p:bodyStyle>
      <a:lvl1pPr marL="385763" indent="-385763" algn="l" rtl="0" fontAlgn="base">
        <a:lnSpc>
          <a:spcPct val="93000"/>
        </a:lnSpc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838200" indent="-338138" algn="l" rtl="0" fontAlgn="base">
        <a:lnSpc>
          <a:spcPct val="87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¤"/>
        <a:defRPr sz="2000">
          <a:solidFill>
            <a:schemeClr val="tx1"/>
          </a:solidFill>
          <a:latin typeface="+mn-lt"/>
        </a:defRPr>
      </a:lvl2pPr>
      <a:lvl3pPr marL="1285875" indent="-238125" algn="l" rtl="0" fontAlgn="base">
        <a:lnSpc>
          <a:spcPct val="87000"/>
        </a:lnSpc>
        <a:spcBef>
          <a:spcPct val="10000"/>
        </a:spcBef>
        <a:spcAft>
          <a:spcPct val="0"/>
        </a:spcAft>
        <a:buClr>
          <a:schemeClr val="accent2"/>
        </a:buClr>
        <a:buSzPct val="68000"/>
        <a:buFont typeface="Wingdings" pitchFamily="2" charset="2"/>
        <a:buChar char="¢"/>
        <a:defRPr>
          <a:solidFill>
            <a:schemeClr val="tx1"/>
          </a:solidFill>
          <a:latin typeface="+mn-lt"/>
        </a:defRPr>
      </a:lvl3pPr>
      <a:lvl4pPr marL="20320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4511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046163" y="5572125"/>
            <a:ext cx="7045325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b="1"/>
              <a:t>We suggest putting your name and affiliation here.</a:t>
            </a:r>
          </a:p>
          <a:p>
            <a:pPr algn="ctr" eaLnBrk="0" hangingPunct="0">
              <a:lnSpc>
                <a:spcPct val="140000"/>
              </a:lnSpc>
              <a:spcBef>
                <a:spcPct val="0"/>
              </a:spcBef>
            </a:pPr>
            <a:r>
              <a:rPr lang="en-US" b="1"/>
              <a:t>This is the only page that allows the use of a logo.</a:t>
            </a:r>
          </a:p>
        </p:txBody>
      </p:sp>
      <p:grpSp>
        <p:nvGrpSpPr>
          <p:cNvPr id="5127" name="Group 7"/>
          <p:cNvGrpSpPr>
            <a:grpSpLocks/>
          </p:cNvGrpSpPr>
          <p:nvPr/>
        </p:nvGrpSpPr>
        <p:grpSpPr bwMode="auto">
          <a:xfrm>
            <a:off x="1684338" y="3919538"/>
            <a:ext cx="6059487" cy="1373187"/>
            <a:chOff x="968" y="2108"/>
            <a:chExt cx="3817" cy="865"/>
          </a:xfrm>
        </p:grpSpPr>
        <p:sp>
          <p:nvSpPr>
            <p:cNvPr id="5125" name="Freeform 5"/>
            <p:cNvSpPr>
              <a:spLocks/>
            </p:cNvSpPr>
            <p:nvPr/>
          </p:nvSpPr>
          <p:spPr bwMode="auto">
            <a:xfrm>
              <a:off x="968" y="2108"/>
              <a:ext cx="3813" cy="865"/>
            </a:xfrm>
            <a:custGeom>
              <a:avLst/>
              <a:gdLst/>
              <a:ahLst/>
              <a:cxnLst>
                <a:cxn ang="0">
                  <a:pos x="3656" y="864"/>
                </a:cxn>
                <a:cxn ang="0">
                  <a:pos x="3778" y="334"/>
                </a:cxn>
                <a:cxn ang="0">
                  <a:pos x="3657" y="119"/>
                </a:cxn>
                <a:cxn ang="0">
                  <a:pos x="3522" y="188"/>
                </a:cxn>
                <a:cxn ang="0">
                  <a:pos x="3426" y="216"/>
                </a:cxn>
                <a:cxn ang="0">
                  <a:pos x="3315" y="158"/>
                </a:cxn>
                <a:cxn ang="0">
                  <a:pos x="3195" y="99"/>
                </a:cxn>
                <a:cxn ang="0">
                  <a:pos x="3075" y="197"/>
                </a:cxn>
                <a:cxn ang="0">
                  <a:pos x="2938" y="188"/>
                </a:cxn>
                <a:cxn ang="0">
                  <a:pos x="2838" y="234"/>
                </a:cxn>
                <a:cxn ang="0">
                  <a:pos x="2707" y="188"/>
                </a:cxn>
                <a:cxn ang="0">
                  <a:pos x="2621" y="216"/>
                </a:cxn>
                <a:cxn ang="0">
                  <a:pos x="2501" y="158"/>
                </a:cxn>
                <a:cxn ang="0">
                  <a:pos x="2390" y="158"/>
                </a:cxn>
                <a:cxn ang="0">
                  <a:pos x="2279" y="99"/>
                </a:cxn>
                <a:cxn ang="0">
                  <a:pos x="2162" y="70"/>
                </a:cxn>
                <a:cxn ang="0">
                  <a:pos x="2059" y="97"/>
                </a:cxn>
                <a:cxn ang="0">
                  <a:pos x="1946" y="138"/>
                </a:cxn>
                <a:cxn ang="0">
                  <a:pos x="1835" y="216"/>
                </a:cxn>
                <a:cxn ang="0">
                  <a:pos x="1687" y="216"/>
                </a:cxn>
                <a:cxn ang="0">
                  <a:pos x="1576" y="99"/>
                </a:cxn>
                <a:cxn ang="0">
                  <a:pos x="1456" y="118"/>
                </a:cxn>
                <a:cxn ang="0">
                  <a:pos x="1303" y="197"/>
                </a:cxn>
                <a:cxn ang="0">
                  <a:pos x="1164" y="143"/>
                </a:cxn>
                <a:cxn ang="0">
                  <a:pos x="1061" y="216"/>
                </a:cxn>
                <a:cxn ang="0">
                  <a:pos x="965" y="255"/>
                </a:cxn>
                <a:cxn ang="0">
                  <a:pos x="836" y="197"/>
                </a:cxn>
                <a:cxn ang="0">
                  <a:pos x="725" y="138"/>
                </a:cxn>
                <a:cxn ang="0">
                  <a:pos x="614" y="0"/>
                </a:cxn>
                <a:cxn ang="0">
                  <a:pos x="503" y="39"/>
                </a:cxn>
                <a:cxn ang="0">
                  <a:pos x="392" y="138"/>
                </a:cxn>
                <a:cxn ang="0">
                  <a:pos x="262" y="255"/>
                </a:cxn>
                <a:cxn ang="0">
                  <a:pos x="151" y="236"/>
                </a:cxn>
                <a:cxn ang="0">
                  <a:pos x="0" y="864"/>
                </a:cxn>
              </a:cxnLst>
              <a:rect l="0" t="0" r="r" b="b"/>
              <a:pathLst>
                <a:path w="3813" h="865">
                  <a:moveTo>
                    <a:pt x="0" y="864"/>
                  </a:moveTo>
                  <a:lnTo>
                    <a:pt x="3656" y="864"/>
                  </a:lnTo>
                  <a:lnTo>
                    <a:pt x="3812" y="395"/>
                  </a:lnTo>
                  <a:lnTo>
                    <a:pt x="3778" y="334"/>
                  </a:lnTo>
                  <a:lnTo>
                    <a:pt x="3770" y="204"/>
                  </a:lnTo>
                  <a:lnTo>
                    <a:pt x="3657" y="119"/>
                  </a:lnTo>
                  <a:lnTo>
                    <a:pt x="3562" y="143"/>
                  </a:lnTo>
                  <a:lnTo>
                    <a:pt x="3522" y="188"/>
                  </a:lnTo>
                  <a:lnTo>
                    <a:pt x="3482" y="236"/>
                  </a:lnTo>
                  <a:lnTo>
                    <a:pt x="3426" y="216"/>
                  </a:lnTo>
                  <a:lnTo>
                    <a:pt x="3370" y="158"/>
                  </a:lnTo>
                  <a:lnTo>
                    <a:pt x="3315" y="158"/>
                  </a:lnTo>
                  <a:lnTo>
                    <a:pt x="3250" y="118"/>
                  </a:lnTo>
                  <a:lnTo>
                    <a:pt x="3195" y="99"/>
                  </a:lnTo>
                  <a:lnTo>
                    <a:pt x="3139" y="99"/>
                  </a:lnTo>
                  <a:lnTo>
                    <a:pt x="3075" y="197"/>
                  </a:lnTo>
                  <a:lnTo>
                    <a:pt x="3005" y="207"/>
                  </a:lnTo>
                  <a:lnTo>
                    <a:pt x="2938" y="188"/>
                  </a:lnTo>
                  <a:lnTo>
                    <a:pt x="2882" y="170"/>
                  </a:lnTo>
                  <a:lnTo>
                    <a:pt x="2838" y="234"/>
                  </a:lnTo>
                  <a:lnTo>
                    <a:pt x="2787" y="224"/>
                  </a:lnTo>
                  <a:lnTo>
                    <a:pt x="2707" y="188"/>
                  </a:lnTo>
                  <a:lnTo>
                    <a:pt x="2679" y="207"/>
                  </a:lnTo>
                  <a:lnTo>
                    <a:pt x="2621" y="216"/>
                  </a:lnTo>
                  <a:lnTo>
                    <a:pt x="2566" y="158"/>
                  </a:lnTo>
                  <a:lnTo>
                    <a:pt x="2501" y="158"/>
                  </a:lnTo>
                  <a:lnTo>
                    <a:pt x="2446" y="158"/>
                  </a:lnTo>
                  <a:lnTo>
                    <a:pt x="2390" y="158"/>
                  </a:lnTo>
                  <a:lnTo>
                    <a:pt x="2334" y="158"/>
                  </a:lnTo>
                  <a:lnTo>
                    <a:pt x="2279" y="99"/>
                  </a:lnTo>
                  <a:lnTo>
                    <a:pt x="2226" y="79"/>
                  </a:lnTo>
                  <a:lnTo>
                    <a:pt x="2162" y="70"/>
                  </a:lnTo>
                  <a:lnTo>
                    <a:pt x="2110" y="42"/>
                  </a:lnTo>
                  <a:lnTo>
                    <a:pt x="2059" y="97"/>
                  </a:lnTo>
                  <a:lnTo>
                    <a:pt x="2002" y="79"/>
                  </a:lnTo>
                  <a:lnTo>
                    <a:pt x="1946" y="138"/>
                  </a:lnTo>
                  <a:lnTo>
                    <a:pt x="1890" y="216"/>
                  </a:lnTo>
                  <a:lnTo>
                    <a:pt x="1835" y="216"/>
                  </a:lnTo>
                  <a:lnTo>
                    <a:pt x="1770" y="236"/>
                  </a:lnTo>
                  <a:lnTo>
                    <a:pt x="1687" y="216"/>
                  </a:lnTo>
                  <a:lnTo>
                    <a:pt x="1631" y="158"/>
                  </a:lnTo>
                  <a:lnTo>
                    <a:pt x="1576" y="99"/>
                  </a:lnTo>
                  <a:lnTo>
                    <a:pt x="1521" y="99"/>
                  </a:lnTo>
                  <a:lnTo>
                    <a:pt x="1456" y="118"/>
                  </a:lnTo>
                  <a:lnTo>
                    <a:pt x="1391" y="216"/>
                  </a:lnTo>
                  <a:lnTo>
                    <a:pt x="1303" y="197"/>
                  </a:lnTo>
                  <a:lnTo>
                    <a:pt x="1236" y="207"/>
                  </a:lnTo>
                  <a:lnTo>
                    <a:pt x="1164" y="143"/>
                  </a:lnTo>
                  <a:lnTo>
                    <a:pt x="1112" y="224"/>
                  </a:lnTo>
                  <a:lnTo>
                    <a:pt x="1061" y="216"/>
                  </a:lnTo>
                  <a:lnTo>
                    <a:pt x="1005" y="161"/>
                  </a:lnTo>
                  <a:lnTo>
                    <a:pt x="965" y="255"/>
                  </a:lnTo>
                  <a:lnTo>
                    <a:pt x="901" y="216"/>
                  </a:lnTo>
                  <a:lnTo>
                    <a:pt x="836" y="197"/>
                  </a:lnTo>
                  <a:lnTo>
                    <a:pt x="780" y="178"/>
                  </a:lnTo>
                  <a:lnTo>
                    <a:pt x="725" y="138"/>
                  </a:lnTo>
                  <a:lnTo>
                    <a:pt x="670" y="79"/>
                  </a:lnTo>
                  <a:lnTo>
                    <a:pt x="614" y="0"/>
                  </a:lnTo>
                  <a:lnTo>
                    <a:pt x="558" y="0"/>
                  </a:lnTo>
                  <a:lnTo>
                    <a:pt x="503" y="39"/>
                  </a:lnTo>
                  <a:lnTo>
                    <a:pt x="448" y="79"/>
                  </a:lnTo>
                  <a:lnTo>
                    <a:pt x="392" y="138"/>
                  </a:lnTo>
                  <a:lnTo>
                    <a:pt x="327" y="197"/>
                  </a:lnTo>
                  <a:lnTo>
                    <a:pt x="262" y="255"/>
                  </a:lnTo>
                  <a:lnTo>
                    <a:pt x="207" y="255"/>
                  </a:lnTo>
                  <a:lnTo>
                    <a:pt x="151" y="236"/>
                  </a:lnTo>
                  <a:lnTo>
                    <a:pt x="0" y="82"/>
                  </a:lnTo>
                  <a:lnTo>
                    <a:pt x="0" y="864"/>
                  </a:lnTo>
                </a:path>
              </a:pathLst>
            </a:custGeom>
            <a:solidFill>
              <a:srgbClr val="C2C2C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ar-EG"/>
            </a:p>
          </p:txBody>
        </p:sp>
        <p:sp>
          <p:nvSpPr>
            <p:cNvPr id="5126" name="Freeform 6" descr="White marble"/>
            <p:cNvSpPr>
              <a:spLocks/>
            </p:cNvSpPr>
            <p:nvPr/>
          </p:nvSpPr>
          <p:spPr bwMode="auto">
            <a:xfrm>
              <a:off x="968" y="2159"/>
              <a:ext cx="3817" cy="814"/>
            </a:xfrm>
            <a:custGeom>
              <a:avLst/>
              <a:gdLst/>
              <a:ahLst/>
              <a:cxnLst>
                <a:cxn ang="0">
                  <a:pos x="3816" y="813"/>
                </a:cxn>
                <a:cxn ang="0">
                  <a:pos x="3764" y="319"/>
                </a:cxn>
                <a:cxn ang="0">
                  <a:pos x="3653" y="129"/>
                </a:cxn>
                <a:cxn ang="0">
                  <a:pos x="3530" y="195"/>
                </a:cxn>
                <a:cxn ang="0">
                  <a:pos x="3433" y="224"/>
                </a:cxn>
                <a:cxn ang="0">
                  <a:pos x="3323" y="164"/>
                </a:cxn>
                <a:cxn ang="0">
                  <a:pos x="3202" y="102"/>
                </a:cxn>
                <a:cxn ang="0">
                  <a:pos x="3082" y="204"/>
                </a:cxn>
                <a:cxn ang="0">
                  <a:pos x="2945" y="195"/>
                </a:cxn>
                <a:cxn ang="0">
                  <a:pos x="2846" y="243"/>
                </a:cxn>
                <a:cxn ang="0">
                  <a:pos x="2714" y="195"/>
                </a:cxn>
                <a:cxn ang="0">
                  <a:pos x="2629" y="224"/>
                </a:cxn>
                <a:cxn ang="0">
                  <a:pos x="2508" y="164"/>
                </a:cxn>
                <a:cxn ang="0">
                  <a:pos x="2398" y="164"/>
                </a:cxn>
                <a:cxn ang="0">
                  <a:pos x="2286" y="102"/>
                </a:cxn>
                <a:cxn ang="0">
                  <a:pos x="2170" y="72"/>
                </a:cxn>
                <a:cxn ang="0">
                  <a:pos x="2066" y="101"/>
                </a:cxn>
                <a:cxn ang="0">
                  <a:pos x="1954" y="143"/>
                </a:cxn>
                <a:cxn ang="0">
                  <a:pos x="1842" y="224"/>
                </a:cxn>
                <a:cxn ang="0">
                  <a:pos x="1695" y="224"/>
                </a:cxn>
                <a:cxn ang="0">
                  <a:pos x="1583" y="102"/>
                </a:cxn>
                <a:cxn ang="0">
                  <a:pos x="1463" y="123"/>
                </a:cxn>
                <a:cxn ang="0">
                  <a:pos x="1311" y="205"/>
                </a:cxn>
                <a:cxn ang="0">
                  <a:pos x="1172" y="148"/>
                </a:cxn>
                <a:cxn ang="0">
                  <a:pos x="1068" y="224"/>
                </a:cxn>
                <a:cxn ang="0">
                  <a:pos x="973" y="265"/>
                </a:cxn>
                <a:cxn ang="0">
                  <a:pos x="844" y="204"/>
                </a:cxn>
                <a:cxn ang="0">
                  <a:pos x="732" y="143"/>
                </a:cxn>
                <a:cxn ang="0">
                  <a:pos x="622" y="0"/>
                </a:cxn>
                <a:cxn ang="0">
                  <a:pos x="510" y="41"/>
                </a:cxn>
                <a:cxn ang="0">
                  <a:pos x="400" y="143"/>
                </a:cxn>
                <a:cxn ang="0">
                  <a:pos x="270" y="265"/>
                </a:cxn>
                <a:cxn ang="0">
                  <a:pos x="159" y="245"/>
                </a:cxn>
                <a:cxn ang="0">
                  <a:pos x="0" y="101"/>
                </a:cxn>
              </a:cxnLst>
              <a:rect l="0" t="0" r="r" b="b"/>
              <a:pathLst>
                <a:path w="3817" h="814">
                  <a:moveTo>
                    <a:pt x="0" y="813"/>
                  </a:moveTo>
                  <a:lnTo>
                    <a:pt x="3816" y="813"/>
                  </a:lnTo>
                  <a:lnTo>
                    <a:pt x="3816" y="346"/>
                  </a:lnTo>
                  <a:lnTo>
                    <a:pt x="3764" y="319"/>
                  </a:lnTo>
                  <a:lnTo>
                    <a:pt x="3736" y="148"/>
                  </a:lnTo>
                  <a:lnTo>
                    <a:pt x="3653" y="129"/>
                  </a:lnTo>
                  <a:lnTo>
                    <a:pt x="3569" y="148"/>
                  </a:lnTo>
                  <a:lnTo>
                    <a:pt x="3530" y="195"/>
                  </a:lnTo>
                  <a:lnTo>
                    <a:pt x="3489" y="245"/>
                  </a:lnTo>
                  <a:lnTo>
                    <a:pt x="3433" y="224"/>
                  </a:lnTo>
                  <a:lnTo>
                    <a:pt x="3378" y="164"/>
                  </a:lnTo>
                  <a:lnTo>
                    <a:pt x="3323" y="164"/>
                  </a:lnTo>
                  <a:lnTo>
                    <a:pt x="3258" y="123"/>
                  </a:lnTo>
                  <a:lnTo>
                    <a:pt x="3202" y="102"/>
                  </a:lnTo>
                  <a:lnTo>
                    <a:pt x="3147" y="102"/>
                  </a:lnTo>
                  <a:lnTo>
                    <a:pt x="3082" y="204"/>
                  </a:lnTo>
                  <a:lnTo>
                    <a:pt x="3013" y="215"/>
                  </a:lnTo>
                  <a:lnTo>
                    <a:pt x="2945" y="195"/>
                  </a:lnTo>
                  <a:lnTo>
                    <a:pt x="2889" y="177"/>
                  </a:lnTo>
                  <a:lnTo>
                    <a:pt x="2846" y="243"/>
                  </a:lnTo>
                  <a:lnTo>
                    <a:pt x="2794" y="233"/>
                  </a:lnTo>
                  <a:lnTo>
                    <a:pt x="2714" y="195"/>
                  </a:lnTo>
                  <a:lnTo>
                    <a:pt x="2687" y="215"/>
                  </a:lnTo>
                  <a:lnTo>
                    <a:pt x="2629" y="224"/>
                  </a:lnTo>
                  <a:lnTo>
                    <a:pt x="2573" y="164"/>
                  </a:lnTo>
                  <a:lnTo>
                    <a:pt x="2508" y="164"/>
                  </a:lnTo>
                  <a:lnTo>
                    <a:pt x="2453" y="164"/>
                  </a:lnTo>
                  <a:lnTo>
                    <a:pt x="2398" y="164"/>
                  </a:lnTo>
                  <a:lnTo>
                    <a:pt x="2342" y="164"/>
                  </a:lnTo>
                  <a:lnTo>
                    <a:pt x="2286" y="102"/>
                  </a:lnTo>
                  <a:lnTo>
                    <a:pt x="2233" y="82"/>
                  </a:lnTo>
                  <a:lnTo>
                    <a:pt x="2170" y="72"/>
                  </a:lnTo>
                  <a:lnTo>
                    <a:pt x="2118" y="44"/>
                  </a:lnTo>
                  <a:lnTo>
                    <a:pt x="2066" y="101"/>
                  </a:lnTo>
                  <a:lnTo>
                    <a:pt x="2009" y="82"/>
                  </a:lnTo>
                  <a:lnTo>
                    <a:pt x="1954" y="143"/>
                  </a:lnTo>
                  <a:lnTo>
                    <a:pt x="1898" y="224"/>
                  </a:lnTo>
                  <a:lnTo>
                    <a:pt x="1842" y="224"/>
                  </a:lnTo>
                  <a:lnTo>
                    <a:pt x="1778" y="245"/>
                  </a:lnTo>
                  <a:lnTo>
                    <a:pt x="1695" y="224"/>
                  </a:lnTo>
                  <a:lnTo>
                    <a:pt x="1639" y="164"/>
                  </a:lnTo>
                  <a:lnTo>
                    <a:pt x="1583" y="102"/>
                  </a:lnTo>
                  <a:lnTo>
                    <a:pt x="1528" y="102"/>
                  </a:lnTo>
                  <a:lnTo>
                    <a:pt x="1463" y="123"/>
                  </a:lnTo>
                  <a:lnTo>
                    <a:pt x="1398" y="224"/>
                  </a:lnTo>
                  <a:lnTo>
                    <a:pt x="1311" y="205"/>
                  </a:lnTo>
                  <a:lnTo>
                    <a:pt x="1243" y="215"/>
                  </a:lnTo>
                  <a:lnTo>
                    <a:pt x="1172" y="148"/>
                  </a:lnTo>
                  <a:lnTo>
                    <a:pt x="1120" y="233"/>
                  </a:lnTo>
                  <a:lnTo>
                    <a:pt x="1068" y="224"/>
                  </a:lnTo>
                  <a:lnTo>
                    <a:pt x="1013" y="167"/>
                  </a:lnTo>
                  <a:lnTo>
                    <a:pt x="973" y="265"/>
                  </a:lnTo>
                  <a:lnTo>
                    <a:pt x="909" y="224"/>
                  </a:lnTo>
                  <a:lnTo>
                    <a:pt x="844" y="204"/>
                  </a:lnTo>
                  <a:lnTo>
                    <a:pt x="788" y="183"/>
                  </a:lnTo>
                  <a:lnTo>
                    <a:pt x="732" y="143"/>
                  </a:lnTo>
                  <a:lnTo>
                    <a:pt x="677" y="82"/>
                  </a:lnTo>
                  <a:lnTo>
                    <a:pt x="622" y="0"/>
                  </a:lnTo>
                  <a:lnTo>
                    <a:pt x="566" y="0"/>
                  </a:lnTo>
                  <a:lnTo>
                    <a:pt x="510" y="41"/>
                  </a:lnTo>
                  <a:lnTo>
                    <a:pt x="455" y="82"/>
                  </a:lnTo>
                  <a:lnTo>
                    <a:pt x="400" y="143"/>
                  </a:lnTo>
                  <a:lnTo>
                    <a:pt x="335" y="204"/>
                  </a:lnTo>
                  <a:lnTo>
                    <a:pt x="270" y="265"/>
                  </a:lnTo>
                  <a:lnTo>
                    <a:pt x="215" y="265"/>
                  </a:lnTo>
                  <a:lnTo>
                    <a:pt x="159" y="245"/>
                  </a:lnTo>
                  <a:lnTo>
                    <a:pt x="104" y="204"/>
                  </a:lnTo>
                  <a:lnTo>
                    <a:pt x="0" y="101"/>
                  </a:lnTo>
                  <a:lnTo>
                    <a:pt x="0" y="813"/>
                  </a:lnTo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ar-EG"/>
            </a:p>
          </p:txBody>
        </p:sp>
      </p:grp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684338" y="4857750"/>
            <a:ext cx="6054725" cy="7778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917700" y="4495800"/>
            <a:ext cx="1719263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b="1">
                <a:solidFill>
                  <a:srgbClr val="000000"/>
                </a:solidFill>
              </a:rPr>
              <a:t>prepared by: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5103813" y="4602163"/>
            <a:ext cx="250825" cy="5969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3608388" y="4602163"/>
            <a:ext cx="250825" cy="5969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4086225" y="4602163"/>
            <a:ext cx="250825" cy="5969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4625975" y="4602163"/>
            <a:ext cx="250825" cy="5969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grpSp>
        <p:nvGrpSpPr>
          <p:cNvPr id="5137" name="Group 17"/>
          <p:cNvGrpSpPr>
            <a:grpSpLocks/>
          </p:cNvGrpSpPr>
          <p:nvPr/>
        </p:nvGrpSpPr>
        <p:grpSpPr bwMode="auto">
          <a:xfrm>
            <a:off x="3730625" y="4389438"/>
            <a:ext cx="1501775" cy="122237"/>
            <a:chOff x="2257" y="2404"/>
            <a:chExt cx="946" cy="77"/>
          </a:xfrm>
        </p:grpSpPr>
        <p:sp>
          <p:nvSpPr>
            <p:cNvPr id="5134" name="Rectangle 14"/>
            <p:cNvSpPr>
              <a:spLocks noChangeArrowheads="1"/>
            </p:cNvSpPr>
            <p:nvPr/>
          </p:nvSpPr>
          <p:spPr bwMode="auto">
            <a:xfrm>
              <a:off x="2257" y="2404"/>
              <a:ext cx="266" cy="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5135" name="Rectangle 15"/>
            <p:cNvSpPr>
              <a:spLocks noChangeArrowheads="1"/>
            </p:cNvSpPr>
            <p:nvPr/>
          </p:nvSpPr>
          <p:spPr bwMode="auto">
            <a:xfrm>
              <a:off x="2597" y="2404"/>
              <a:ext cx="266" cy="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5136" name="Rectangle 16"/>
            <p:cNvSpPr>
              <a:spLocks noChangeArrowheads="1"/>
            </p:cNvSpPr>
            <p:nvPr/>
          </p:nvSpPr>
          <p:spPr bwMode="auto">
            <a:xfrm>
              <a:off x="2937" y="2404"/>
              <a:ext cx="266" cy="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</p:grpSp>
      <p:sp>
        <p:nvSpPr>
          <p:cNvPr id="5138" name="Oval 18"/>
          <p:cNvSpPr>
            <a:spLocks noChangeArrowheads="1"/>
          </p:cNvSpPr>
          <p:nvPr/>
        </p:nvSpPr>
        <p:spPr bwMode="auto">
          <a:xfrm>
            <a:off x="4405313" y="4545013"/>
            <a:ext cx="139700" cy="141287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5634038" y="4516438"/>
            <a:ext cx="414337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sz="4400" b="1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5140" name="AutoShape 20"/>
          <p:cNvSpPr>
            <a:spLocks noChangeArrowheads="1"/>
          </p:cNvSpPr>
          <p:nvPr/>
        </p:nvSpPr>
        <p:spPr bwMode="auto">
          <a:xfrm>
            <a:off x="4394200" y="4699000"/>
            <a:ext cx="161925" cy="296863"/>
          </a:xfrm>
          <a:prstGeom prst="triangle">
            <a:avLst>
              <a:gd name="adj" fmla="val 49866"/>
            </a:avLst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5141" name="AutoShape 21"/>
          <p:cNvSpPr>
            <a:spLocks noChangeArrowheads="1"/>
          </p:cNvSpPr>
          <p:nvPr/>
        </p:nvSpPr>
        <p:spPr bwMode="auto">
          <a:xfrm>
            <a:off x="6210300" y="4694238"/>
            <a:ext cx="171450" cy="314325"/>
          </a:xfrm>
          <a:prstGeom prst="triangle">
            <a:avLst>
              <a:gd name="adj" fmla="val 49866"/>
            </a:avLst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5142" name="Oval 22"/>
          <p:cNvSpPr>
            <a:spLocks noChangeArrowheads="1"/>
          </p:cNvSpPr>
          <p:nvPr/>
        </p:nvSpPr>
        <p:spPr bwMode="auto">
          <a:xfrm>
            <a:off x="6221413" y="4530725"/>
            <a:ext cx="149225" cy="1492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5143" name="Rectangle 23"/>
          <p:cNvSpPr>
            <a:spLocks noChangeArrowheads="1"/>
          </p:cNvSpPr>
          <p:nvPr/>
        </p:nvSpPr>
        <p:spPr bwMode="auto">
          <a:xfrm>
            <a:off x="5600700" y="4989513"/>
            <a:ext cx="20701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sz="1900" b="1">
                <a:solidFill>
                  <a:srgbClr val="000000"/>
                </a:solidFill>
              </a:rPr>
              <a:t>PRESENTATI</a:t>
            </a:r>
            <a:r>
              <a:rPr lang="en-US" sz="700" b="1">
                <a:solidFill>
                  <a:srgbClr val="000000"/>
                </a:solidFill>
              </a:rPr>
              <a:t> </a:t>
            </a:r>
            <a:r>
              <a:rPr lang="en-US" sz="1900" b="1">
                <a:solidFill>
                  <a:srgbClr val="000000"/>
                </a:solidFill>
              </a:rPr>
              <a:t>ES</a:t>
            </a:r>
          </a:p>
        </p:txBody>
      </p:sp>
      <p:sp>
        <p:nvSpPr>
          <p:cNvPr id="5144" name="Rectangle 24"/>
          <p:cNvSpPr>
            <a:spLocks noChangeArrowheads="1"/>
          </p:cNvSpPr>
          <p:nvPr/>
        </p:nvSpPr>
        <p:spPr bwMode="auto">
          <a:xfrm>
            <a:off x="6410325" y="4500563"/>
            <a:ext cx="1177925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sz="4400" b="1">
                <a:solidFill>
                  <a:srgbClr val="000000"/>
                </a:solidFill>
              </a:rPr>
              <a:t>TAN</a:t>
            </a:r>
          </a:p>
        </p:txBody>
      </p:sp>
      <p:sp>
        <p:nvSpPr>
          <p:cNvPr id="5152" name="Rectangle 3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Presentation kit</a:t>
            </a:r>
          </a:p>
        </p:txBody>
      </p:sp>
      <p:sp>
        <p:nvSpPr>
          <p:cNvPr id="5153" name="Rectangle 3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Carla Otten</a:t>
            </a:r>
          </a:p>
          <a:p>
            <a:r>
              <a:rPr lang="en-US"/>
              <a:t>March 28,</a:t>
            </a:r>
            <a:r>
              <a:rPr lang="nl-NL"/>
              <a:t> </a:t>
            </a:r>
            <a:r>
              <a:rPr lang="en-US"/>
              <a:t>2002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056063" y="1371600"/>
            <a:ext cx="3825875" cy="496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85763" indent="-385763">
              <a:lnSpc>
                <a:spcPct val="87000"/>
              </a:lnSpc>
              <a:buClr>
                <a:schemeClr val="accent1"/>
              </a:buClr>
              <a:buFont typeface="Wingdings" pitchFamily="2" charset="2"/>
              <a:buChar char="l"/>
            </a:pPr>
            <a:endParaRPr lang="nl-NL" sz="2400"/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kit</a:t>
            </a: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Electronic projection</a:t>
            </a:r>
          </a:p>
          <a:p>
            <a:r>
              <a:rPr lang="en-US"/>
              <a:t>Assistance</a:t>
            </a:r>
          </a:p>
          <a:p>
            <a:r>
              <a:rPr lang="en-US"/>
              <a:t>Submission</a:t>
            </a:r>
          </a:p>
          <a:p>
            <a:r>
              <a:rPr lang="en-US"/>
              <a:t>Form considerations</a:t>
            </a:r>
          </a:p>
          <a:p>
            <a:pPr lvl="1"/>
            <a:r>
              <a:rPr lang="en-US"/>
              <a:t>General remarks</a:t>
            </a:r>
          </a:p>
          <a:p>
            <a:pPr lvl="1"/>
            <a:r>
              <a:rPr lang="en-US"/>
              <a:t>Choice of templates</a:t>
            </a:r>
          </a:p>
          <a:p>
            <a:pPr lvl="1"/>
            <a:r>
              <a:rPr lang="en-US"/>
              <a:t>Colors</a:t>
            </a:r>
          </a:p>
          <a:p>
            <a:pPr lvl="1"/>
            <a:r>
              <a:rPr lang="en-US"/>
              <a:t>Tips</a:t>
            </a:r>
          </a:p>
          <a:p>
            <a:r>
              <a:rPr lang="en-US"/>
              <a:t>Examples</a:t>
            </a:r>
            <a:br>
              <a:rPr lang="en-US"/>
            </a:br>
            <a:endParaRPr lang="en-US"/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4587875" y="1544638"/>
            <a:ext cx="1506538" cy="3508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nl-NL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79450" y="1282700"/>
            <a:ext cx="7596188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200" b="1"/>
              <a:t>For more tips on how best to present your paper, carefully read the </a:t>
            </a:r>
            <a:r>
              <a:rPr lang="en-US" sz="2200" b="1">
                <a:solidFill>
                  <a:schemeClr val="hlink"/>
                </a:solidFill>
              </a:rPr>
              <a:t>"guidelines on slide preparation and presentation"</a:t>
            </a:r>
            <a:r>
              <a:rPr lang="en-US" sz="2200" b="1">
                <a:solidFill>
                  <a:schemeClr val="tx2"/>
                </a:solidFill>
              </a:rPr>
              <a:t> </a:t>
            </a:r>
            <a:r>
              <a:rPr lang="en-US" sz="2200" b="1"/>
              <a:t>on this web site.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sz="2200" b="1"/>
              <a:t>Your written paper is available to your audience prior to your presentation. It  presents your contribution in detail, including a lengthy introduction to the subject, a description of your work with proofs and detailed results, and a list of references. Many of those in the audience will have already read or glanced through your paper.</a:t>
            </a:r>
            <a:endParaRPr lang="en-US" b="1"/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sz="2600" b="1"/>
              <a:t>Your presentation to the audience should be less formal and less analytical and you must make every word count!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258763" y="1084263"/>
            <a:ext cx="9683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sz="3000" b="1">
                <a:solidFill>
                  <a:schemeClr val="hlink"/>
                </a:solidFill>
              </a:rPr>
              <a:t>Tips</a:t>
            </a:r>
          </a:p>
        </p:txBody>
      </p:sp>
      <p:sp>
        <p:nvSpPr>
          <p:cNvPr id="2356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considerations</a:t>
            </a:r>
          </a:p>
        </p:txBody>
      </p:sp>
      <p:sp>
        <p:nvSpPr>
          <p:cNvPr id="23564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06388" y="1849438"/>
            <a:ext cx="8305800" cy="4595812"/>
          </a:xfrm>
        </p:spPr>
        <p:txBody>
          <a:bodyPr/>
          <a:lstStyle/>
          <a:p>
            <a:r>
              <a:rPr lang="en-US"/>
              <a:t>Use the MS equation editor or MathType</a:t>
            </a:r>
          </a:p>
          <a:p>
            <a:pPr lvl="1"/>
            <a:r>
              <a:rPr lang="en-US"/>
              <a:t>Define style and size  the first time</a:t>
            </a:r>
          </a:p>
          <a:p>
            <a:pPr lvl="1"/>
            <a:r>
              <a:rPr lang="en-US"/>
              <a:t>Use “recolor” to change from black to white</a:t>
            </a:r>
          </a:p>
          <a:p>
            <a:pPr lvl="1"/>
            <a:r>
              <a:rPr lang="en-US"/>
              <a:t>Copy existing equation to make another one with the same specification</a:t>
            </a:r>
          </a:p>
          <a:p>
            <a:pPr lvl="1"/>
            <a:r>
              <a:rPr lang="en-US"/>
              <a:t>If in doubt consult with helpdesk at early stage</a:t>
            </a:r>
          </a:p>
          <a:p>
            <a:r>
              <a:rPr lang="en-US"/>
              <a:t>Only use clipart when it helps state your point</a:t>
            </a:r>
          </a:p>
          <a:p>
            <a:r>
              <a:rPr lang="en-US"/>
              <a:t>Use at least 2 pt line width in drawing</a:t>
            </a:r>
          </a:p>
          <a:p>
            <a:r>
              <a:rPr lang="en-US"/>
              <a:t>Stick with one transition effect throughout the presentation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68338" y="1371600"/>
            <a:ext cx="79787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138" tIns="42862" rIns="84138" bIns="42862"/>
          <a:lstStyle/>
          <a:p>
            <a:pPr marL="357188" indent="-357188" defTabSz="846138" eaLnBrk="0" hangingPunct="0">
              <a:lnSpc>
                <a:spcPct val="87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nl-NL" sz="2200" b="1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677863" y="2314575"/>
            <a:ext cx="82296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138" tIns="42862" rIns="84138" bIns="42862"/>
          <a:lstStyle/>
          <a:p>
            <a:pPr marL="357188" indent="-357188" defTabSz="846138" eaLnBrk="0" hangingPunct="0">
              <a:lnSpc>
                <a:spcPct val="10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nl-NL" sz="2200" b="1"/>
          </a:p>
        </p:txBody>
      </p:sp>
      <p:grpSp>
        <p:nvGrpSpPr>
          <p:cNvPr id="31759" name="Group 15"/>
          <p:cNvGrpSpPr>
            <a:grpSpLocks/>
          </p:cNvGrpSpPr>
          <p:nvPr/>
        </p:nvGrpSpPr>
        <p:grpSpPr bwMode="auto">
          <a:xfrm>
            <a:off x="822325" y="5972175"/>
            <a:ext cx="7588250" cy="265113"/>
            <a:chOff x="518" y="3762"/>
            <a:chExt cx="4780" cy="167"/>
          </a:xfrm>
        </p:grpSpPr>
        <p:sp>
          <p:nvSpPr>
            <p:cNvPr id="31748" name="Rectangle 4"/>
            <p:cNvSpPr>
              <a:spLocks noChangeArrowheads="1"/>
            </p:cNvSpPr>
            <p:nvPr/>
          </p:nvSpPr>
          <p:spPr bwMode="auto">
            <a:xfrm>
              <a:off x="518" y="3762"/>
              <a:ext cx="168" cy="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1749" name="Rectangle 5"/>
            <p:cNvSpPr>
              <a:spLocks noChangeArrowheads="1"/>
            </p:cNvSpPr>
            <p:nvPr/>
          </p:nvSpPr>
          <p:spPr bwMode="auto">
            <a:xfrm>
              <a:off x="1103" y="3762"/>
              <a:ext cx="166" cy="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1750" name="Rectangle 6"/>
            <p:cNvSpPr>
              <a:spLocks noChangeArrowheads="1"/>
            </p:cNvSpPr>
            <p:nvPr/>
          </p:nvSpPr>
          <p:spPr bwMode="auto">
            <a:xfrm>
              <a:off x="1635" y="3762"/>
              <a:ext cx="169" cy="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1751" name="Rectangle 7"/>
            <p:cNvSpPr>
              <a:spLocks noChangeArrowheads="1"/>
            </p:cNvSpPr>
            <p:nvPr/>
          </p:nvSpPr>
          <p:spPr bwMode="auto">
            <a:xfrm>
              <a:off x="2417" y="3762"/>
              <a:ext cx="168" cy="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1752" name="Rectangle 8"/>
            <p:cNvSpPr>
              <a:spLocks noChangeArrowheads="1"/>
            </p:cNvSpPr>
            <p:nvPr/>
          </p:nvSpPr>
          <p:spPr bwMode="auto">
            <a:xfrm>
              <a:off x="2040" y="3762"/>
              <a:ext cx="167" cy="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1753" name="Rectangle 9"/>
            <p:cNvSpPr>
              <a:spLocks noChangeArrowheads="1"/>
            </p:cNvSpPr>
            <p:nvPr/>
          </p:nvSpPr>
          <p:spPr bwMode="auto">
            <a:xfrm>
              <a:off x="2938" y="3762"/>
              <a:ext cx="166" cy="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1754" name="Rectangle 10"/>
            <p:cNvSpPr>
              <a:spLocks noChangeArrowheads="1"/>
            </p:cNvSpPr>
            <p:nvPr/>
          </p:nvSpPr>
          <p:spPr bwMode="auto">
            <a:xfrm>
              <a:off x="3684" y="3762"/>
              <a:ext cx="168" cy="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1755" name="Rectangle 11"/>
            <p:cNvSpPr>
              <a:spLocks noChangeArrowheads="1"/>
            </p:cNvSpPr>
            <p:nvPr/>
          </p:nvSpPr>
          <p:spPr bwMode="auto">
            <a:xfrm>
              <a:off x="3386" y="3762"/>
              <a:ext cx="167" cy="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1756" name="Rectangle 12"/>
            <p:cNvSpPr>
              <a:spLocks noChangeArrowheads="1"/>
            </p:cNvSpPr>
            <p:nvPr/>
          </p:nvSpPr>
          <p:spPr bwMode="auto">
            <a:xfrm>
              <a:off x="4547" y="3762"/>
              <a:ext cx="166" cy="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1757" name="Rectangle 13"/>
            <p:cNvSpPr>
              <a:spLocks noChangeArrowheads="1"/>
            </p:cNvSpPr>
            <p:nvPr/>
          </p:nvSpPr>
          <p:spPr bwMode="auto">
            <a:xfrm>
              <a:off x="5130" y="3762"/>
              <a:ext cx="168" cy="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1758" name="Rectangle 14"/>
            <p:cNvSpPr>
              <a:spLocks noChangeArrowheads="1"/>
            </p:cNvSpPr>
            <p:nvPr/>
          </p:nvSpPr>
          <p:spPr bwMode="auto">
            <a:xfrm>
              <a:off x="4100" y="3762"/>
              <a:ext cx="169" cy="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</p:grpSp>
      <p:grpSp>
        <p:nvGrpSpPr>
          <p:cNvPr id="31771" name="Group 27"/>
          <p:cNvGrpSpPr>
            <a:grpSpLocks/>
          </p:cNvGrpSpPr>
          <p:nvPr/>
        </p:nvGrpSpPr>
        <p:grpSpPr bwMode="auto">
          <a:xfrm>
            <a:off x="954088" y="5283200"/>
            <a:ext cx="7307262" cy="677863"/>
            <a:chOff x="601" y="3328"/>
            <a:chExt cx="4603" cy="427"/>
          </a:xfrm>
        </p:grpSpPr>
        <p:grpSp>
          <p:nvGrpSpPr>
            <p:cNvPr id="31768" name="Group 24"/>
            <p:cNvGrpSpPr>
              <a:grpSpLocks/>
            </p:cNvGrpSpPr>
            <p:nvPr/>
          </p:nvGrpSpPr>
          <p:grpSpPr bwMode="auto">
            <a:xfrm>
              <a:off x="601" y="3328"/>
              <a:ext cx="4603" cy="427"/>
              <a:chOff x="601" y="3328"/>
              <a:chExt cx="4603" cy="427"/>
            </a:xfrm>
          </p:grpSpPr>
          <p:sp>
            <p:nvSpPr>
              <p:cNvPr id="31760" name="Freeform 16"/>
              <p:cNvSpPr>
                <a:spLocks/>
              </p:cNvSpPr>
              <p:nvPr/>
            </p:nvSpPr>
            <p:spPr bwMode="auto">
              <a:xfrm>
                <a:off x="601" y="3640"/>
                <a:ext cx="583" cy="115"/>
              </a:xfrm>
              <a:custGeom>
                <a:avLst/>
                <a:gdLst/>
                <a:ahLst/>
                <a:cxnLst>
                  <a:cxn ang="0">
                    <a:pos x="0" y="114"/>
                  </a:cxn>
                  <a:cxn ang="0">
                    <a:pos x="0" y="0"/>
                  </a:cxn>
                  <a:cxn ang="0">
                    <a:pos x="582" y="0"/>
                  </a:cxn>
                  <a:cxn ang="0">
                    <a:pos x="582" y="114"/>
                  </a:cxn>
                </a:cxnLst>
                <a:rect l="0" t="0" r="r" b="b"/>
                <a:pathLst>
                  <a:path w="583" h="115">
                    <a:moveTo>
                      <a:pt x="0" y="114"/>
                    </a:moveTo>
                    <a:lnTo>
                      <a:pt x="0" y="0"/>
                    </a:lnTo>
                    <a:lnTo>
                      <a:pt x="582" y="0"/>
                    </a:lnTo>
                    <a:lnTo>
                      <a:pt x="582" y="114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ar-EG"/>
              </a:p>
            </p:txBody>
          </p:sp>
          <p:sp>
            <p:nvSpPr>
              <p:cNvPr id="31761" name="Line 17"/>
              <p:cNvSpPr>
                <a:spLocks noChangeShapeType="1"/>
              </p:cNvSpPr>
              <p:nvPr/>
            </p:nvSpPr>
            <p:spPr bwMode="auto">
              <a:xfrm>
                <a:off x="888" y="3328"/>
                <a:ext cx="0" cy="3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31762" name="Freeform 18"/>
              <p:cNvSpPr>
                <a:spLocks/>
              </p:cNvSpPr>
              <p:nvPr/>
            </p:nvSpPr>
            <p:spPr bwMode="auto">
              <a:xfrm>
                <a:off x="1732" y="3640"/>
                <a:ext cx="772" cy="115"/>
              </a:xfrm>
              <a:custGeom>
                <a:avLst/>
                <a:gdLst/>
                <a:ahLst/>
                <a:cxnLst>
                  <a:cxn ang="0">
                    <a:pos x="0" y="114"/>
                  </a:cxn>
                  <a:cxn ang="0">
                    <a:pos x="0" y="0"/>
                  </a:cxn>
                  <a:cxn ang="0">
                    <a:pos x="771" y="0"/>
                  </a:cxn>
                  <a:cxn ang="0">
                    <a:pos x="771" y="114"/>
                  </a:cxn>
                </a:cxnLst>
                <a:rect l="0" t="0" r="r" b="b"/>
                <a:pathLst>
                  <a:path w="772" h="115">
                    <a:moveTo>
                      <a:pt x="0" y="114"/>
                    </a:moveTo>
                    <a:lnTo>
                      <a:pt x="0" y="0"/>
                    </a:lnTo>
                    <a:lnTo>
                      <a:pt x="771" y="0"/>
                    </a:lnTo>
                    <a:lnTo>
                      <a:pt x="771" y="114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ar-EG"/>
              </a:p>
            </p:txBody>
          </p:sp>
          <p:sp>
            <p:nvSpPr>
              <p:cNvPr id="31763" name="Line 19"/>
              <p:cNvSpPr>
                <a:spLocks noChangeShapeType="1"/>
              </p:cNvSpPr>
              <p:nvPr/>
            </p:nvSpPr>
            <p:spPr bwMode="auto">
              <a:xfrm>
                <a:off x="2201" y="3328"/>
                <a:ext cx="0" cy="3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31764" name="Freeform 20"/>
              <p:cNvSpPr>
                <a:spLocks/>
              </p:cNvSpPr>
              <p:nvPr/>
            </p:nvSpPr>
            <p:spPr bwMode="auto">
              <a:xfrm>
                <a:off x="3023" y="3640"/>
                <a:ext cx="743" cy="115"/>
              </a:xfrm>
              <a:custGeom>
                <a:avLst/>
                <a:gdLst/>
                <a:ahLst/>
                <a:cxnLst>
                  <a:cxn ang="0">
                    <a:pos x="0" y="114"/>
                  </a:cxn>
                  <a:cxn ang="0">
                    <a:pos x="0" y="0"/>
                  </a:cxn>
                  <a:cxn ang="0">
                    <a:pos x="742" y="0"/>
                  </a:cxn>
                  <a:cxn ang="0">
                    <a:pos x="742" y="114"/>
                  </a:cxn>
                </a:cxnLst>
                <a:rect l="0" t="0" r="r" b="b"/>
                <a:pathLst>
                  <a:path w="743" h="115">
                    <a:moveTo>
                      <a:pt x="0" y="114"/>
                    </a:moveTo>
                    <a:lnTo>
                      <a:pt x="0" y="0"/>
                    </a:lnTo>
                    <a:lnTo>
                      <a:pt x="742" y="0"/>
                    </a:lnTo>
                    <a:lnTo>
                      <a:pt x="742" y="114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ar-EG"/>
              </a:p>
            </p:txBody>
          </p:sp>
          <p:sp>
            <p:nvSpPr>
              <p:cNvPr id="31765" name="Line 21"/>
              <p:cNvSpPr>
                <a:spLocks noChangeShapeType="1"/>
              </p:cNvSpPr>
              <p:nvPr/>
            </p:nvSpPr>
            <p:spPr bwMode="auto">
              <a:xfrm>
                <a:off x="3344" y="3328"/>
                <a:ext cx="0" cy="3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31766" name="Freeform 22"/>
              <p:cNvSpPr>
                <a:spLocks/>
              </p:cNvSpPr>
              <p:nvPr/>
            </p:nvSpPr>
            <p:spPr bwMode="auto">
              <a:xfrm>
                <a:off x="4621" y="3640"/>
                <a:ext cx="583" cy="115"/>
              </a:xfrm>
              <a:custGeom>
                <a:avLst/>
                <a:gdLst/>
                <a:ahLst/>
                <a:cxnLst>
                  <a:cxn ang="0">
                    <a:pos x="0" y="114"/>
                  </a:cxn>
                  <a:cxn ang="0">
                    <a:pos x="0" y="0"/>
                  </a:cxn>
                  <a:cxn ang="0">
                    <a:pos x="582" y="0"/>
                  </a:cxn>
                  <a:cxn ang="0">
                    <a:pos x="582" y="114"/>
                  </a:cxn>
                </a:cxnLst>
                <a:rect l="0" t="0" r="r" b="b"/>
                <a:pathLst>
                  <a:path w="583" h="115">
                    <a:moveTo>
                      <a:pt x="0" y="114"/>
                    </a:moveTo>
                    <a:lnTo>
                      <a:pt x="0" y="0"/>
                    </a:lnTo>
                    <a:lnTo>
                      <a:pt x="582" y="0"/>
                    </a:lnTo>
                    <a:lnTo>
                      <a:pt x="582" y="114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ar-EG"/>
              </a:p>
            </p:txBody>
          </p:sp>
          <p:sp>
            <p:nvSpPr>
              <p:cNvPr id="31767" name="Line 23"/>
              <p:cNvSpPr>
                <a:spLocks noChangeShapeType="1"/>
              </p:cNvSpPr>
              <p:nvPr/>
            </p:nvSpPr>
            <p:spPr bwMode="auto">
              <a:xfrm>
                <a:off x="4916" y="3328"/>
                <a:ext cx="0" cy="3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ar-EG"/>
              </a:p>
            </p:txBody>
          </p:sp>
        </p:grpSp>
        <p:sp>
          <p:nvSpPr>
            <p:cNvPr id="31769" name="Line 25"/>
            <p:cNvSpPr>
              <a:spLocks noChangeShapeType="1"/>
            </p:cNvSpPr>
            <p:nvPr/>
          </p:nvSpPr>
          <p:spPr bwMode="auto">
            <a:xfrm flipV="1">
              <a:off x="2122" y="3645"/>
              <a:ext cx="0" cy="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1770" name="Line 26"/>
            <p:cNvSpPr>
              <a:spLocks noChangeShapeType="1"/>
            </p:cNvSpPr>
            <p:nvPr/>
          </p:nvSpPr>
          <p:spPr bwMode="auto">
            <a:xfrm flipV="1">
              <a:off x="3462" y="3656"/>
              <a:ext cx="0" cy="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</p:grpSp>
      <p:grpSp>
        <p:nvGrpSpPr>
          <p:cNvPr id="31778" name="Group 34"/>
          <p:cNvGrpSpPr>
            <a:grpSpLocks/>
          </p:cNvGrpSpPr>
          <p:nvPr/>
        </p:nvGrpSpPr>
        <p:grpSpPr bwMode="auto">
          <a:xfrm>
            <a:off x="1401763" y="4298950"/>
            <a:ext cx="6410325" cy="1633538"/>
            <a:chOff x="883" y="2708"/>
            <a:chExt cx="4038" cy="1029"/>
          </a:xfrm>
        </p:grpSpPr>
        <p:sp>
          <p:nvSpPr>
            <p:cNvPr id="31772" name="Line 28"/>
            <p:cNvSpPr>
              <a:spLocks noChangeShapeType="1"/>
            </p:cNvSpPr>
            <p:nvPr/>
          </p:nvSpPr>
          <p:spPr bwMode="auto">
            <a:xfrm>
              <a:off x="2202" y="2969"/>
              <a:ext cx="0" cy="2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1773" name="Line 29"/>
            <p:cNvSpPr>
              <a:spLocks noChangeShapeType="1"/>
            </p:cNvSpPr>
            <p:nvPr/>
          </p:nvSpPr>
          <p:spPr bwMode="auto">
            <a:xfrm>
              <a:off x="3344" y="2969"/>
              <a:ext cx="0" cy="2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grpSp>
          <p:nvGrpSpPr>
            <p:cNvPr id="31776" name="Group 32"/>
            <p:cNvGrpSpPr>
              <a:grpSpLocks/>
            </p:cNvGrpSpPr>
            <p:nvPr/>
          </p:nvGrpSpPr>
          <p:grpSpPr bwMode="auto">
            <a:xfrm>
              <a:off x="883" y="2708"/>
              <a:ext cx="4038" cy="609"/>
              <a:chOff x="883" y="2708"/>
              <a:chExt cx="4038" cy="609"/>
            </a:xfrm>
          </p:grpSpPr>
          <p:sp>
            <p:nvSpPr>
              <p:cNvPr id="31774" name="Line 30"/>
              <p:cNvSpPr>
                <a:spLocks noChangeShapeType="1"/>
              </p:cNvSpPr>
              <p:nvPr/>
            </p:nvSpPr>
            <p:spPr bwMode="auto">
              <a:xfrm>
                <a:off x="2897" y="2708"/>
                <a:ext cx="0" cy="23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31775" name="Freeform 31"/>
              <p:cNvSpPr>
                <a:spLocks/>
              </p:cNvSpPr>
              <p:nvPr/>
            </p:nvSpPr>
            <p:spPr bwMode="auto">
              <a:xfrm>
                <a:off x="883" y="2958"/>
                <a:ext cx="4038" cy="359"/>
              </a:xfrm>
              <a:custGeom>
                <a:avLst/>
                <a:gdLst/>
                <a:ahLst/>
                <a:cxnLst>
                  <a:cxn ang="0">
                    <a:pos x="0" y="339"/>
                  </a:cxn>
                  <a:cxn ang="0">
                    <a:pos x="0" y="0"/>
                  </a:cxn>
                  <a:cxn ang="0">
                    <a:pos x="4037" y="0"/>
                  </a:cxn>
                  <a:cxn ang="0">
                    <a:pos x="4037" y="358"/>
                  </a:cxn>
                </a:cxnLst>
                <a:rect l="0" t="0" r="r" b="b"/>
                <a:pathLst>
                  <a:path w="4038" h="359">
                    <a:moveTo>
                      <a:pt x="0" y="339"/>
                    </a:moveTo>
                    <a:lnTo>
                      <a:pt x="0" y="0"/>
                    </a:lnTo>
                    <a:lnTo>
                      <a:pt x="4037" y="0"/>
                    </a:lnTo>
                    <a:lnTo>
                      <a:pt x="4037" y="35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ar-EG"/>
              </a:p>
            </p:txBody>
          </p:sp>
        </p:grpSp>
        <p:sp>
          <p:nvSpPr>
            <p:cNvPr id="31777" name="Line 33"/>
            <p:cNvSpPr>
              <a:spLocks noChangeShapeType="1"/>
            </p:cNvSpPr>
            <p:nvPr/>
          </p:nvSpPr>
          <p:spPr bwMode="auto">
            <a:xfrm flipV="1">
              <a:off x="4184" y="2965"/>
              <a:ext cx="0" cy="7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</p:grpSp>
      <p:grpSp>
        <p:nvGrpSpPr>
          <p:cNvPr id="31781" name="Group 37"/>
          <p:cNvGrpSpPr>
            <a:grpSpLocks/>
          </p:cNvGrpSpPr>
          <p:nvPr/>
        </p:nvGrpSpPr>
        <p:grpSpPr bwMode="auto">
          <a:xfrm>
            <a:off x="4595813" y="3509963"/>
            <a:ext cx="2189162" cy="730250"/>
            <a:chOff x="2895" y="2211"/>
            <a:chExt cx="1379" cy="460"/>
          </a:xfrm>
        </p:grpSpPr>
        <p:sp>
          <p:nvSpPr>
            <p:cNvPr id="31779" name="Freeform 35"/>
            <p:cNvSpPr>
              <a:spLocks/>
            </p:cNvSpPr>
            <p:nvPr/>
          </p:nvSpPr>
          <p:spPr bwMode="auto">
            <a:xfrm>
              <a:off x="2895" y="2397"/>
              <a:ext cx="1379" cy="274"/>
            </a:xfrm>
            <a:custGeom>
              <a:avLst/>
              <a:gdLst/>
              <a:ahLst/>
              <a:cxnLst>
                <a:cxn ang="0">
                  <a:pos x="0" y="273"/>
                </a:cxn>
                <a:cxn ang="0">
                  <a:pos x="0" y="0"/>
                </a:cxn>
                <a:cxn ang="0">
                  <a:pos x="1378" y="0"/>
                </a:cxn>
              </a:cxnLst>
              <a:rect l="0" t="0" r="r" b="b"/>
              <a:pathLst>
                <a:path w="1379" h="274">
                  <a:moveTo>
                    <a:pt x="0" y="273"/>
                  </a:moveTo>
                  <a:lnTo>
                    <a:pt x="0" y="0"/>
                  </a:lnTo>
                  <a:lnTo>
                    <a:pt x="1378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ar-EG"/>
            </a:p>
          </p:txBody>
        </p:sp>
        <p:sp>
          <p:nvSpPr>
            <p:cNvPr id="31780" name="Line 36"/>
            <p:cNvSpPr>
              <a:spLocks noChangeShapeType="1"/>
            </p:cNvSpPr>
            <p:nvPr/>
          </p:nvSpPr>
          <p:spPr bwMode="auto">
            <a:xfrm flipV="1">
              <a:off x="3990" y="2211"/>
              <a:ext cx="0" cy="1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</p:grpSp>
      <p:grpSp>
        <p:nvGrpSpPr>
          <p:cNvPr id="31786" name="Group 42"/>
          <p:cNvGrpSpPr>
            <a:grpSpLocks/>
          </p:cNvGrpSpPr>
          <p:nvPr/>
        </p:nvGrpSpPr>
        <p:grpSpPr bwMode="auto">
          <a:xfrm>
            <a:off x="5592763" y="3106738"/>
            <a:ext cx="798512" cy="549275"/>
            <a:chOff x="3523" y="1957"/>
            <a:chExt cx="503" cy="346"/>
          </a:xfrm>
        </p:grpSpPr>
        <p:sp>
          <p:nvSpPr>
            <p:cNvPr id="31782" name="Rectangle 38"/>
            <p:cNvSpPr>
              <a:spLocks noChangeArrowheads="1"/>
            </p:cNvSpPr>
            <p:nvPr/>
          </p:nvSpPr>
          <p:spPr bwMode="auto">
            <a:xfrm>
              <a:off x="3523" y="1957"/>
              <a:ext cx="345" cy="346"/>
            </a:xfrm>
            <a:prstGeom prst="rect">
              <a:avLst/>
            </a:prstGeom>
            <a:noFill/>
            <a:ln w="254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1783" name="Line 39"/>
            <p:cNvSpPr>
              <a:spLocks noChangeShapeType="1"/>
            </p:cNvSpPr>
            <p:nvPr/>
          </p:nvSpPr>
          <p:spPr bwMode="auto">
            <a:xfrm>
              <a:off x="3704" y="1963"/>
              <a:ext cx="0" cy="33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1784" name="Rectangle 40"/>
            <p:cNvSpPr>
              <a:spLocks noChangeArrowheads="1"/>
            </p:cNvSpPr>
            <p:nvPr/>
          </p:nvSpPr>
          <p:spPr bwMode="auto">
            <a:xfrm>
              <a:off x="3523" y="2131"/>
              <a:ext cx="171" cy="17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1785" name="Oval 41"/>
            <p:cNvSpPr>
              <a:spLocks noChangeArrowheads="1"/>
            </p:cNvSpPr>
            <p:nvPr/>
          </p:nvSpPr>
          <p:spPr bwMode="auto">
            <a:xfrm>
              <a:off x="3951" y="2142"/>
              <a:ext cx="75" cy="76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</p:grpSp>
      <p:grpSp>
        <p:nvGrpSpPr>
          <p:cNvPr id="31802" name="Group 58"/>
          <p:cNvGrpSpPr>
            <a:grpSpLocks/>
          </p:cNvGrpSpPr>
          <p:nvPr/>
        </p:nvGrpSpPr>
        <p:grpSpPr bwMode="auto">
          <a:xfrm>
            <a:off x="3868738" y="3106738"/>
            <a:ext cx="2273300" cy="1397000"/>
            <a:chOff x="2437" y="1957"/>
            <a:chExt cx="1432" cy="880"/>
          </a:xfrm>
        </p:grpSpPr>
        <p:sp>
          <p:nvSpPr>
            <p:cNvPr id="31787" name="Rectangle 43"/>
            <p:cNvSpPr>
              <a:spLocks noChangeArrowheads="1"/>
            </p:cNvSpPr>
            <p:nvPr/>
          </p:nvSpPr>
          <p:spPr bwMode="auto">
            <a:xfrm>
              <a:off x="2439" y="2503"/>
              <a:ext cx="126" cy="201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1788" name="Rectangle 44"/>
            <p:cNvSpPr>
              <a:spLocks noChangeArrowheads="1"/>
            </p:cNvSpPr>
            <p:nvPr/>
          </p:nvSpPr>
          <p:spPr bwMode="auto">
            <a:xfrm>
              <a:off x="2437" y="2711"/>
              <a:ext cx="200" cy="12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1789" name="Rectangle 45"/>
            <p:cNvSpPr>
              <a:spLocks noChangeArrowheads="1"/>
            </p:cNvSpPr>
            <p:nvPr/>
          </p:nvSpPr>
          <p:spPr bwMode="auto">
            <a:xfrm>
              <a:off x="2570" y="2503"/>
              <a:ext cx="201" cy="127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1790" name="Rectangle 46"/>
            <p:cNvSpPr>
              <a:spLocks noChangeArrowheads="1"/>
            </p:cNvSpPr>
            <p:nvPr/>
          </p:nvSpPr>
          <p:spPr bwMode="auto">
            <a:xfrm>
              <a:off x="2570" y="2638"/>
              <a:ext cx="64" cy="64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1791" name="Oval 47"/>
            <p:cNvSpPr>
              <a:spLocks noChangeArrowheads="1"/>
            </p:cNvSpPr>
            <p:nvPr/>
          </p:nvSpPr>
          <p:spPr bwMode="auto">
            <a:xfrm>
              <a:off x="2847" y="2629"/>
              <a:ext cx="84" cy="84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grpSp>
          <p:nvGrpSpPr>
            <p:cNvPr id="31797" name="Group 53"/>
            <p:cNvGrpSpPr>
              <a:grpSpLocks/>
            </p:cNvGrpSpPr>
            <p:nvPr/>
          </p:nvGrpSpPr>
          <p:grpSpPr bwMode="auto">
            <a:xfrm>
              <a:off x="2437" y="2503"/>
              <a:ext cx="334" cy="334"/>
              <a:chOff x="2437" y="2503"/>
              <a:chExt cx="334" cy="334"/>
            </a:xfrm>
          </p:grpSpPr>
          <p:sp>
            <p:nvSpPr>
              <p:cNvPr id="31792" name="Rectangle 48"/>
              <p:cNvSpPr>
                <a:spLocks noChangeArrowheads="1"/>
              </p:cNvSpPr>
              <p:nvPr/>
            </p:nvSpPr>
            <p:spPr bwMode="auto">
              <a:xfrm>
                <a:off x="2439" y="2503"/>
                <a:ext cx="126" cy="200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31793" name="Rectangle 49"/>
              <p:cNvSpPr>
                <a:spLocks noChangeArrowheads="1"/>
              </p:cNvSpPr>
              <p:nvPr/>
            </p:nvSpPr>
            <p:spPr bwMode="auto">
              <a:xfrm>
                <a:off x="2437" y="2711"/>
                <a:ext cx="201" cy="126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31794" name="Rectangle 50"/>
              <p:cNvSpPr>
                <a:spLocks noChangeArrowheads="1"/>
              </p:cNvSpPr>
              <p:nvPr/>
            </p:nvSpPr>
            <p:spPr bwMode="auto">
              <a:xfrm>
                <a:off x="2644" y="2637"/>
                <a:ext cx="127" cy="200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31795" name="Rectangle 51"/>
              <p:cNvSpPr>
                <a:spLocks noChangeArrowheads="1"/>
              </p:cNvSpPr>
              <p:nvPr/>
            </p:nvSpPr>
            <p:spPr bwMode="auto">
              <a:xfrm>
                <a:off x="2570" y="2503"/>
                <a:ext cx="201" cy="126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31796" name="Rectangle 52"/>
              <p:cNvSpPr>
                <a:spLocks noChangeArrowheads="1"/>
              </p:cNvSpPr>
              <p:nvPr/>
            </p:nvSpPr>
            <p:spPr bwMode="auto">
              <a:xfrm>
                <a:off x="2570" y="2637"/>
                <a:ext cx="64" cy="65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ar-EG"/>
              </a:p>
            </p:txBody>
          </p:sp>
        </p:grpSp>
        <p:sp>
          <p:nvSpPr>
            <p:cNvPr id="31798" name="Rectangle 54"/>
            <p:cNvSpPr>
              <a:spLocks noChangeArrowheads="1"/>
            </p:cNvSpPr>
            <p:nvPr/>
          </p:nvSpPr>
          <p:spPr bwMode="auto">
            <a:xfrm>
              <a:off x="3523" y="1957"/>
              <a:ext cx="346" cy="346"/>
            </a:xfrm>
            <a:prstGeom prst="rect">
              <a:avLst/>
            </a:prstGeom>
            <a:noFill/>
            <a:ln w="254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1799" name="Line 55"/>
            <p:cNvSpPr>
              <a:spLocks noChangeShapeType="1"/>
            </p:cNvSpPr>
            <p:nvPr/>
          </p:nvSpPr>
          <p:spPr bwMode="auto">
            <a:xfrm>
              <a:off x="3541" y="2124"/>
              <a:ext cx="163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1800" name="Line 56"/>
            <p:cNvSpPr>
              <a:spLocks noChangeShapeType="1"/>
            </p:cNvSpPr>
            <p:nvPr/>
          </p:nvSpPr>
          <p:spPr bwMode="auto">
            <a:xfrm>
              <a:off x="3704" y="1963"/>
              <a:ext cx="0" cy="33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1801" name="Rectangle 57"/>
            <p:cNvSpPr>
              <a:spLocks noChangeArrowheads="1"/>
            </p:cNvSpPr>
            <p:nvPr/>
          </p:nvSpPr>
          <p:spPr bwMode="auto">
            <a:xfrm>
              <a:off x="3523" y="2131"/>
              <a:ext cx="172" cy="171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</p:grpSp>
      <p:grpSp>
        <p:nvGrpSpPr>
          <p:cNvPr id="31813" name="Group 69"/>
          <p:cNvGrpSpPr>
            <a:grpSpLocks/>
          </p:cNvGrpSpPr>
          <p:nvPr/>
        </p:nvGrpSpPr>
        <p:grpSpPr bwMode="auto">
          <a:xfrm>
            <a:off x="701675" y="3975100"/>
            <a:ext cx="3370263" cy="2262188"/>
            <a:chOff x="442" y="2504"/>
            <a:chExt cx="2123" cy="1425"/>
          </a:xfrm>
        </p:grpSpPr>
        <p:sp>
          <p:nvSpPr>
            <p:cNvPr id="31803" name="Rectangle 59"/>
            <p:cNvSpPr>
              <a:spLocks noChangeArrowheads="1"/>
            </p:cNvSpPr>
            <p:nvPr/>
          </p:nvSpPr>
          <p:spPr bwMode="auto">
            <a:xfrm>
              <a:off x="517" y="3762"/>
              <a:ext cx="167" cy="167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1804" name="Rectangle 60"/>
            <p:cNvSpPr>
              <a:spLocks noChangeArrowheads="1"/>
            </p:cNvSpPr>
            <p:nvPr/>
          </p:nvSpPr>
          <p:spPr bwMode="auto">
            <a:xfrm>
              <a:off x="1101" y="3762"/>
              <a:ext cx="167" cy="167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grpSp>
          <p:nvGrpSpPr>
            <p:cNvPr id="31812" name="Group 68"/>
            <p:cNvGrpSpPr>
              <a:grpSpLocks/>
            </p:cNvGrpSpPr>
            <p:nvPr/>
          </p:nvGrpSpPr>
          <p:grpSpPr bwMode="auto">
            <a:xfrm>
              <a:off x="442" y="2504"/>
              <a:ext cx="2123" cy="1251"/>
              <a:chOff x="442" y="2504"/>
              <a:chExt cx="2123" cy="1251"/>
            </a:xfrm>
          </p:grpSpPr>
          <p:sp>
            <p:nvSpPr>
              <p:cNvPr id="31805" name="Rectangle 61"/>
              <p:cNvSpPr>
                <a:spLocks noChangeArrowheads="1"/>
              </p:cNvSpPr>
              <p:nvPr/>
            </p:nvSpPr>
            <p:spPr bwMode="auto">
              <a:xfrm>
                <a:off x="2438" y="2504"/>
                <a:ext cx="127" cy="200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ar-EG"/>
              </a:p>
            </p:txBody>
          </p:sp>
          <p:grpSp>
            <p:nvGrpSpPr>
              <p:cNvPr id="31811" name="Group 67"/>
              <p:cNvGrpSpPr>
                <a:grpSpLocks/>
              </p:cNvGrpSpPr>
              <p:nvPr/>
            </p:nvGrpSpPr>
            <p:grpSpPr bwMode="auto">
              <a:xfrm>
                <a:off x="442" y="3137"/>
                <a:ext cx="742" cy="618"/>
                <a:chOff x="442" y="3137"/>
                <a:chExt cx="742" cy="618"/>
              </a:xfrm>
            </p:grpSpPr>
            <p:sp>
              <p:nvSpPr>
                <p:cNvPr id="31806" name="Freeform 62"/>
                <p:cNvSpPr>
                  <a:spLocks/>
                </p:cNvSpPr>
                <p:nvPr/>
              </p:nvSpPr>
              <p:spPr bwMode="auto">
                <a:xfrm>
                  <a:off x="601" y="3640"/>
                  <a:ext cx="583" cy="115"/>
                </a:xfrm>
                <a:custGeom>
                  <a:avLst/>
                  <a:gdLst/>
                  <a:ahLst/>
                  <a:cxnLst>
                    <a:cxn ang="0">
                      <a:pos x="0" y="114"/>
                    </a:cxn>
                    <a:cxn ang="0">
                      <a:pos x="0" y="0"/>
                    </a:cxn>
                    <a:cxn ang="0">
                      <a:pos x="582" y="0"/>
                    </a:cxn>
                    <a:cxn ang="0">
                      <a:pos x="582" y="114"/>
                    </a:cxn>
                  </a:cxnLst>
                  <a:rect l="0" t="0" r="r" b="b"/>
                  <a:pathLst>
                    <a:path w="583" h="115">
                      <a:moveTo>
                        <a:pt x="0" y="114"/>
                      </a:moveTo>
                      <a:lnTo>
                        <a:pt x="0" y="0"/>
                      </a:lnTo>
                      <a:lnTo>
                        <a:pt x="582" y="0"/>
                      </a:lnTo>
                      <a:lnTo>
                        <a:pt x="582" y="11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ar-EG"/>
                </a:p>
              </p:txBody>
            </p:sp>
            <p:sp>
              <p:nvSpPr>
                <p:cNvPr id="31807" name="Line 63"/>
                <p:cNvSpPr>
                  <a:spLocks noChangeShapeType="1"/>
                </p:cNvSpPr>
                <p:nvPr/>
              </p:nvSpPr>
              <p:spPr bwMode="auto">
                <a:xfrm>
                  <a:off x="887" y="3329"/>
                  <a:ext cx="0" cy="31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ar-EG"/>
                </a:p>
              </p:txBody>
            </p:sp>
            <p:sp>
              <p:nvSpPr>
                <p:cNvPr id="31808" name="Rectangle 64"/>
                <p:cNvSpPr>
                  <a:spLocks noChangeArrowheads="1"/>
                </p:cNvSpPr>
                <p:nvPr/>
              </p:nvSpPr>
              <p:spPr bwMode="auto">
                <a:xfrm>
                  <a:off x="442" y="3137"/>
                  <a:ext cx="345" cy="346"/>
                </a:xfrm>
                <a:prstGeom prst="rect">
                  <a:avLst/>
                </a:prstGeom>
                <a:solidFill>
                  <a:schemeClr val="accent2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ar-EG"/>
                </a:p>
              </p:txBody>
            </p:sp>
            <p:sp>
              <p:nvSpPr>
                <p:cNvPr id="31809" name="Line 65"/>
                <p:cNvSpPr>
                  <a:spLocks noChangeShapeType="1"/>
                </p:cNvSpPr>
                <p:nvPr/>
              </p:nvSpPr>
              <p:spPr bwMode="auto">
                <a:xfrm>
                  <a:off x="447" y="3304"/>
                  <a:ext cx="34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ar-EG"/>
                </a:p>
              </p:txBody>
            </p:sp>
            <p:sp>
              <p:nvSpPr>
                <p:cNvPr id="31810" name="Oval 66"/>
                <p:cNvSpPr>
                  <a:spLocks noChangeArrowheads="1"/>
                </p:cNvSpPr>
                <p:nvPr/>
              </p:nvSpPr>
              <p:spPr bwMode="auto">
                <a:xfrm>
                  <a:off x="848" y="3255"/>
                  <a:ext cx="76" cy="76"/>
                </a:xfrm>
                <a:prstGeom prst="ellipse">
                  <a:avLst/>
                </a:prstGeom>
                <a:solidFill>
                  <a:schemeClr val="accent2"/>
                </a:solidFill>
                <a:ln w="254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ar-EG"/>
                </a:p>
              </p:txBody>
            </p:sp>
          </p:grpSp>
        </p:grpSp>
      </p:grpSp>
      <p:grpSp>
        <p:nvGrpSpPr>
          <p:cNvPr id="31826" name="Group 82"/>
          <p:cNvGrpSpPr>
            <a:grpSpLocks/>
          </p:cNvGrpSpPr>
          <p:nvPr/>
        </p:nvGrpSpPr>
        <p:grpSpPr bwMode="auto">
          <a:xfrm>
            <a:off x="2595563" y="4303713"/>
            <a:ext cx="1590675" cy="1933575"/>
            <a:chOff x="1635" y="2711"/>
            <a:chExt cx="1002" cy="1218"/>
          </a:xfrm>
        </p:grpSpPr>
        <p:sp>
          <p:nvSpPr>
            <p:cNvPr id="31814" name="Rectangle 70"/>
            <p:cNvSpPr>
              <a:spLocks noChangeArrowheads="1"/>
            </p:cNvSpPr>
            <p:nvPr/>
          </p:nvSpPr>
          <p:spPr bwMode="auto">
            <a:xfrm>
              <a:off x="1635" y="3762"/>
              <a:ext cx="168" cy="167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1815" name="Rectangle 71"/>
            <p:cNvSpPr>
              <a:spLocks noChangeArrowheads="1"/>
            </p:cNvSpPr>
            <p:nvPr/>
          </p:nvSpPr>
          <p:spPr bwMode="auto">
            <a:xfrm>
              <a:off x="2416" y="3762"/>
              <a:ext cx="168" cy="167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1816" name="Rectangle 72"/>
            <p:cNvSpPr>
              <a:spLocks noChangeArrowheads="1"/>
            </p:cNvSpPr>
            <p:nvPr/>
          </p:nvSpPr>
          <p:spPr bwMode="auto">
            <a:xfrm>
              <a:off x="2039" y="3762"/>
              <a:ext cx="168" cy="167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grpSp>
          <p:nvGrpSpPr>
            <p:cNvPr id="31825" name="Group 81"/>
            <p:cNvGrpSpPr>
              <a:grpSpLocks/>
            </p:cNvGrpSpPr>
            <p:nvPr/>
          </p:nvGrpSpPr>
          <p:grpSpPr bwMode="auto">
            <a:xfrm>
              <a:off x="1732" y="2711"/>
              <a:ext cx="905" cy="1049"/>
              <a:chOff x="1732" y="2711"/>
              <a:chExt cx="905" cy="1049"/>
            </a:xfrm>
          </p:grpSpPr>
          <p:sp>
            <p:nvSpPr>
              <p:cNvPr id="31817" name="Freeform 73"/>
              <p:cNvSpPr>
                <a:spLocks/>
              </p:cNvSpPr>
              <p:nvPr/>
            </p:nvSpPr>
            <p:spPr bwMode="auto">
              <a:xfrm>
                <a:off x="1732" y="3640"/>
                <a:ext cx="771" cy="115"/>
              </a:xfrm>
              <a:custGeom>
                <a:avLst/>
                <a:gdLst/>
                <a:ahLst/>
                <a:cxnLst>
                  <a:cxn ang="0">
                    <a:pos x="0" y="114"/>
                  </a:cxn>
                  <a:cxn ang="0">
                    <a:pos x="0" y="0"/>
                  </a:cxn>
                  <a:cxn ang="0">
                    <a:pos x="770" y="0"/>
                  </a:cxn>
                  <a:cxn ang="0">
                    <a:pos x="770" y="114"/>
                  </a:cxn>
                </a:cxnLst>
                <a:rect l="0" t="0" r="r" b="b"/>
                <a:pathLst>
                  <a:path w="771" h="115">
                    <a:moveTo>
                      <a:pt x="0" y="114"/>
                    </a:moveTo>
                    <a:lnTo>
                      <a:pt x="0" y="0"/>
                    </a:lnTo>
                    <a:lnTo>
                      <a:pt x="770" y="0"/>
                    </a:lnTo>
                    <a:lnTo>
                      <a:pt x="770" y="114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ar-EG"/>
              </a:p>
            </p:txBody>
          </p:sp>
          <p:sp>
            <p:nvSpPr>
              <p:cNvPr id="31818" name="Line 74"/>
              <p:cNvSpPr>
                <a:spLocks noChangeShapeType="1"/>
              </p:cNvSpPr>
              <p:nvPr/>
            </p:nvSpPr>
            <p:spPr bwMode="auto">
              <a:xfrm>
                <a:off x="2122" y="3653"/>
                <a:ext cx="0" cy="1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31819" name="Line 75"/>
              <p:cNvSpPr>
                <a:spLocks noChangeShapeType="1"/>
              </p:cNvSpPr>
              <p:nvPr/>
            </p:nvSpPr>
            <p:spPr bwMode="auto">
              <a:xfrm>
                <a:off x="2201" y="3328"/>
                <a:ext cx="0" cy="3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31820" name="Rectangle 76"/>
              <p:cNvSpPr>
                <a:spLocks noChangeArrowheads="1"/>
              </p:cNvSpPr>
              <p:nvPr/>
            </p:nvSpPr>
            <p:spPr bwMode="auto">
              <a:xfrm>
                <a:off x="1746" y="3136"/>
                <a:ext cx="347" cy="34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31821" name="Line 77"/>
              <p:cNvSpPr>
                <a:spLocks noChangeShapeType="1"/>
              </p:cNvSpPr>
              <p:nvPr/>
            </p:nvSpPr>
            <p:spPr bwMode="auto">
              <a:xfrm>
                <a:off x="1752" y="3304"/>
                <a:ext cx="16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31822" name="Line 78"/>
              <p:cNvSpPr>
                <a:spLocks noChangeShapeType="1"/>
              </p:cNvSpPr>
              <p:nvPr/>
            </p:nvSpPr>
            <p:spPr bwMode="auto">
              <a:xfrm>
                <a:off x="1914" y="3142"/>
                <a:ext cx="0" cy="33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31823" name="Rectangle 79"/>
              <p:cNvSpPr>
                <a:spLocks noChangeArrowheads="1"/>
              </p:cNvSpPr>
              <p:nvPr/>
            </p:nvSpPr>
            <p:spPr bwMode="auto">
              <a:xfrm>
                <a:off x="2437" y="2711"/>
                <a:ext cx="200" cy="12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31824" name="Oval 80"/>
              <p:cNvSpPr>
                <a:spLocks noChangeArrowheads="1"/>
              </p:cNvSpPr>
              <p:nvPr/>
            </p:nvSpPr>
            <p:spPr bwMode="auto">
              <a:xfrm>
                <a:off x="2162" y="3255"/>
                <a:ext cx="77" cy="7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ar-EG"/>
              </a:p>
            </p:txBody>
          </p:sp>
        </p:grpSp>
      </p:grpSp>
      <p:sp>
        <p:nvSpPr>
          <p:cNvPr id="31827" name="Rectangle 83"/>
          <p:cNvSpPr>
            <a:spLocks noChangeArrowheads="1"/>
          </p:cNvSpPr>
          <p:nvPr/>
        </p:nvSpPr>
        <p:spPr bwMode="auto">
          <a:xfrm>
            <a:off x="4662488" y="5972175"/>
            <a:ext cx="266700" cy="265113"/>
          </a:xfrm>
          <a:prstGeom prst="rect">
            <a:avLst/>
          </a:prstGeom>
          <a:solidFill>
            <a:schemeClr val="tx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31828" name="Rectangle 84"/>
          <p:cNvSpPr>
            <a:spLocks noChangeArrowheads="1"/>
          </p:cNvSpPr>
          <p:nvPr/>
        </p:nvSpPr>
        <p:spPr bwMode="auto">
          <a:xfrm>
            <a:off x="5848350" y="5972175"/>
            <a:ext cx="266700" cy="265113"/>
          </a:xfrm>
          <a:prstGeom prst="rect">
            <a:avLst/>
          </a:prstGeom>
          <a:solidFill>
            <a:schemeClr val="tx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31829" name="Rectangle 85"/>
          <p:cNvSpPr>
            <a:spLocks noChangeArrowheads="1"/>
          </p:cNvSpPr>
          <p:nvPr/>
        </p:nvSpPr>
        <p:spPr bwMode="auto">
          <a:xfrm>
            <a:off x="5375275" y="5972175"/>
            <a:ext cx="265113" cy="265113"/>
          </a:xfrm>
          <a:prstGeom prst="rect">
            <a:avLst/>
          </a:prstGeom>
          <a:solidFill>
            <a:schemeClr val="tx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31830" name="Freeform 86"/>
          <p:cNvSpPr>
            <a:spLocks/>
          </p:cNvSpPr>
          <p:nvPr/>
        </p:nvSpPr>
        <p:spPr bwMode="auto">
          <a:xfrm>
            <a:off x="4799013" y="5778500"/>
            <a:ext cx="1179512" cy="182563"/>
          </a:xfrm>
          <a:custGeom>
            <a:avLst/>
            <a:gdLst/>
            <a:ahLst/>
            <a:cxnLst>
              <a:cxn ang="0">
                <a:pos x="0" y="114"/>
              </a:cxn>
              <a:cxn ang="0">
                <a:pos x="0" y="0"/>
              </a:cxn>
              <a:cxn ang="0">
                <a:pos x="742" y="0"/>
              </a:cxn>
              <a:cxn ang="0">
                <a:pos x="742" y="114"/>
              </a:cxn>
            </a:cxnLst>
            <a:rect l="0" t="0" r="r" b="b"/>
            <a:pathLst>
              <a:path w="743" h="115">
                <a:moveTo>
                  <a:pt x="0" y="114"/>
                </a:moveTo>
                <a:lnTo>
                  <a:pt x="0" y="0"/>
                </a:lnTo>
                <a:lnTo>
                  <a:pt x="742" y="0"/>
                </a:lnTo>
                <a:lnTo>
                  <a:pt x="742" y="11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ar-EG"/>
          </a:p>
        </p:txBody>
      </p:sp>
      <p:sp>
        <p:nvSpPr>
          <p:cNvPr id="31831" name="Line 87"/>
          <p:cNvSpPr>
            <a:spLocks noChangeShapeType="1"/>
          </p:cNvSpPr>
          <p:nvPr/>
        </p:nvSpPr>
        <p:spPr bwMode="auto">
          <a:xfrm>
            <a:off x="5505450" y="5799138"/>
            <a:ext cx="0" cy="169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31832" name="Line 88"/>
          <p:cNvSpPr>
            <a:spLocks noChangeShapeType="1"/>
          </p:cNvSpPr>
          <p:nvPr/>
        </p:nvSpPr>
        <p:spPr bwMode="auto">
          <a:xfrm>
            <a:off x="5308600" y="5283200"/>
            <a:ext cx="0" cy="492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31833" name="Rectangle 89"/>
          <p:cNvSpPr>
            <a:spLocks noChangeArrowheads="1"/>
          </p:cNvSpPr>
          <p:nvPr/>
        </p:nvSpPr>
        <p:spPr bwMode="auto">
          <a:xfrm>
            <a:off x="4565650" y="4978400"/>
            <a:ext cx="550863" cy="549275"/>
          </a:xfrm>
          <a:prstGeom prst="rect">
            <a:avLst/>
          </a:prstGeom>
          <a:solidFill>
            <a:schemeClr val="tx2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31834" name="Line 90"/>
          <p:cNvSpPr>
            <a:spLocks noChangeShapeType="1"/>
          </p:cNvSpPr>
          <p:nvPr/>
        </p:nvSpPr>
        <p:spPr bwMode="auto">
          <a:xfrm>
            <a:off x="4849813" y="4987925"/>
            <a:ext cx="0" cy="2587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31835" name="Line 91"/>
          <p:cNvSpPr>
            <a:spLocks noChangeShapeType="1"/>
          </p:cNvSpPr>
          <p:nvPr/>
        </p:nvSpPr>
        <p:spPr bwMode="auto">
          <a:xfrm flipH="1">
            <a:off x="4575175" y="5246688"/>
            <a:ext cx="5508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31836" name="Rectangle 92"/>
          <p:cNvSpPr>
            <a:spLocks noChangeArrowheads="1"/>
          </p:cNvSpPr>
          <p:nvPr/>
        </p:nvSpPr>
        <p:spPr bwMode="auto">
          <a:xfrm>
            <a:off x="4081463" y="3975100"/>
            <a:ext cx="319087" cy="200025"/>
          </a:xfrm>
          <a:prstGeom prst="rect">
            <a:avLst/>
          </a:prstGeom>
          <a:solidFill>
            <a:schemeClr val="tx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31837" name="Oval 93"/>
          <p:cNvSpPr>
            <a:spLocks noChangeArrowheads="1"/>
          </p:cNvSpPr>
          <p:nvPr/>
        </p:nvSpPr>
        <p:spPr bwMode="auto">
          <a:xfrm>
            <a:off x="5246688" y="5167313"/>
            <a:ext cx="120650" cy="119062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grpSp>
        <p:nvGrpSpPr>
          <p:cNvPr id="31842" name="Group 98"/>
          <p:cNvGrpSpPr>
            <a:grpSpLocks/>
          </p:cNvGrpSpPr>
          <p:nvPr/>
        </p:nvGrpSpPr>
        <p:grpSpPr bwMode="auto">
          <a:xfrm>
            <a:off x="4194175" y="4198938"/>
            <a:ext cx="2570163" cy="2028825"/>
            <a:chOff x="2642" y="2645"/>
            <a:chExt cx="1619" cy="1278"/>
          </a:xfrm>
        </p:grpSpPr>
        <p:sp>
          <p:nvSpPr>
            <p:cNvPr id="31840" name="Rectangle 96"/>
            <p:cNvSpPr>
              <a:spLocks noChangeArrowheads="1"/>
            </p:cNvSpPr>
            <p:nvPr/>
          </p:nvSpPr>
          <p:spPr bwMode="auto">
            <a:xfrm>
              <a:off x="4104" y="3766"/>
              <a:ext cx="157" cy="157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1841" name="Rectangle 97"/>
            <p:cNvSpPr>
              <a:spLocks noChangeArrowheads="1"/>
            </p:cNvSpPr>
            <p:nvPr/>
          </p:nvSpPr>
          <p:spPr bwMode="auto">
            <a:xfrm>
              <a:off x="2642" y="2645"/>
              <a:ext cx="125" cy="189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</p:grpSp>
      <p:grpSp>
        <p:nvGrpSpPr>
          <p:cNvPr id="31854" name="Group 110"/>
          <p:cNvGrpSpPr>
            <a:grpSpLocks/>
          </p:cNvGrpSpPr>
          <p:nvPr/>
        </p:nvGrpSpPr>
        <p:grpSpPr bwMode="auto">
          <a:xfrm>
            <a:off x="4081463" y="4187825"/>
            <a:ext cx="4329112" cy="2049463"/>
            <a:chOff x="2571" y="2638"/>
            <a:chExt cx="2727" cy="1291"/>
          </a:xfrm>
        </p:grpSpPr>
        <p:sp>
          <p:nvSpPr>
            <p:cNvPr id="31843" name="Rectangle 99"/>
            <p:cNvSpPr>
              <a:spLocks noChangeArrowheads="1"/>
            </p:cNvSpPr>
            <p:nvPr/>
          </p:nvSpPr>
          <p:spPr bwMode="auto">
            <a:xfrm>
              <a:off x="4547" y="3762"/>
              <a:ext cx="167" cy="167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1844" name="Rectangle 100"/>
            <p:cNvSpPr>
              <a:spLocks noChangeArrowheads="1"/>
            </p:cNvSpPr>
            <p:nvPr/>
          </p:nvSpPr>
          <p:spPr bwMode="auto">
            <a:xfrm>
              <a:off x="5130" y="3762"/>
              <a:ext cx="168" cy="167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grpSp>
          <p:nvGrpSpPr>
            <p:cNvPr id="31853" name="Group 109"/>
            <p:cNvGrpSpPr>
              <a:grpSpLocks/>
            </p:cNvGrpSpPr>
            <p:nvPr/>
          </p:nvGrpSpPr>
          <p:grpSpPr bwMode="auto">
            <a:xfrm>
              <a:off x="2571" y="2638"/>
              <a:ext cx="2633" cy="1117"/>
              <a:chOff x="2571" y="2638"/>
              <a:chExt cx="2633" cy="1117"/>
            </a:xfrm>
          </p:grpSpPr>
          <p:sp>
            <p:nvSpPr>
              <p:cNvPr id="31845" name="Rectangle 101"/>
              <p:cNvSpPr>
                <a:spLocks noChangeArrowheads="1"/>
              </p:cNvSpPr>
              <p:nvPr/>
            </p:nvSpPr>
            <p:spPr bwMode="auto">
              <a:xfrm>
                <a:off x="2571" y="2638"/>
                <a:ext cx="64" cy="64"/>
              </a:xfrm>
              <a:prstGeom prst="rect">
                <a:avLst/>
              </a:prstGeom>
              <a:solidFill>
                <a:schemeClr val="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ar-EG"/>
              </a:p>
            </p:txBody>
          </p:sp>
          <p:grpSp>
            <p:nvGrpSpPr>
              <p:cNvPr id="31852" name="Group 108"/>
              <p:cNvGrpSpPr>
                <a:grpSpLocks/>
              </p:cNvGrpSpPr>
              <p:nvPr/>
            </p:nvGrpSpPr>
            <p:grpSpPr bwMode="auto">
              <a:xfrm>
                <a:off x="4441" y="3136"/>
                <a:ext cx="763" cy="619"/>
                <a:chOff x="4441" y="3136"/>
                <a:chExt cx="763" cy="619"/>
              </a:xfrm>
            </p:grpSpPr>
            <p:sp>
              <p:nvSpPr>
                <p:cNvPr id="31846" name="Freeform 102"/>
                <p:cNvSpPr>
                  <a:spLocks/>
                </p:cNvSpPr>
                <p:nvPr/>
              </p:nvSpPr>
              <p:spPr bwMode="auto">
                <a:xfrm>
                  <a:off x="4620" y="3640"/>
                  <a:ext cx="584" cy="115"/>
                </a:xfrm>
                <a:custGeom>
                  <a:avLst/>
                  <a:gdLst/>
                  <a:ahLst/>
                  <a:cxnLst>
                    <a:cxn ang="0">
                      <a:pos x="0" y="114"/>
                    </a:cxn>
                    <a:cxn ang="0">
                      <a:pos x="0" y="0"/>
                    </a:cxn>
                    <a:cxn ang="0">
                      <a:pos x="583" y="0"/>
                    </a:cxn>
                    <a:cxn ang="0">
                      <a:pos x="583" y="114"/>
                    </a:cxn>
                  </a:cxnLst>
                  <a:rect l="0" t="0" r="r" b="b"/>
                  <a:pathLst>
                    <a:path w="584" h="115">
                      <a:moveTo>
                        <a:pt x="0" y="114"/>
                      </a:moveTo>
                      <a:lnTo>
                        <a:pt x="0" y="0"/>
                      </a:lnTo>
                      <a:lnTo>
                        <a:pt x="583" y="0"/>
                      </a:lnTo>
                      <a:lnTo>
                        <a:pt x="583" y="11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ar-EG"/>
                </a:p>
              </p:txBody>
            </p:sp>
            <p:sp>
              <p:nvSpPr>
                <p:cNvPr id="31847" name="Line 103"/>
                <p:cNvSpPr>
                  <a:spLocks noChangeShapeType="1"/>
                </p:cNvSpPr>
                <p:nvPr/>
              </p:nvSpPr>
              <p:spPr bwMode="auto">
                <a:xfrm>
                  <a:off x="4916" y="3328"/>
                  <a:ext cx="0" cy="31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ar-EG"/>
                </a:p>
              </p:txBody>
            </p:sp>
            <p:grpSp>
              <p:nvGrpSpPr>
                <p:cNvPr id="31850" name="Group 106"/>
                <p:cNvGrpSpPr>
                  <a:grpSpLocks/>
                </p:cNvGrpSpPr>
                <p:nvPr/>
              </p:nvGrpSpPr>
              <p:grpSpPr bwMode="auto">
                <a:xfrm>
                  <a:off x="4441" y="3136"/>
                  <a:ext cx="346" cy="354"/>
                  <a:chOff x="4441" y="3136"/>
                  <a:chExt cx="346" cy="354"/>
                </a:xfrm>
              </p:grpSpPr>
              <p:sp>
                <p:nvSpPr>
                  <p:cNvPr id="31848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4441" y="3136"/>
                    <a:ext cx="346" cy="347"/>
                  </a:xfrm>
                  <a:prstGeom prst="rect">
                    <a:avLst/>
                  </a:prstGeom>
                  <a:solidFill>
                    <a:schemeClr val="hlink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ar-EG"/>
                  </a:p>
                </p:txBody>
              </p:sp>
              <p:sp>
                <p:nvSpPr>
                  <p:cNvPr id="31849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4620" y="3142"/>
                    <a:ext cx="0" cy="348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ar-EG"/>
                  </a:p>
                </p:txBody>
              </p:sp>
            </p:grpSp>
            <p:sp>
              <p:nvSpPr>
                <p:cNvPr id="31851" name="Oval 107"/>
                <p:cNvSpPr>
                  <a:spLocks noChangeArrowheads="1"/>
                </p:cNvSpPr>
                <p:nvPr/>
              </p:nvSpPr>
              <p:spPr bwMode="auto">
                <a:xfrm>
                  <a:off x="4879" y="3255"/>
                  <a:ext cx="76" cy="75"/>
                </a:xfrm>
                <a:prstGeom prst="ellipse">
                  <a:avLst/>
                </a:prstGeom>
                <a:solidFill>
                  <a:schemeClr val="hlink"/>
                </a:solidFill>
                <a:ln w="25400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ar-EG"/>
                </a:p>
              </p:txBody>
            </p:sp>
          </p:grpSp>
        </p:grpSp>
      </p:grpSp>
      <p:sp>
        <p:nvSpPr>
          <p:cNvPr id="31855" name="Rectangle 111"/>
          <p:cNvSpPr>
            <a:spLocks noChangeArrowheads="1"/>
          </p:cNvSpPr>
          <p:nvPr/>
        </p:nvSpPr>
        <p:spPr bwMode="auto">
          <a:xfrm>
            <a:off x="677863" y="3290888"/>
            <a:ext cx="80041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138" tIns="42862" rIns="84138" bIns="42862"/>
          <a:lstStyle/>
          <a:p>
            <a:pPr marL="357188" indent="-357188" defTabSz="846138" eaLnBrk="0" hangingPunct="0">
              <a:lnSpc>
                <a:spcPct val="10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nl-NL" sz="2200" b="1"/>
          </a:p>
        </p:txBody>
      </p:sp>
      <p:sp>
        <p:nvSpPr>
          <p:cNvPr id="31858" name="Rectangle 1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Bottom-up clustering</a:t>
            </a:r>
          </a:p>
        </p:txBody>
      </p:sp>
      <p:sp>
        <p:nvSpPr>
          <p:cNvPr id="31859" name="Rectangle 1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Clustering groups of modules and clustering groups generates a partitioning tree  bottom-up</a:t>
            </a:r>
          </a:p>
          <a:p>
            <a:r>
              <a:rPr lang="en-US"/>
              <a:t>Floorplanning can be seen as a labeling of the nodes in the partitioning tree with patterns</a:t>
            </a:r>
          </a:p>
          <a:p>
            <a:r>
              <a:rPr lang="en-US"/>
              <a:t>What patterns to choose?</a:t>
            </a:r>
            <a:endParaRPr lang="nl-NL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ue-v">
  <a:themeElements>
    <a:clrScheme name="blue-v 1">
      <a:dk1>
        <a:srgbClr val="000000"/>
      </a:dk1>
      <a:lt1>
        <a:srgbClr val="FFFFFF"/>
      </a:lt1>
      <a:dk2>
        <a:srgbClr val="3333CC"/>
      </a:dk2>
      <a:lt2>
        <a:srgbClr val="B2B2B2"/>
      </a:lt2>
      <a:accent1>
        <a:srgbClr val="DC0A00"/>
      </a:accent1>
      <a:accent2>
        <a:srgbClr val="008000"/>
      </a:accent2>
      <a:accent3>
        <a:srgbClr val="FFFFFF"/>
      </a:accent3>
      <a:accent4>
        <a:srgbClr val="000000"/>
      </a:accent4>
      <a:accent5>
        <a:srgbClr val="EBAAAA"/>
      </a:accent5>
      <a:accent6>
        <a:srgbClr val="007300"/>
      </a:accent6>
      <a:hlink>
        <a:srgbClr val="BF23BF"/>
      </a:hlink>
      <a:folHlink>
        <a:srgbClr val="FF9632"/>
      </a:folHlink>
    </a:clrScheme>
    <a:fontScheme name="blue-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ue-v 1">
        <a:dk1>
          <a:srgbClr val="000000"/>
        </a:dk1>
        <a:lt1>
          <a:srgbClr val="FFFFFF"/>
        </a:lt1>
        <a:dk2>
          <a:srgbClr val="3333CC"/>
        </a:dk2>
        <a:lt2>
          <a:srgbClr val="B2B2B2"/>
        </a:lt2>
        <a:accent1>
          <a:srgbClr val="DC0A00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EBAAAA"/>
        </a:accent5>
        <a:accent6>
          <a:srgbClr val="007300"/>
        </a:accent6>
        <a:hlink>
          <a:srgbClr val="BF23BF"/>
        </a:hlink>
        <a:folHlink>
          <a:srgbClr val="FF963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E:\witanworld\DAC\weblast\templates\blue-v.pot</Template>
  <TotalTime>16231930</TotalTime>
  <Pages>19</Pages>
  <Words>271</Words>
  <Application>Microsoft Office PowerPoint</Application>
  <PresentationFormat>On-screen Show (4:3)</PresentationFormat>
  <Paragraphs>38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Times New Roman</vt:lpstr>
      <vt:lpstr>Arial</vt:lpstr>
      <vt:lpstr>Wingdings</vt:lpstr>
      <vt:lpstr>blue-v</vt:lpstr>
      <vt:lpstr>Presentation kit</vt:lpstr>
      <vt:lpstr>Presentation kit</vt:lpstr>
      <vt:lpstr>Introduction</vt:lpstr>
      <vt:lpstr>Form considerations</vt:lpstr>
      <vt:lpstr>Bottom-up clustering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kit</dc:title>
  <dc:creator>Carla Otten</dc:creator>
  <cp:lastModifiedBy>shambakey</cp:lastModifiedBy>
  <cp:revision>107</cp:revision>
  <cp:lastPrinted>1998-03-19T00:23:44Z</cp:lastPrinted>
  <dcterms:created xsi:type="dcterms:W3CDTF">1995-04-19T10:16:14Z</dcterms:created>
  <dcterms:modified xsi:type="dcterms:W3CDTF">2012-04-30T23:58:17Z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cacou@xs4all.nl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false</vt:bool>
  </property>
  <property fmtid="{D5CDD505-2E9C-101B-9397-08002B2CF9AE}" pid="13" name="BackColor">
    <vt:i4>9043968</vt:i4>
  </property>
  <property fmtid="{D5CDD505-2E9C-101B-9397-08002B2CF9AE}" pid="14" name="TextColor">
    <vt:i4>16777215</vt:i4>
  </property>
  <property fmtid="{D5CDD505-2E9C-101B-9397-08002B2CF9AE}" pid="15" name="LinkColor">
    <vt:i4>16777088</vt:i4>
  </property>
  <property fmtid="{D5CDD505-2E9C-101B-9397-08002B2CF9AE}" pid="16" name="VisitedColor">
    <vt:i4>12615935</vt:i4>
  </property>
  <property fmtid="{D5CDD505-2E9C-101B-9397-08002B2CF9AE}" pid="17" name="TransparentButton">
    <vt:i4>-1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E:\Carla\DAC</vt:lpwstr>
  </property>
</Properties>
</file>