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C45D1-8D03-4D9C-BBC3-3E5DA5095C62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83D2B-F255-4151-A4AD-D944F5910B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82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28ECF-B3C1-4E4F-9865-50F77777ECCD}" type="datetimeFigureOut">
              <a:rPr lang="de-DE" smtClean="0"/>
              <a:t>27.11.2012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52ABC-15D8-4868-B2CB-F64D1FBF3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1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52ABC-15D8-4868-B2CB-F64D1FBF37E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440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 wrap="square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Authors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8388424" cy="17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800" b="1" u="none"/>
            </a:lvl1pPr>
            <a:lvl2pPr>
              <a:defRPr sz="2800" b="1" u="none"/>
            </a:lvl2pPr>
            <a:lvl3pPr>
              <a:defRPr sz="2800" b="1" u="none"/>
            </a:lvl3pPr>
            <a:lvl4pPr>
              <a:defRPr sz="2800" b="1" u="none"/>
            </a:lvl4pPr>
            <a:lvl5pPr>
              <a:defRPr sz="2800" b="1" u="none"/>
            </a:lvl5pPr>
          </a:lstStyle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67A613-1AE2-42C0-B0FD-24A2141D37FD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18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B42B5A-E355-458A-82AF-279B7EE92AFD}" type="datetime5">
              <a:rPr lang="en-US" smtClean="0"/>
              <a:t>27-Nov-12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11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58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First Level Content</a:t>
            </a:r>
          </a:p>
          <a:p>
            <a:pPr lvl="1"/>
            <a:r>
              <a:rPr lang="de-DE" dirty="0" smtClean="0"/>
              <a:t>Second Level Content</a:t>
            </a:r>
          </a:p>
          <a:p>
            <a:pPr lvl="2"/>
            <a:r>
              <a:rPr lang="de-DE" dirty="0" smtClean="0"/>
              <a:t>Third Level Content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 Content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 Content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40C8C4-33DB-44B8-9D16-30E433DA6A25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5760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Your Name / Affiliation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596336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628BF6-67F0-405E-B297-68D77A67C46A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0045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1521" y="91952"/>
            <a:ext cx="8640960" cy="7694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de-DE" dirty="0" smtClean="0"/>
              <a:t>Slide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Audio Visual Template</a:t>
            </a:r>
            <a:br>
              <a:rPr lang="en-GB" dirty="0" smtClean="0"/>
            </a:br>
            <a:r>
              <a:rPr lang="en-GB" dirty="0" smtClean="0"/>
              <a:t>prepared by </a:t>
            </a:r>
            <a:r>
              <a:rPr lang="en-GB" dirty="0" err="1" smtClean="0"/>
              <a:t>Jano</a:t>
            </a:r>
            <a:r>
              <a:rPr lang="en-GB" dirty="0" smtClean="0"/>
              <a:t> Gebelein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affiliation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endParaRPr lang="de-DE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0" y="541560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/>
                </a:solidFill>
              </a:rPr>
              <a:t>Logos are allowed on this page only!</a:t>
            </a:r>
          </a:p>
        </p:txBody>
      </p:sp>
    </p:spTree>
    <p:extLst>
      <p:ext uri="{BB962C8B-B14F-4D97-AF65-F5344CB8AC3E}">
        <p14:creationId xmlns:p14="http://schemas.microsoft.com/office/powerpoint/2010/main" val="2098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</a:p>
          <a:p>
            <a:r>
              <a:rPr lang="en-GB" dirty="0" smtClean="0"/>
              <a:t>Electronic projection</a:t>
            </a:r>
          </a:p>
          <a:p>
            <a:r>
              <a:rPr lang="en-GB" dirty="0" smtClean="0"/>
              <a:t>Presentation Installation</a:t>
            </a:r>
          </a:p>
          <a:p>
            <a:r>
              <a:rPr lang="en-GB" dirty="0" smtClean="0"/>
              <a:t>Form considerations</a:t>
            </a:r>
          </a:p>
          <a:p>
            <a:pPr lvl="1"/>
            <a:r>
              <a:rPr lang="en-GB" dirty="0" smtClean="0"/>
              <a:t>General remarks</a:t>
            </a:r>
          </a:p>
          <a:p>
            <a:pPr lvl="1"/>
            <a:r>
              <a:rPr lang="en-GB" dirty="0" smtClean="0"/>
              <a:t>Choice of templates</a:t>
            </a:r>
          </a:p>
          <a:p>
            <a:pPr lvl="1"/>
            <a:r>
              <a:rPr lang="en-GB" dirty="0" smtClean="0"/>
              <a:t>Colours</a:t>
            </a:r>
          </a:p>
          <a:p>
            <a:pPr lvl="1"/>
            <a:r>
              <a:rPr lang="en-GB" dirty="0" smtClean="0"/>
              <a:t>Tips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Audio Visual Guidelines</a:t>
            </a:r>
            <a:endParaRPr lang="de-DE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6561-B448-4964-A31D-20432EFE7175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1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168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Please read the </a:t>
            </a:r>
            <a:r>
              <a:rPr lang="en-GB" dirty="0" smtClean="0">
                <a:solidFill>
                  <a:schemeClr val="accent2"/>
                </a:solidFill>
              </a:rPr>
              <a:t>”Guidelines for Audio-Visual Presentation”</a:t>
            </a:r>
            <a:r>
              <a:rPr lang="en-US" dirty="0" smtClean="0"/>
              <a:t> on the DATE web pages</a:t>
            </a:r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Remember: Your written paper is available to your audience prior to your presentation</a:t>
            </a:r>
          </a:p>
          <a:p>
            <a:pPr lvl="1"/>
            <a:r>
              <a:rPr lang="en-GB" dirty="0" smtClean="0"/>
              <a:t>It presents your contribution in detail</a:t>
            </a:r>
          </a:p>
          <a:p>
            <a:pPr lvl="1"/>
            <a:r>
              <a:rPr lang="en-GB" dirty="0" smtClean="0"/>
              <a:t>Many of those in the audience will have already read or glanced through your paper.</a:t>
            </a:r>
            <a:endParaRPr lang="en-GB" dirty="0"/>
          </a:p>
          <a:p>
            <a:r>
              <a:rPr lang="en-US" dirty="0" smtClean="0">
                <a:solidFill>
                  <a:schemeClr val="accent2"/>
                </a:solidFill>
              </a:rPr>
              <a:t>Your presentation to the audience should be less formal and less analytical and you must make every word count!</a:t>
            </a:r>
            <a:endParaRPr lang="en-GB" dirty="0" smtClean="0">
              <a:solidFill>
                <a:schemeClr val="accent2"/>
              </a:solidFill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4E615-7162-4C97-A708-C73E92263687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6043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will only support one means of visual aid consisting of the use of a video projector connected to a laptop computer with Microsoft PowerPoint 2010 or Adobe Acrobat PDF Reader v1.4 compatible</a:t>
            </a:r>
          </a:p>
          <a:p>
            <a:r>
              <a:rPr lang="en-GB" dirty="0" smtClean="0"/>
              <a:t>Microsoft PowerPoint Presentation is recommended for the following reasons:</a:t>
            </a:r>
          </a:p>
          <a:p>
            <a:pPr lvl="1"/>
            <a:r>
              <a:rPr lang="en-GB" dirty="0" smtClean="0"/>
              <a:t>Good animation capabilities</a:t>
            </a:r>
          </a:p>
          <a:p>
            <a:pPr lvl="1"/>
            <a:r>
              <a:rPr lang="en-GB" dirty="0" smtClean="0"/>
              <a:t>Widely available and well equipped to convert between various formats</a:t>
            </a:r>
          </a:p>
          <a:p>
            <a:pPr lvl="1"/>
            <a:r>
              <a:rPr lang="en-GB" dirty="0" smtClean="0"/>
              <a:t>Embedded Audio and Video support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Electronic </a:t>
            </a:r>
            <a:r>
              <a:rPr lang="de-DE" dirty="0" err="1" smtClean="0"/>
              <a:t>Projection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9801-8D2B-432A-AAD7-4FE6F454EFAA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1368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about how and when to make your files available can be found in the </a:t>
            </a:r>
            <a:r>
              <a:rPr lang="en-GB" dirty="0" smtClean="0">
                <a:solidFill>
                  <a:schemeClr val="accent2"/>
                </a:solidFill>
              </a:rPr>
              <a:t>”Guidelines for Audio-Visual Presentation” </a:t>
            </a:r>
            <a:r>
              <a:rPr lang="en-US" dirty="0" smtClean="0"/>
              <a:t>on the DATE web pages </a:t>
            </a:r>
          </a:p>
          <a:p>
            <a:pPr lvl="1"/>
            <a:r>
              <a:rPr lang="en-US" dirty="0" smtClean="0"/>
              <a:t>www.date-conference.com</a:t>
            </a:r>
          </a:p>
          <a:p>
            <a:pPr lvl="1"/>
            <a:r>
              <a:rPr lang="en-US" dirty="0" smtClean="0"/>
              <a:t>Read this information carefully!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Installation </a:t>
            </a:r>
            <a:r>
              <a:rPr lang="de-DE" dirty="0" err="1" smtClean="0"/>
              <a:t>Procedure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2463-E149-4136-BE85-F2A7B341A92E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5209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GB" dirty="0" smtClean="0"/>
              <a:t>There will be pre-conference slide installation procedure for DATE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The upload website location and the required password are sent to all speakers via a separate email</a:t>
            </a:r>
            <a:endParaRPr lang="en-GB" dirty="0" smtClean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dirty="0" smtClean="0"/>
              <a:t>There are upload stations in/near the AV Office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Bring a memory stick to transport your presentation to the DATE venue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There will be technicians available at AV Office to guide you in case of any trouble</a:t>
            </a:r>
          </a:p>
          <a:p>
            <a:pPr lvl="1">
              <a:lnSpc>
                <a:spcPct val="80000"/>
              </a:lnSpc>
            </a:pPr>
            <a:r>
              <a:rPr lang="en-GB" dirty="0" smtClean="0"/>
              <a:t>Please check your presentation at AV Office</a:t>
            </a:r>
          </a:p>
          <a:p>
            <a:pPr>
              <a:lnSpc>
                <a:spcPct val="80000"/>
              </a:lnSpc>
            </a:pPr>
            <a:r>
              <a:rPr lang="en-GB" dirty="0" smtClean="0">
                <a:solidFill>
                  <a:schemeClr val="accent2"/>
                </a:solidFill>
              </a:rPr>
              <a:t>Using your own laptop or mobile phone for the presentation is NOT ALLOWED (no exceptions)</a:t>
            </a:r>
          </a:p>
          <a:p>
            <a:pPr lvl="1">
              <a:lnSpc>
                <a:spcPct val="80000"/>
              </a:lnSpc>
            </a:pPr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Presentation</a:t>
            </a:r>
            <a:r>
              <a:rPr lang="de-DE" dirty="0" smtClean="0"/>
              <a:t> Installation </a:t>
            </a:r>
            <a:r>
              <a:rPr lang="de-DE" dirty="0" err="1" smtClean="0"/>
              <a:t>Procedure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2FA18-66AC-4AFB-88D7-FC09A5781E0E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401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to be well suited for technical presentations</a:t>
            </a:r>
          </a:p>
          <a:p>
            <a:r>
              <a:rPr lang="en-US" dirty="0" smtClean="0"/>
              <a:t>Well suited for the possible publication on WWW</a:t>
            </a:r>
          </a:p>
          <a:p>
            <a:r>
              <a:rPr lang="en-US" dirty="0" smtClean="0"/>
              <a:t>Provide more than usual space to accommodate the often different needs of a technical presentation versus a business presentation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Choice </a:t>
            </a:r>
            <a:r>
              <a:rPr lang="de-DE" dirty="0" err="1" smtClean="0"/>
              <a:t>of</a:t>
            </a:r>
            <a:r>
              <a:rPr lang="de-DE" dirty="0" smtClean="0"/>
              <a:t> Templates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DC56-1686-4EFD-965A-50F3801377DC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915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Try to use only the 8 colours of the colour scheme. They are the only ones that convert for black and white printing</a:t>
            </a:r>
          </a:p>
          <a:p>
            <a:r>
              <a:rPr lang="en-GB" dirty="0" smtClean="0"/>
              <a:t>The distinction between </a:t>
            </a:r>
            <a:r>
              <a:rPr lang="en-GB" dirty="0" smtClean="0">
                <a:solidFill>
                  <a:schemeClr val="accent1"/>
                </a:solidFill>
              </a:rPr>
              <a:t>blue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2"/>
                </a:solidFill>
              </a:rPr>
              <a:t>red</a:t>
            </a:r>
            <a:r>
              <a:rPr lang="en-GB" dirty="0" smtClean="0"/>
              <a:t> for text and thin lines is especially weak</a:t>
            </a:r>
          </a:p>
          <a:p>
            <a:r>
              <a:rPr lang="en-GB" dirty="0" smtClean="0"/>
              <a:t>Red filled-in objects (circles, rectangles, etc.) with white text are well-suited for highlighting important text</a:t>
            </a:r>
          </a:p>
          <a:p>
            <a:r>
              <a:rPr lang="en-GB" dirty="0" smtClean="0"/>
              <a:t>Be aware that the contrast of your computer monitor is much higher than that of a projector in a partly lit room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Colours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A855-B7E9-46AD-84D6-22CE120BAE54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664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Use the Microsoft equation editor or </a:t>
            </a:r>
            <a:r>
              <a:rPr lang="en-GB" dirty="0" err="1" smtClean="0"/>
              <a:t>MathType</a:t>
            </a:r>
            <a:endParaRPr lang="en-GB" dirty="0" smtClean="0"/>
          </a:p>
          <a:p>
            <a:pPr lvl="1"/>
            <a:r>
              <a:rPr lang="en-GB" dirty="0" smtClean="0"/>
              <a:t>Define style and size the first time</a:t>
            </a:r>
          </a:p>
          <a:p>
            <a:pPr lvl="1"/>
            <a:r>
              <a:rPr lang="en-GB" dirty="0" smtClean="0"/>
              <a:t>Use “</a:t>
            </a:r>
            <a:r>
              <a:rPr lang="en-GB" dirty="0" err="1" smtClean="0"/>
              <a:t>recolour</a:t>
            </a:r>
            <a:r>
              <a:rPr lang="en-GB" dirty="0" smtClean="0"/>
              <a:t>” to change from black to white</a:t>
            </a:r>
          </a:p>
          <a:p>
            <a:pPr lvl="1"/>
            <a:r>
              <a:rPr lang="en-GB" dirty="0" smtClean="0"/>
              <a:t>Copy existing equation to make another one with the same specification</a:t>
            </a:r>
          </a:p>
          <a:p>
            <a:r>
              <a:rPr lang="en-GB" dirty="0" smtClean="0"/>
              <a:t>Only use clipart when it helps state your point</a:t>
            </a:r>
          </a:p>
          <a:p>
            <a:r>
              <a:rPr lang="en-GB" dirty="0" smtClean="0"/>
              <a:t>Use at least 1½ </a:t>
            </a:r>
            <a:r>
              <a:rPr lang="en-GB" dirty="0" err="1" smtClean="0"/>
              <a:t>pt</a:t>
            </a:r>
            <a:r>
              <a:rPr lang="en-GB" dirty="0" smtClean="0"/>
              <a:t> line width in drawing</a:t>
            </a:r>
          </a:p>
          <a:p>
            <a:r>
              <a:rPr lang="en-GB" dirty="0" smtClean="0"/>
              <a:t>Stick with one transition effect throughout the presentation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Tips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14B3C-EB34-4A73-8545-16198C9AB51E}" type="datetime5">
              <a:rPr lang="en-US" smtClean="0"/>
              <a:t>27-Nov-12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8BF6-67F0-405E-B297-68D77A67C46A}" type="slidenum">
              <a:rPr lang="de-DE" smtClean="0"/>
              <a:t>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Your Name / Affiliation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2641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DATE Conference Template">
      <a:dk1>
        <a:srgbClr val="000000"/>
      </a:dk1>
      <a:lt1>
        <a:sysClr val="window" lastClr="FFFFFF"/>
      </a:lt1>
      <a:dk2>
        <a:srgbClr val="00456E"/>
      </a:dk2>
      <a:lt2>
        <a:srgbClr val="D8D8D8"/>
      </a:lt2>
      <a:accent1>
        <a:srgbClr val="377ED5"/>
      </a:accent1>
      <a:accent2>
        <a:srgbClr val="D83A36"/>
      </a:accent2>
      <a:accent3>
        <a:srgbClr val="A5DB39"/>
      </a:accent3>
      <a:accent4>
        <a:srgbClr val="7E4CBA"/>
      </a:accent4>
      <a:accent5>
        <a:srgbClr val="FFED00"/>
      </a:accent5>
      <a:accent6>
        <a:srgbClr val="FF963F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Bildschirmpräsentation 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Audio Visual Template prepared by Jano Gebelein</vt:lpstr>
      <vt:lpstr>Audio Visual Guidelines</vt:lpstr>
      <vt:lpstr>Introduction</vt:lpstr>
      <vt:lpstr>Electronic Projection</vt:lpstr>
      <vt:lpstr>Presentation Installation Procedure</vt:lpstr>
      <vt:lpstr>Presentation Installation Procedure</vt:lpstr>
      <vt:lpstr>Choice of Templates</vt:lpstr>
      <vt:lpstr>Colours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Conference Template</dc:title>
  <dc:creator>Jano Gebelein</dc:creator>
  <cp:lastModifiedBy>Jano</cp:lastModifiedBy>
  <cp:revision>54</cp:revision>
  <dcterms:created xsi:type="dcterms:W3CDTF">2012-02-16T16:17:30Z</dcterms:created>
  <dcterms:modified xsi:type="dcterms:W3CDTF">2012-11-27T15:04:53Z</dcterms:modified>
</cp:coreProperties>
</file>