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9900"/>
    <a:srgbClr val="00456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45D1-8D03-4D9C-BBC3-3E5DA5095C62}" type="datetimeFigureOut">
              <a:rPr lang="de-DE" smtClean="0"/>
              <a:pPr/>
              <a:t>14.03.2013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83D2B-F255-4151-A4AD-D944F5910B0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93482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8ECF-B3C1-4E4F-9865-50F77777ECCD}" type="datetimeFigureOut">
              <a:rPr lang="de-DE" smtClean="0"/>
              <a:pPr/>
              <a:t>14.03.2013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2ABC-15D8-4868-B2CB-F64D1FBF37E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6941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440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440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440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440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440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440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4406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440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440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Authors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-27384"/>
            <a:ext cx="8388424" cy="17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70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 b="1" u="none"/>
            </a:lvl1pPr>
            <a:lvl2pPr>
              <a:defRPr sz="2800" b="1" u="none"/>
            </a:lvl2pPr>
            <a:lvl3pPr>
              <a:defRPr sz="2800" b="1" u="none"/>
            </a:lvl3pPr>
            <a:lvl4pPr>
              <a:defRPr sz="2800" b="1" u="none"/>
            </a:lvl4pPr>
            <a:lvl5pPr>
              <a:defRPr sz="2800" b="1" u="none"/>
            </a:lvl5pPr>
          </a:lstStyle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67A613-1AE2-42C0-B0FD-24A2141D37FD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Your Name / Affiliation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331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B42B5A-E355-458A-82AF-279B7EE92AFD}" type="datetime5">
              <a:rPr lang="en-US" smtClean="0"/>
              <a:pPr/>
              <a:t>14-Mar-13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Your Name / Affiliation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7811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5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40C8C4-33DB-44B8-9D16-30E433DA6A25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Your Name / Affiliation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96336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4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1" y="91952"/>
            <a:ext cx="8640960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31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FBLT: A Real-Time Contention Manager with Improved Schedulability</a:t>
            </a:r>
            <a:endParaRPr lang="de-DE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Mohammed Elshambakey </a:t>
            </a:r>
            <a:r>
              <a:rPr lang="de-DE" i="1" dirty="0" smtClean="0"/>
              <a:t>and</a:t>
            </a:r>
            <a:r>
              <a:rPr lang="de-DE" dirty="0" smtClean="0"/>
              <a:t> Binoy Ravindran</a:t>
            </a:r>
          </a:p>
          <a:p>
            <a:r>
              <a:rPr lang="de-DE" dirty="0" smtClean="0"/>
              <a:t>{shambake, binoy}@vt.edu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0" y="541560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chemeClr val="accent2"/>
              </a:solidFill>
            </a:endParaRPr>
          </a:p>
        </p:txBody>
      </p:sp>
      <p:pic>
        <p:nvPicPr>
          <p:cNvPr id="5" name="Picture 69" descr="vtlogo_plain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8138" y="5949280"/>
            <a:ext cx="118586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Systems Software Research Grou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42384"/>
            <a:ext cx="78123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 adds 9 and thread B adds 15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B3C-EB34-4A73-8545-16198C9AB51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1050925"/>
            <a:ext cx="4762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541338" y="5041900"/>
            <a:ext cx="23796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/>
              <a:t>Thread A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Read-set: 8,10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Write-set: 10 (LC)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6878638" y="5041900"/>
            <a:ext cx="22653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/>
              <a:t>Thread B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Read-set: 8,10,14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Write-set:</a:t>
            </a:r>
          </a:p>
        </p:txBody>
      </p:sp>
    </p:spTree>
    <p:extLst>
      <p:ext uri="{BB962C8B-B14F-4D97-AF65-F5344CB8AC3E}">
        <p14:creationId xmlns:p14="http://schemas.microsoft.com/office/powerpoint/2010/main" xmlns="" val="38264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 adds 9 and thread B adds 15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B3C-EB34-4A73-8545-16198C9AB51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1041400"/>
            <a:ext cx="56388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541338" y="5041900"/>
            <a:ext cx="23796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>
                <a:solidFill>
                  <a:srgbClr val="00AB7E"/>
                </a:solidFill>
              </a:rPr>
              <a:t>Thread A</a:t>
            </a:r>
          </a:p>
          <a:p>
            <a:pPr algn="l">
              <a:buFont typeface="Wingdings" pitchFamily="2" charset="2"/>
              <a:buNone/>
            </a:pPr>
            <a:r>
              <a:rPr lang="en-US" sz="2000">
                <a:solidFill>
                  <a:srgbClr val="00AB7E"/>
                </a:solidFill>
              </a:rPr>
              <a:t>Read-set: 8,10</a:t>
            </a:r>
          </a:p>
          <a:p>
            <a:pPr algn="l">
              <a:buFont typeface="Wingdings" pitchFamily="2" charset="2"/>
              <a:buNone/>
            </a:pPr>
            <a:r>
              <a:rPr lang="en-US" sz="2000">
                <a:solidFill>
                  <a:srgbClr val="00AB7E"/>
                </a:solidFill>
              </a:rPr>
              <a:t>Write-set: 10 (LC)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878638" y="5041900"/>
            <a:ext cx="22653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/>
              <a:t>Thread B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Read-set: 8,10,14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Write-set: 14 (RC)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81422" y="6011441"/>
            <a:ext cx="283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 i="1" dirty="0"/>
              <a:t>(Committed successfully)</a:t>
            </a:r>
          </a:p>
        </p:txBody>
      </p:sp>
    </p:spTree>
    <p:extLst>
      <p:ext uri="{BB962C8B-B14F-4D97-AF65-F5344CB8AC3E}">
        <p14:creationId xmlns:p14="http://schemas.microsoft.com/office/powerpoint/2010/main" xmlns="" val="38264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 adds 9 and thread B adds 15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B3C-EB34-4A73-8545-16198C9AB51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1035050"/>
            <a:ext cx="56388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541338" y="5041900"/>
            <a:ext cx="23796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>
                <a:solidFill>
                  <a:srgbClr val="00AB7E"/>
                </a:solidFill>
              </a:rPr>
              <a:t>Thread A</a:t>
            </a:r>
          </a:p>
          <a:p>
            <a:pPr algn="l">
              <a:buFont typeface="Wingdings" pitchFamily="2" charset="2"/>
              <a:buNone/>
            </a:pPr>
            <a:r>
              <a:rPr lang="en-US" sz="2000">
                <a:solidFill>
                  <a:srgbClr val="00AB7E"/>
                </a:solidFill>
              </a:rPr>
              <a:t>Read-set: 8,10</a:t>
            </a:r>
          </a:p>
          <a:p>
            <a:pPr algn="l">
              <a:buFont typeface="Wingdings" pitchFamily="2" charset="2"/>
              <a:buNone/>
            </a:pPr>
            <a:r>
              <a:rPr lang="en-US" sz="2000">
                <a:solidFill>
                  <a:srgbClr val="00AB7E"/>
                </a:solidFill>
              </a:rPr>
              <a:t>Write-set: 10 (LC)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6878638" y="5041900"/>
            <a:ext cx="22653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>
                <a:solidFill>
                  <a:srgbClr val="00AB7E"/>
                </a:solidFill>
              </a:rPr>
              <a:t>Thread B</a:t>
            </a:r>
          </a:p>
          <a:p>
            <a:pPr algn="l">
              <a:buFont typeface="Wingdings" pitchFamily="2" charset="2"/>
              <a:buNone/>
            </a:pPr>
            <a:r>
              <a:rPr lang="en-US" sz="2000">
                <a:solidFill>
                  <a:srgbClr val="00AB7E"/>
                </a:solidFill>
              </a:rPr>
              <a:t>Read-set: 8,10,14</a:t>
            </a:r>
          </a:p>
          <a:p>
            <a:pPr algn="l">
              <a:buFont typeface="Wingdings" pitchFamily="2" charset="2"/>
              <a:buNone/>
            </a:pPr>
            <a:r>
              <a:rPr lang="en-US" sz="2000">
                <a:solidFill>
                  <a:srgbClr val="00AB7E"/>
                </a:solidFill>
              </a:rPr>
              <a:t>Write-set: 14 (RC)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39552" y="6021288"/>
            <a:ext cx="283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 i="1" dirty="0"/>
              <a:t>(Committed successfully)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414070" y="6021288"/>
            <a:ext cx="2838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 i="1" dirty="0"/>
              <a:t>(Committed successfully)</a:t>
            </a:r>
          </a:p>
        </p:txBody>
      </p:sp>
    </p:spTree>
    <p:extLst>
      <p:ext uri="{BB962C8B-B14F-4D97-AF65-F5344CB8AC3E}">
        <p14:creationId xmlns:p14="http://schemas.microsoft.com/office/powerpoint/2010/main" xmlns="" val="38264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Object-based granularity causes conflict </a:t>
            </a:r>
            <a:br>
              <a:rPr lang="en-US" dirty="0" smtClean="0"/>
            </a:br>
            <a:r>
              <a:rPr lang="en-US" dirty="0" smtClean="0"/>
              <a:t>(in this case)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B3C-EB34-4A73-8545-16198C9AB51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1890713" y="908720"/>
            <a:ext cx="5924550" cy="4532312"/>
            <a:chOff x="1752600" y="979488"/>
            <a:chExt cx="5924550" cy="4532312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2600" y="979488"/>
              <a:ext cx="5638800" cy="397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Multiply 9"/>
            <p:cNvSpPr>
              <a:spLocks/>
            </p:cNvSpPr>
            <p:nvPr/>
          </p:nvSpPr>
          <p:spPr bwMode="auto">
            <a:xfrm>
              <a:off x="6076950" y="3835400"/>
              <a:ext cx="1600200" cy="1676400"/>
            </a:xfrm>
            <a:custGeom>
              <a:avLst/>
              <a:gdLst>
                <a:gd name="T0" fmla="*/ 384328 w 1600200"/>
                <a:gd name="T1" fmla="*/ 402629 h 1676400"/>
                <a:gd name="T2" fmla="*/ 1215872 w 1600200"/>
                <a:gd name="T3" fmla="*/ 402629 h 1676400"/>
                <a:gd name="T4" fmla="*/ 1215872 w 1600200"/>
                <a:gd name="T5" fmla="*/ 1273771 h 1676400"/>
                <a:gd name="T6" fmla="*/ 384328 w 1600200"/>
                <a:gd name="T7" fmla="*/ 1273771 h 1676400"/>
                <a:gd name="T8" fmla="*/ 11796480 60000 65536"/>
                <a:gd name="T9" fmla="*/ 17694720 60000 65536"/>
                <a:gd name="T10" fmla="*/ 0 60000 65536"/>
                <a:gd name="T11" fmla="*/ 5898240 60000 65536"/>
                <a:gd name="T12" fmla="*/ 248204 w 1600200"/>
                <a:gd name="T13" fmla="*/ 272693 h 1676400"/>
                <a:gd name="T14" fmla="*/ 1351996 w 1600200"/>
                <a:gd name="T15" fmla="*/ 1403707 h 16764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0200" h="1676400">
                  <a:moveTo>
                    <a:pt x="248204" y="532566"/>
                  </a:moveTo>
                  <a:lnTo>
                    <a:pt x="520452" y="272693"/>
                  </a:lnTo>
                  <a:lnTo>
                    <a:pt x="800100" y="565658"/>
                  </a:lnTo>
                  <a:lnTo>
                    <a:pt x="1079748" y="272693"/>
                  </a:lnTo>
                  <a:lnTo>
                    <a:pt x="1351996" y="532566"/>
                  </a:lnTo>
                  <a:lnTo>
                    <a:pt x="1060254" y="838200"/>
                  </a:lnTo>
                  <a:lnTo>
                    <a:pt x="1351996" y="1143834"/>
                  </a:lnTo>
                  <a:lnTo>
                    <a:pt x="1079748" y="1403707"/>
                  </a:lnTo>
                  <a:lnTo>
                    <a:pt x="800100" y="1110742"/>
                  </a:lnTo>
                  <a:lnTo>
                    <a:pt x="520452" y="1403707"/>
                  </a:lnTo>
                  <a:lnTo>
                    <a:pt x="248204" y="1143834"/>
                  </a:lnTo>
                  <a:lnTo>
                    <a:pt x="539946" y="838200"/>
                  </a:lnTo>
                  <a:close/>
                </a:path>
              </a:pathLst>
            </a:custGeom>
            <a:solidFill>
              <a:srgbClr val="C00000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buFont typeface="Wingdings" charset="2"/>
                <a:buChar char="q"/>
                <a:defRPr/>
              </a:pPr>
              <a:endParaRPr lang="en-US">
                <a:latin typeface="Arial" charset="0"/>
                <a:cs typeface="MS PGothic" pitchFamily="34" charset="-128"/>
              </a:endParaRPr>
            </a:p>
          </p:txBody>
        </p:sp>
      </p:grp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541338" y="5041900"/>
            <a:ext cx="23796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>
                <a:solidFill>
                  <a:srgbClr val="00AB7E"/>
                </a:solidFill>
              </a:rPr>
              <a:t>Thread A</a:t>
            </a:r>
          </a:p>
          <a:p>
            <a:pPr algn="l">
              <a:buFont typeface="Wingdings" pitchFamily="2" charset="2"/>
              <a:buNone/>
            </a:pPr>
            <a:r>
              <a:rPr lang="en-US" sz="2000">
                <a:solidFill>
                  <a:srgbClr val="00AB7E"/>
                </a:solidFill>
              </a:rPr>
              <a:t>Read-set: 8,10</a:t>
            </a:r>
          </a:p>
          <a:p>
            <a:pPr algn="l">
              <a:buFont typeface="Wingdings" pitchFamily="2" charset="2"/>
              <a:buNone/>
            </a:pPr>
            <a:r>
              <a:rPr lang="en-US" sz="2000">
                <a:solidFill>
                  <a:srgbClr val="00AB7E"/>
                </a:solidFill>
              </a:rPr>
              <a:t>Write-set: 10 </a:t>
            </a: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6878638" y="5041900"/>
            <a:ext cx="22653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/>
              <a:t>Thread B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Read-set: 8,</a:t>
            </a:r>
            <a:r>
              <a:rPr lang="en-US" sz="2000">
                <a:solidFill>
                  <a:srgbClr val="FF0000"/>
                </a:solidFill>
              </a:rPr>
              <a:t>10</a:t>
            </a:r>
            <a:r>
              <a:rPr lang="en-US" sz="2000"/>
              <a:t>,14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Write-set: 14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539552" y="6021288"/>
            <a:ext cx="283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 i="1" dirty="0"/>
              <a:t>(Committed successfully)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6136828" y="6021288"/>
            <a:ext cx="318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 i="1" dirty="0"/>
              <a:t>(Conflict, so abort and retry)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2135188" y="5626100"/>
            <a:ext cx="4732337" cy="38893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8"/>
          <p:cNvSpPr txBox="1">
            <a:spLocks noChangeArrowheads="1"/>
          </p:cNvSpPr>
          <p:nvPr/>
        </p:nvSpPr>
        <p:spPr bwMode="auto">
          <a:xfrm rot="21398968">
            <a:off x="3463925" y="5495925"/>
            <a:ext cx="18700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>
                <a:solidFill>
                  <a:srgbClr val="FF0000"/>
                </a:solidFill>
              </a:rPr>
              <a:t>Write-after-read</a:t>
            </a:r>
          </a:p>
        </p:txBody>
      </p:sp>
    </p:spTree>
    <p:extLst>
      <p:ext uri="{BB962C8B-B14F-4D97-AF65-F5344CB8AC3E}">
        <p14:creationId xmlns:p14="http://schemas.microsoft.com/office/powerpoint/2010/main" xmlns="" val="38264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Optimistic execution yields performance gains at the</a:t>
            </a:r>
            <a:br>
              <a:rPr lang="en-US" sz="3000" dirty="0" smtClean="0"/>
            </a:br>
            <a:r>
              <a:rPr lang="en-US" sz="3000" dirty="0" smtClean="0"/>
              <a:t>simplicity of coarse-grain, but no silver bullet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B3C-EB34-4A73-8545-16198C9AB51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125413" y="1333500"/>
            <a:ext cx="4954587" cy="3587750"/>
            <a:chOff x="4011033" y="1143000"/>
            <a:chExt cx="4955167" cy="3587810"/>
          </a:xfrm>
        </p:grpSpPr>
        <p:cxnSp>
          <p:nvCxnSpPr>
            <p:cNvPr id="18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4800600" y="4216400"/>
              <a:ext cx="3898900" cy="12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" name="Straight Arrow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3435350" y="2825750"/>
              <a:ext cx="2768600" cy="12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" name="Freeform 9"/>
            <p:cNvSpPr>
              <a:spLocks noChangeArrowheads="1"/>
            </p:cNvSpPr>
            <p:nvPr/>
          </p:nvSpPr>
          <p:spPr bwMode="auto">
            <a:xfrm>
              <a:off x="5157761" y="2517723"/>
              <a:ext cx="3135339" cy="1343077"/>
            </a:xfrm>
            <a:custGeom>
              <a:avLst/>
              <a:gdLst>
                <a:gd name="T0" fmla="*/ 11139 w 3135339"/>
                <a:gd name="T1" fmla="*/ 22277 h 1343077"/>
                <a:gd name="T2" fmla="*/ 49239 w 3135339"/>
                <a:gd name="T3" fmla="*/ 98477 h 1343077"/>
                <a:gd name="T4" fmla="*/ 61939 w 3135339"/>
                <a:gd name="T5" fmla="*/ 136577 h 1343077"/>
                <a:gd name="T6" fmla="*/ 87339 w 3135339"/>
                <a:gd name="T7" fmla="*/ 174677 h 1343077"/>
                <a:gd name="T8" fmla="*/ 150839 w 3135339"/>
                <a:gd name="T9" fmla="*/ 288977 h 1343077"/>
                <a:gd name="T10" fmla="*/ 163539 w 3135339"/>
                <a:gd name="T11" fmla="*/ 327077 h 1343077"/>
                <a:gd name="T12" fmla="*/ 176239 w 3135339"/>
                <a:gd name="T13" fmla="*/ 441377 h 1343077"/>
                <a:gd name="T14" fmla="*/ 252439 w 3135339"/>
                <a:gd name="T15" fmla="*/ 492177 h 1343077"/>
                <a:gd name="T16" fmla="*/ 290539 w 3135339"/>
                <a:gd name="T17" fmla="*/ 517577 h 1343077"/>
                <a:gd name="T18" fmla="*/ 315939 w 3135339"/>
                <a:gd name="T19" fmla="*/ 555677 h 1343077"/>
                <a:gd name="T20" fmla="*/ 328639 w 3135339"/>
                <a:gd name="T21" fmla="*/ 593777 h 1343077"/>
                <a:gd name="T22" fmla="*/ 379439 w 3135339"/>
                <a:gd name="T23" fmla="*/ 669977 h 1343077"/>
                <a:gd name="T24" fmla="*/ 404839 w 3135339"/>
                <a:gd name="T25" fmla="*/ 708077 h 1343077"/>
                <a:gd name="T26" fmla="*/ 430239 w 3135339"/>
                <a:gd name="T27" fmla="*/ 758877 h 1343077"/>
                <a:gd name="T28" fmla="*/ 455639 w 3135339"/>
                <a:gd name="T29" fmla="*/ 835077 h 1343077"/>
                <a:gd name="T30" fmla="*/ 531839 w 3135339"/>
                <a:gd name="T31" fmla="*/ 873177 h 1343077"/>
                <a:gd name="T32" fmla="*/ 569939 w 3135339"/>
                <a:gd name="T33" fmla="*/ 898577 h 1343077"/>
                <a:gd name="T34" fmla="*/ 658839 w 3135339"/>
                <a:gd name="T35" fmla="*/ 936677 h 1343077"/>
                <a:gd name="T36" fmla="*/ 684239 w 3135339"/>
                <a:gd name="T37" fmla="*/ 987477 h 1343077"/>
                <a:gd name="T38" fmla="*/ 722339 w 3135339"/>
                <a:gd name="T39" fmla="*/ 1000177 h 1343077"/>
                <a:gd name="T40" fmla="*/ 874739 w 3135339"/>
                <a:gd name="T41" fmla="*/ 1076377 h 1343077"/>
                <a:gd name="T42" fmla="*/ 1001739 w 3135339"/>
                <a:gd name="T43" fmla="*/ 1101777 h 1343077"/>
                <a:gd name="T44" fmla="*/ 1065244 w 3135339"/>
                <a:gd name="T45" fmla="*/ 1114477 h 1343077"/>
                <a:gd name="T46" fmla="*/ 1116044 w 3135339"/>
                <a:gd name="T47" fmla="*/ 1127177 h 1343077"/>
                <a:gd name="T48" fmla="*/ 1204944 w 3135339"/>
                <a:gd name="T49" fmla="*/ 1139877 h 1343077"/>
                <a:gd name="T50" fmla="*/ 1255744 w 3135339"/>
                <a:gd name="T51" fmla="*/ 1152577 h 1343077"/>
                <a:gd name="T52" fmla="*/ 1433544 w 3135339"/>
                <a:gd name="T53" fmla="*/ 1177977 h 1343077"/>
                <a:gd name="T54" fmla="*/ 1497044 w 3135339"/>
                <a:gd name="T55" fmla="*/ 1254177 h 1343077"/>
                <a:gd name="T56" fmla="*/ 1751044 w 3135339"/>
                <a:gd name="T57" fmla="*/ 1266877 h 1343077"/>
                <a:gd name="T58" fmla="*/ 2322539 w 3135339"/>
                <a:gd name="T59" fmla="*/ 1279577 h 1343077"/>
                <a:gd name="T60" fmla="*/ 2474939 w 3135339"/>
                <a:gd name="T61" fmla="*/ 1304977 h 1343077"/>
                <a:gd name="T62" fmla="*/ 2538439 w 3135339"/>
                <a:gd name="T63" fmla="*/ 1317677 h 1343077"/>
                <a:gd name="T64" fmla="*/ 2589239 w 3135339"/>
                <a:gd name="T65" fmla="*/ 1330377 h 1343077"/>
                <a:gd name="T66" fmla="*/ 2741639 w 3135339"/>
                <a:gd name="T67" fmla="*/ 1343077 h 1343077"/>
                <a:gd name="T68" fmla="*/ 3008339 w 3135339"/>
                <a:gd name="T69" fmla="*/ 1330377 h 1343077"/>
                <a:gd name="T70" fmla="*/ 3046439 w 3135339"/>
                <a:gd name="T71" fmla="*/ 1304977 h 1343077"/>
                <a:gd name="T72" fmla="*/ 3135339 w 3135339"/>
                <a:gd name="T73" fmla="*/ 1292277 h 134307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35339"/>
                <a:gd name="T112" fmla="*/ 0 h 1343077"/>
                <a:gd name="T113" fmla="*/ 3135339 w 3135339"/>
                <a:gd name="T114" fmla="*/ 1343077 h 134307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35339" h="1343077">
                  <a:moveTo>
                    <a:pt x="11139" y="22277"/>
                  </a:moveTo>
                  <a:cubicBezTo>
                    <a:pt x="43061" y="118042"/>
                    <a:pt x="0" y="0"/>
                    <a:pt x="49239" y="98477"/>
                  </a:cubicBezTo>
                  <a:cubicBezTo>
                    <a:pt x="55226" y="110451"/>
                    <a:pt x="55952" y="124603"/>
                    <a:pt x="61939" y="136577"/>
                  </a:cubicBezTo>
                  <a:cubicBezTo>
                    <a:pt x="68765" y="150229"/>
                    <a:pt x="81140" y="160729"/>
                    <a:pt x="87339" y="174677"/>
                  </a:cubicBezTo>
                  <a:cubicBezTo>
                    <a:pt x="137066" y="286564"/>
                    <a:pt x="81298" y="219436"/>
                    <a:pt x="150839" y="288977"/>
                  </a:cubicBezTo>
                  <a:cubicBezTo>
                    <a:pt x="155072" y="301677"/>
                    <a:pt x="161338" y="313872"/>
                    <a:pt x="163539" y="327077"/>
                  </a:cubicBezTo>
                  <a:cubicBezTo>
                    <a:pt x="169841" y="364890"/>
                    <a:pt x="164117" y="405010"/>
                    <a:pt x="176239" y="441377"/>
                  </a:cubicBezTo>
                  <a:cubicBezTo>
                    <a:pt x="190684" y="484712"/>
                    <a:pt x="221987" y="476951"/>
                    <a:pt x="252439" y="492177"/>
                  </a:cubicBezTo>
                  <a:cubicBezTo>
                    <a:pt x="266091" y="499003"/>
                    <a:pt x="277839" y="509110"/>
                    <a:pt x="290539" y="517577"/>
                  </a:cubicBezTo>
                  <a:cubicBezTo>
                    <a:pt x="299006" y="530277"/>
                    <a:pt x="309113" y="542025"/>
                    <a:pt x="315939" y="555677"/>
                  </a:cubicBezTo>
                  <a:cubicBezTo>
                    <a:pt x="321926" y="567651"/>
                    <a:pt x="322138" y="582075"/>
                    <a:pt x="328639" y="593777"/>
                  </a:cubicBezTo>
                  <a:cubicBezTo>
                    <a:pt x="343464" y="620462"/>
                    <a:pt x="362506" y="644577"/>
                    <a:pt x="379439" y="669977"/>
                  </a:cubicBezTo>
                  <a:cubicBezTo>
                    <a:pt x="387906" y="682677"/>
                    <a:pt x="398013" y="694425"/>
                    <a:pt x="404839" y="708077"/>
                  </a:cubicBezTo>
                  <a:cubicBezTo>
                    <a:pt x="413306" y="725010"/>
                    <a:pt x="423208" y="741299"/>
                    <a:pt x="430239" y="758877"/>
                  </a:cubicBezTo>
                  <a:cubicBezTo>
                    <a:pt x="440183" y="783736"/>
                    <a:pt x="433362" y="820225"/>
                    <a:pt x="455639" y="835077"/>
                  </a:cubicBezTo>
                  <a:cubicBezTo>
                    <a:pt x="564828" y="907870"/>
                    <a:pt x="426679" y="820597"/>
                    <a:pt x="531839" y="873177"/>
                  </a:cubicBezTo>
                  <a:cubicBezTo>
                    <a:pt x="545491" y="880003"/>
                    <a:pt x="556687" y="891004"/>
                    <a:pt x="569939" y="898577"/>
                  </a:cubicBezTo>
                  <a:cubicBezTo>
                    <a:pt x="613881" y="923686"/>
                    <a:pt x="616095" y="922429"/>
                    <a:pt x="658839" y="936677"/>
                  </a:cubicBezTo>
                  <a:cubicBezTo>
                    <a:pt x="667306" y="953610"/>
                    <a:pt x="670852" y="974090"/>
                    <a:pt x="684239" y="987477"/>
                  </a:cubicBezTo>
                  <a:cubicBezTo>
                    <a:pt x="693705" y="996943"/>
                    <a:pt x="710637" y="993676"/>
                    <a:pt x="722339" y="1000177"/>
                  </a:cubicBezTo>
                  <a:cubicBezTo>
                    <a:pt x="823926" y="1056614"/>
                    <a:pt x="766851" y="1049405"/>
                    <a:pt x="874739" y="1076377"/>
                  </a:cubicBezTo>
                  <a:cubicBezTo>
                    <a:pt x="964592" y="1098840"/>
                    <a:pt x="887563" y="1081018"/>
                    <a:pt x="1001739" y="1101777"/>
                  </a:cubicBezTo>
                  <a:cubicBezTo>
                    <a:pt x="1022977" y="1105638"/>
                    <a:pt x="1044167" y="1109794"/>
                    <a:pt x="1065239" y="1114477"/>
                  </a:cubicBezTo>
                  <a:cubicBezTo>
                    <a:pt x="1082278" y="1118263"/>
                    <a:pt x="1098866" y="1124055"/>
                    <a:pt x="1116039" y="1127177"/>
                  </a:cubicBezTo>
                  <a:cubicBezTo>
                    <a:pt x="1145490" y="1132532"/>
                    <a:pt x="1175488" y="1134522"/>
                    <a:pt x="1204939" y="1139877"/>
                  </a:cubicBezTo>
                  <a:cubicBezTo>
                    <a:pt x="1222112" y="1142999"/>
                    <a:pt x="1238487" y="1149923"/>
                    <a:pt x="1255739" y="1152577"/>
                  </a:cubicBezTo>
                  <a:cubicBezTo>
                    <a:pt x="1517191" y="1192800"/>
                    <a:pt x="1261669" y="1143603"/>
                    <a:pt x="1433539" y="1177977"/>
                  </a:cubicBezTo>
                  <a:cubicBezTo>
                    <a:pt x="1443017" y="1192195"/>
                    <a:pt x="1478604" y="1250971"/>
                    <a:pt x="1497039" y="1254177"/>
                  </a:cubicBezTo>
                  <a:cubicBezTo>
                    <a:pt x="1580558" y="1268702"/>
                    <a:pt x="1666307" y="1264270"/>
                    <a:pt x="1751039" y="1266877"/>
                  </a:cubicBezTo>
                  <a:lnTo>
                    <a:pt x="2322539" y="1279577"/>
                  </a:lnTo>
                  <a:cubicBezTo>
                    <a:pt x="2373339" y="1288044"/>
                    <a:pt x="2424438" y="1294877"/>
                    <a:pt x="2474939" y="1304977"/>
                  </a:cubicBezTo>
                  <a:cubicBezTo>
                    <a:pt x="2496106" y="1309210"/>
                    <a:pt x="2517367" y="1312994"/>
                    <a:pt x="2538439" y="1317677"/>
                  </a:cubicBezTo>
                  <a:cubicBezTo>
                    <a:pt x="2555478" y="1321463"/>
                    <a:pt x="2571919" y="1328212"/>
                    <a:pt x="2589239" y="1330377"/>
                  </a:cubicBezTo>
                  <a:cubicBezTo>
                    <a:pt x="2639821" y="1336700"/>
                    <a:pt x="2690839" y="1338844"/>
                    <a:pt x="2741639" y="1343077"/>
                  </a:cubicBezTo>
                  <a:cubicBezTo>
                    <a:pt x="2830539" y="1338844"/>
                    <a:pt x="2920026" y="1341416"/>
                    <a:pt x="3008339" y="1330377"/>
                  </a:cubicBezTo>
                  <a:cubicBezTo>
                    <a:pt x="3023485" y="1328484"/>
                    <a:pt x="3032787" y="1311803"/>
                    <a:pt x="3046439" y="1304977"/>
                  </a:cubicBezTo>
                  <a:cubicBezTo>
                    <a:pt x="3082549" y="1286922"/>
                    <a:pt x="3093990" y="1292277"/>
                    <a:pt x="3135339" y="129227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28" name="Freeform 10"/>
            <p:cNvSpPr>
              <a:spLocks noChangeArrowheads="1"/>
            </p:cNvSpPr>
            <p:nvPr/>
          </p:nvSpPr>
          <p:spPr bwMode="auto">
            <a:xfrm>
              <a:off x="5130800" y="1727200"/>
              <a:ext cx="3162300" cy="1879600"/>
            </a:xfrm>
            <a:custGeom>
              <a:avLst/>
              <a:gdLst>
                <a:gd name="T0" fmla="*/ 0 w 3162300"/>
                <a:gd name="T1" fmla="*/ 0 h 1879600"/>
                <a:gd name="T2" fmla="*/ 25400 w 3162300"/>
                <a:gd name="T3" fmla="*/ 114300 h 1879600"/>
                <a:gd name="T4" fmla="*/ 76200 w 3162300"/>
                <a:gd name="T5" fmla="*/ 266700 h 1879600"/>
                <a:gd name="T6" fmla="*/ 127000 w 3162300"/>
                <a:gd name="T7" fmla="*/ 342900 h 1879600"/>
                <a:gd name="T8" fmla="*/ 177800 w 3162300"/>
                <a:gd name="T9" fmla="*/ 431800 h 1879600"/>
                <a:gd name="T10" fmla="*/ 190500 w 3162300"/>
                <a:gd name="T11" fmla="*/ 635000 h 1879600"/>
                <a:gd name="T12" fmla="*/ 203200 w 3162300"/>
                <a:gd name="T13" fmla="*/ 673100 h 1879600"/>
                <a:gd name="T14" fmla="*/ 254000 w 3162300"/>
                <a:gd name="T15" fmla="*/ 698500 h 1879600"/>
                <a:gd name="T16" fmla="*/ 304800 w 3162300"/>
                <a:gd name="T17" fmla="*/ 762000 h 1879600"/>
                <a:gd name="T18" fmla="*/ 342900 w 3162300"/>
                <a:gd name="T19" fmla="*/ 838200 h 1879600"/>
                <a:gd name="T20" fmla="*/ 381000 w 3162300"/>
                <a:gd name="T21" fmla="*/ 863600 h 1879600"/>
                <a:gd name="T22" fmla="*/ 431800 w 3162300"/>
                <a:gd name="T23" fmla="*/ 914400 h 1879600"/>
                <a:gd name="T24" fmla="*/ 457200 w 3162300"/>
                <a:gd name="T25" fmla="*/ 952500 h 1879600"/>
                <a:gd name="T26" fmla="*/ 495300 w 3162300"/>
                <a:gd name="T27" fmla="*/ 1041400 h 1879600"/>
                <a:gd name="T28" fmla="*/ 508000 w 3162300"/>
                <a:gd name="T29" fmla="*/ 1079500 h 1879600"/>
                <a:gd name="T30" fmla="*/ 546100 w 3162300"/>
                <a:gd name="T31" fmla="*/ 1117600 h 1879600"/>
                <a:gd name="T32" fmla="*/ 558800 w 3162300"/>
                <a:gd name="T33" fmla="*/ 1155700 h 1879600"/>
                <a:gd name="T34" fmla="*/ 647700 w 3162300"/>
                <a:gd name="T35" fmla="*/ 1206500 h 1879600"/>
                <a:gd name="T36" fmla="*/ 723900 w 3162300"/>
                <a:gd name="T37" fmla="*/ 1231900 h 1879600"/>
                <a:gd name="T38" fmla="*/ 749300 w 3162300"/>
                <a:gd name="T39" fmla="*/ 1270000 h 1879600"/>
                <a:gd name="T40" fmla="*/ 787400 w 3162300"/>
                <a:gd name="T41" fmla="*/ 1295400 h 1879600"/>
                <a:gd name="T42" fmla="*/ 889000 w 3162300"/>
                <a:gd name="T43" fmla="*/ 1397000 h 1879600"/>
                <a:gd name="T44" fmla="*/ 939800 w 3162300"/>
                <a:gd name="T45" fmla="*/ 1409700 h 1879600"/>
                <a:gd name="T46" fmla="*/ 1028700 w 3162300"/>
                <a:gd name="T47" fmla="*/ 1460500 h 1879600"/>
                <a:gd name="T48" fmla="*/ 1117600 w 3162300"/>
                <a:gd name="T49" fmla="*/ 1485900 h 1879600"/>
                <a:gd name="T50" fmla="*/ 1193800 w 3162300"/>
                <a:gd name="T51" fmla="*/ 1524000 h 1879600"/>
                <a:gd name="T52" fmla="*/ 1219200 w 3162300"/>
                <a:gd name="T53" fmla="*/ 1562100 h 1879600"/>
                <a:gd name="T54" fmla="*/ 1308100 w 3162300"/>
                <a:gd name="T55" fmla="*/ 1587500 h 1879600"/>
                <a:gd name="T56" fmla="*/ 1346200 w 3162300"/>
                <a:gd name="T57" fmla="*/ 1625600 h 1879600"/>
                <a:gd name="T58" fmla="*/ 1371600 w 3162300"/>
                <a:gd name="T59" fmla="*/ 1663700 h 1879600"/>
                <a:gd name="T60" fmla="*/ 1422400 w 3162300"/>
                <a:gd name="T61" fmla="*/ 1676400 h 1879600"/>
                <a:gd name="T62" fmla="*/ 1511300 w 3162300"/>
                <a:gd name="T63" fmla="*/ 1714500 h 1879600"/>
                <a:gd name="T64" fmla="*/ 1562100 w 3162300"/>
                <a:gd name="T65" fmla="*/ 1739900 h 1879600"/>
                <a:gd name="T66" fmla="*/ 1625600 w 3162300"/>
                <a:gd name="T67" fmla="*/ 1752600 h 1879600"/>
                <a:gd name="T68" fmla="*/ 1689100 w 3162300"/>
                <a:gd name="T69" fmla="*/ 1778000 h 1879600"/>
                <a:gd name="T70" fmla="*/ 1828800 w 3162300"/>
                <a:gd name="T71" fmla="*/ 1790700 h 1879600"/>
                <a:gd name="T72" fmla="*/ 1917700 w 3162300"/>
                <a:gd name="T73" fmla="*/ 1803400 h 1879600"/>
                <a:gd name="T74" fmla="*/ 2082800 w 3162300"/>
                <a:gd name="T75" fmla="*/ 1816100 h 1879600"/>
                <a:gd name="T76" fmla="*/ 2425700 w 3162300"/>
                <a:gd name="T77" fmla="*/ 1841500 h 1879600"/>
                <a:gd name="T78" fmla="*/ 2590800 w 3162300"/>
                <a:gd name="T79" fmla="*/ 1866900 h 1879600"/>
                <a:gd name="T80" fmla="*/ 2628900 w 3162300"/>
                <a:gd name="T81" fmla="*/ 1879600 h 1879600"/>
                <a:gd name="T82" fmla="*/ 3073400 w 3162300"/>
                <a:gd name="T83" fmla="*/ 1854200 h 1879600"/>
                <a:gd name="T84" fmla="*/ 3162300 w 3162300"/>
                <a:gd name="T85" fmla="*/ 1866900 h 1879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62300"/>
                <a:gd name="T130" fmla="*/ 0 h 1879600"/>
                <a:gd name="T131" fmla="*/ 3162300 w 3162300"/>
                <a:gd name="T132" fmla="*/ 1879600 h 18796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62300" h="1879600">
                  <a:moveTo>
                    <a:pt x="0" y="0"/>
                  </a:moveTo>
                  <a:cubicBezTo>
                    <a:pt x="19912" y="119474"/>
                    <a:pt x="1952" y="36139"/>
                    <a:pt x="25400" y="114300"/>
                  </a:cubicBezTo>
                  <a:cubicBezTo>
                    <a:pt x="38443" y="157775"/>
                    <a:pt x="53128" y="224401"/>
                    <a:pt x="76200" y="266700"/>
                  </a:cubicBezTo>
                  <a:cubicBezTo>
                    <a:pt x="90818" y="293500"/>
                    <a:pt x="113348" y="315596"/>
                    <a:pt x="127000" y="342900"/>
                  </a:cubicBezTo>
                  <a:cubicBezTo>
                    <a:pt x="159226" y="407352"/>
                    <a:pt x="141898" y="377948"/>
                    <a:pt x="177800" y="431800"/>
                  </a:cubicBezTo>
                  <a:cubicBezTo>
                    <a:pt x="182033" y="499533"/>
                    <a:pt x="183396" y="567507"/>
                    <a:pt x="190500" y="635000"/>
                  </a:cubicBezTo>
                  <a:cubicBezTo>
                    <a:pt x="191901" y="648313"/>
                    <a:pt x="193734" y="663634"/>
                    <a:pt x="203200" y="673100"/>
                  </a:cubicBezTo>
                  <a:cubicBezTo>
                    <a:pt x="216587" y="686487"/>
                    <a:pt x="237067" y="690033"/>
                    <a:pt x="254000" y="698500"/>
                  </a:cubicBezTo>
                  <a:cubicBezTo>
                    <a:pt x="278724" y="772673"/>
                    <a:pt x="247355" y="704555"/>
                    <a:pt x="304800" y="762000"/>
                  </a:cubicBezTo>
                  <a:cubicBezTo>
                    <a:pt x="411859" y="869059"/>
                    <a:pt x="260266" y="734908"/>
                    <a:pt x="342900" y="838200"/>
                  </a:cubicBezTo>
                  <a:cubicBezTo>
                    <a:pt x="352435" y="850119"/>
                    <a:pt x="368300" y="855133"/>
                    <a:pt x="381000" y="863600"/>
                  </a:cubicBezTo>
                  <a:cubicBezTo>
                    <a:pt x="408709" y="946727"/>
                    <a:pt x="370224" y="865139"/>
                    <a:pt x="431800" y="914400"/>
                  </a:cubicBezTo>
                  <a:cubicBezTo>
                    <a:pt x="443719" y="923935"/>
                    <a:pt x="448733" y="939800"/>
                    <a:pt x="457200" y="952500"/>
                  </a:cubicBezTo>
                  <a:cubicBezTo>
                    <a:pt x="483631" y="1058226"/>
                    <a:pt x="451447" y="953695"/>
                    <a:pt x="495300" y="1041400"/>
                  </a:cubicBezTo>
                  <a:cubicBezTo>
                    <a:pt x="501287" y="1053374"/>
                    <a:pt x="500574" y="1068361"/>
                    <a:pt x="508000" y="1079500"/>
                  </a:cubicBezTo>
                  <a:cubicBezTo>
                    <a:pt x="517963" y="1094444"/>
                    <a:pt x="533400" y="1104900"/>
                    <a:pt x="546100" y="1117600"/>
                  </a:cubicBezTo>
                  <a:cubicBezTo>
                    <a:pt x="550333" y="1130300"/>
                    <a:pt x="550437" y="1145247"/>
                    <a:pt x="558800" y="1155700"/>
                  </a:cubicBezTo>
                  <a:cubicBezTo>
                    <a:pt x="569582" y="1169177"/>
                    <a:pt x="636671" y="1202088"/>
                    <a:pt x="647700" y="1206500"/>
                  </a:cubicBezTo>
                  <a:cubicBezTo>
                    <a:pt x="672559" y="1216444"/>
                    <a:pt x="723900" y="1231900"/>
                    <a:pt x="723900" y="1231900"/>
                  </a:cubicBezTo>
                  <a:cubicBezTo>
                    <a:pt x="732367" y="1244600"/>
                    <a:pt x="738507" y="1259207"/>
                    <a:pt x="749300" y="1270000"/>
                  </a:cubicBezTo>
                  <a:cubicBezTo>
                    <a:pt x="760093" y="1280793"/>
                    <a:pt x="777349" y="1283913"/>
                    <a:pt x="787400" y="1295400"/>
                  </a:cubicBezTo>
                  <a:cubicBezTo>
                    <a:pt x="856712" y="1374614"/>
                    <a:pt x="805928" y="1365848"/>
                    <a:pt x="889000" y="1397000"/>
                  </a:cubicBezTo>
                  <a:cubicBezTo>
                    <a:pt x="905343" y="1403129"/>
                    <a:pt x="922867" y="1405467"/>
                    <a:pt x="939800" y="1409700"/>
                  </a:cubicBezTo>
                  <a:cubicBezTo>
                    <a:pt x="971383" y="1430755"/>
                    <a:pt x="991870" y="1446689"/>
                    <a:pt x="1028700" y="1460500"/>
                  </a:cubicBezTo>
                  <a:cubicBezTo>
                    <a:pt x="1061253" y="1472707"/>
                    <a:pt x="1086897" y="1470548"/>
                    <a:pt x="1117600" y="1485900"/>
                  </a:cubicBezTo>
                  <a:cubicBezTo>
                    <a:pt x="1216077" y="1535139"/>
                    <a:pt x="1098035" y="1492078"/>
                    <a:pt x="1193800" y="1524000"/>
                  </a:cubicBezTo>
                  <a:cubicBezTo>
                    <a:pt x="1202267" y="1536700"/>
                    <a:pt x="1207281" y="1552565"/>
                    <a:pt x="1219200" y="1562100"/>
                  </a:cubicBezTo>
                  <a:cubicBezTo>
                    <a:pt x="1227482" y="1568725"/>
                    <a:pt x="1304781" y="1586670"/>
                    <a:pt x="1308100" y="1587500"/>
                  </a:cubicBezTo>
                  <a:cubicBezTo>
                    <a:pt x="1320800" y="1600200"/>
                    <a:pt x="1334702" y="1611802"/>
                    <a:pt x="1346200" y="1625600"/>
                  </a:cubicBezTo>
                  <a:cubicBezTo>
                    <a:pt x="1355971" y="1637326"/>
                    <a:pt x="1358900" y="1655233"/>
                    <a:pt x="1371600" y="1663700"/>
                  </a:cubicBezTo>
                  <a:cubicBezTo>
                    <a:pt x="1386123" y="1673382"/>
                    <a:pt x="1405467" y="1672167"/>
                    <a:pt x="1422400" y="1676400"/>
                  </a:cubicBezTo>
                  <a:cubicBezTo>
                    <a:pt x="1499611" y="1727874"/>
                    <a:pt x="1417575" y="1679353"/>
                    <a:pt x="1511300" y="1714500"/>
                  </a:cubicBezTo>
                  <a:cubicBezTo>
                    <a:pt x="1529027" y="1721147"/>
                    <a:pt x="1544139" y="1733913"/>
                    <a:pt x="1562100" y="1739900"/>
                  </a:cubicBezTo>
                  <a:cubicBezTo>
                    <a:pt x="1582578" y="1746726"/>
                    <a:pt x="1604925" y="1746397"/>
                    <a:pt x="1625600" y="1752600"/>
                  </a:cubicBezTo>
                  <a:cubicBezTo>
                    <a:pt x="1647436" y="1759151"/>
                    <a:pt x="1666693" y="1773799"/>
                    <a:pt x="1689100" y="1778000"/>
                  </a:cubicBezTo>
                  <a:cubicBezTo>
                    <a:pt x="1735058" y="1786617"/>
                    <a:pt x="1782327" y="1785536"/>
                    <a:pt x="1828800" y="1790700"/>
                  </a:cubicBezTo>
                  <a:cubicBezTo>
                    <a:pt x="1858551" y="1794006"/>
                    <a:pt x="1887914" y="1800421"/>
                    <a:pt x="1917700" y="1803400"/>
                  </a:cubicBezTo>
                  <a:cubicBezTo>
                    <a:pt x="1972622" y="1808892"/>
                    <a:pt x="2027767" y="1811867"/>
                    <a:pt x="2082800" y="1816100"/>
                  </a:cubicBezTo>
                  <a:cubicBezTo>
                    <a:pt x="2220592" y="1862031"/>
                    <a:pt x="2083050" y="1820084"/>
                    <a:pt x="2425700" y="1841500"/>
                  </a:cubicBezTo>
                  <a:cubicBezTo>
                    <a:pt x="2466828" y="1844070"/>
                    <a:pt x="2545625" y="1855606"/>
                    <a:pt x="2590800" y="1866900"/>
                  </a:cubicBezTo>
                  <a:cubicBezTo>
                    <a:pt x="2603787" y="1870147"/>
                    <a:pt x="2616200" y="1875367"/>
                    <a:pt x="2628900" y="1879600"/>
                  </a:cubicBezTo>
                  <a:cubicBezTo>
                    <a:pt x="2777067" y="1871133"/>
                    <a:pt x="2925034" y="1857733"/>
                    <a:pt x="3073400" y="1854200"/>
                  </a:cubicBezTo>
                  <a:cubicBezTo>
                    <a:pt x="3103326" y="1853487"/>
                    <a:pt x="3162300" y="1866900"/>
                    <a:pt x="3162300" y="18669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29" name="Freeform 11"/>
            <p:cNvSpPr>
              <a:spLocks noChangeArrowheads="1"/>
            </p:cNvSpPr>
            <p:nvPr/>
          </p:nvSpPr>
          <p:spPr bwMode="auto">
            <a:xfrm>
              <a:off x="5141959" y="1638300"/>
              <a:ext cx="3125741" cy="850174"/>
            </a:xfrm>
            <a:custGeom>
              <a:avLst/>
              <a:gdLst>
                <a:gd name="T0" fmla="*/ 26941 w 3125741"/>
                <a:gd name="T1" fmla="*/ 838200 h 850174"/>
                <a:gd name="T2" fmla="*/ 141241 w 3125741"/>
                <a:gd name="T3" fmla="*/ 787400 h 850174"/>
                <a:gd name="T4" fmla="*/ 192041 w 3125741"/>
                <a:gd name="T5" fmla="*/ 774700 h 850174"/>
                <a:gd name="T6" fmla="*/ 268241 w 3125741"/>
                <a:gd name="T7" fmla="*/ 749300 h 850174"/>
                <a:gd name="T8" fmla="*/ 319041 w 3125741"/>
                <a:gd name="T9" fmla="*/ 736600 h 850174"/>
                <a:gd name="T10" fmla="*/ 369841 w 3125741"/>
                <a:gd name="T11" fmla="*/ 711200 h 850174"/>
                <a:gd name="T12" fmla="*/ 446041 w 3125741"/>
                <a:gd name="T13" fmla="*/ 660400 h 850174"/>
                <a:gd name="T14" fmla="*/ 509541 w 3125741"/>
                <a:gd name="T15" fmla="*/ 647700 h 850174"/>
                <a:gd name="T16" fmla="*/ 573041 w 3125741"/>
                <a:gd name="T17" fmla="*/ 622300 h 850174"/>
                <a:gd name="T18" fmla="*/ 827041 w 3125741"/>
                <a:gd name="T19" fmla="*/ 609600 h 850174"/>
                <a:gd name="T20" fmla="*/ 1017541 w 3125741"/>
                <a:gd name="T21" fmla="*/ 558800 h 850174"/>
                <a:gd name="T22" fmla="*/ 1144546 w 3125741"/>
                <a:gd name="T23" fmla="*/ 533400 h 850174"/>
                <a:gd name="T24" fmla="*/ 1919246 w 3125741"/>
                <a:gd name="T25" fmla="*/ 520700 h 850174"/>
                <a:gd name="T26" fmla="*/ 1957346 w 3125741"/>
                <a:gd name="T27" fmla="*/ 508000 h 850174"/>
                <a:gd name="T28" fmla="*/ 2008146 w 3125741"/>
                <a:gd name="T29" fmla="*/ 495300 h 850174"/>
                <a:gd name="T30" fmla="*/ 2046246 w 3125741"/>
                <a:gd name="T31" fmla="*/ 482600 h 850174"/>
                <a:gd name="T32" fmla="*/ 2109741 w 3125741"/>
                <a:gd name="T33" fmla="*/ 469900 h 850174"/>
                <a:gd name="T34" fmla="*/ 2160541 w 3125741"/>
                <a:gd name="T35" fmla="*/ 444500 h 850174"/>
                <a:gd name="T36" fmla="*/ 2236741 w 3125741"/>
                <a:gd name="T37" fmla="*/ 419100 h 850174"/>
                <a:gd name="T38" fmla="*/ 2312941 w 3125741"/>
                <a:gd name="T39" fmla="*/ 381000 h 850174"/>
                <a:gd name="T40" fmla="*/ 2363741 w 3125741"/>
                <a:gd name="T41" fmla="*/ 342900 h 850174"/>
                <a:gd name="T42" fmla="*/ 2439941 w 3125741"/>
                <a:gd name="T43" fmla="*/ 317500 h 850174"/>
                <a:gd name="T44" fmla="*/ 2478041 w 3125741"/>
                <a:gd name="T45" fmla="*/ 292100 h 850174"/>
                <a:gd name="T46" fmla="*/ 2605041 w 3125741"/>
                <a:gd name="T47" fmla="*/ 254000 h 850174"/>
                <a:gd name="T48" fmla="*/ 2719341 w 3125741"/>
                <a:gd name="T49" fmla="*/ 203200 h 850174"/>
                <a:gd name="T50" fmla="*/ 2757441 w 3125741"/>
                <a:gd name="T51" fmla="*/ 190500 h 850174"/>
                <a:gd name="T52" fmla="*/ 2871741 w 3125741"/>
                <a:gd name="T53" fmla="*/ 127000 h 850174"/>
                <a:gd name="T54" fmla="*/ 2897141 w 3125741"/>
                <a:gd name="T55" fmla="*/ 76200 h 850174"/>
                <a:gd name="T56" fmla="*/ 2973341 w 3125741"/>
                <a:gd name="T57" fmla="*/ 50800 h 850174"/>
                <a:gd name="T58" fmla="*/ 3049541 w 3125741"/>
                <a:gd name="T59" fmla="*/ 25400 h 850174"/>
                <a:gd name="T60" fmla="*/ 3087641 w 3125741"/>
                <a:gd name="T61" fmla="*/ 12700 h 850174"/>
                <a:gd name="T62" fmla="*/ 3125741 w 3125741"/>
                <a:gd name="T63" fmla="*/ 0 h 8501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125741"/>
                <a:gd name="T97" fmla="*/ 0 h 850174"/>
                <a:gd name="T98" fmla="*/ 3125741 w 3125741"/>
                <a:gd name="T99" fmla="*/ 850174 h 85017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125741" h="850174">
                  <a:moveTo>
                    <a:pt x="26941" y="838200"/>
                  </a:moveTo>
                  <a:cubicBezTo>
                    <a:pt x="146076" y="808416"/>
                    <a:pt x="0" y="850174"/>
                    <a:pt x="141241" y="787400"/>
                  </a:cubicBezTo>
                  <a:cubicBezTo>
                    <a:pt x="157191" y="780311"/>
                    <a:pt x="175323" y="779716"/>
                    <a:pt x="192041" y="774700"/>
                  </a:cubicBezTo>
                  <a:cubicBezTo>
                    <a:pt x="217686" y="767007"/>
                    <a:pt x="242266" y="755794"/>
                    <a:pt x="268241" y="749300"/>
                  </a:cubicBezTo>
                  <a:cubicBezTo>
                    <a:pt x="285174" y="745067"/>
                    <a:pt x="302698" y="742729"/>
                    <a:pt x="319041" y="736600"/>
                  </a:cubicBezTo>
                  <a:cubicBezTo>
                    <a:pt x="336768" y="729953"/>
                    <a:pt x="353607" y="720940"/>
                    <a:pt x="369841" y="711200"/>
                  </a:cubicBezTo>
                  <a:cubicBezTo>
                    <a:pt x="396018" y="695494"/>
                    <a:pt x="416107" y="666387"/>
                    <a:pt x="446041" y="660400"/>
                  </a:cubicBezTo>
                  <a:cubicBezTo>
                    <a:pt x="467208" y="656167"/>
                    <a:pt x="488866" y="653903"/>
                    <a:pt x="509541" y="647700"/>
                  </a:cubicBezTo>
                  <a:cubicBezTo>
                    <a:pt x="531377" y="641149"/>
                    <a:pt x="550406" y="625016"/>
                    <a:pt x="573041" y="622300"/>
                  </a:cubicBezTo>
                  <a:cubicBezTo>
                    <a:pt x="657210" y="612200"/>
                    <a:pt x="742374" y="613833"/>
                    <a:pt x="827041" y="609600"/>
                  </a:cubicBezTo>
                  <a:cubicBezTo>
                    <a:pt x="909543" y="554599"/>
                    <a:pt x="844852" y="590198"/>
                    <a:pt x="1017541" y="558800"/>
                  </a:cubicBezTo>
                  <a:cubicBezTo>
                    <a:pt x="1060016" y="551077"/>
                    <a:pt x="1144541" y="533400"/>
                    <a:pt x="1144541" y="533400"/>
                  </a:cubicBezTo>
                  <a:cubicBezTo>
                    <a:pt x="1531892" y="551007"/>
                    <a:pt x="1432254" y="555485"/>
                    <a:pt x="1919241" y="520700"/>
                  </a:cubicBezTo>
                  <a:cubicBezTo>
                    <a:pt x="1932594" y="519746"/>
                    <a:pt x="1944469" y="511678"/>
                    <a:pt x="1957341" y="508000"/>
                  </a:cubicBezTo>
                  <a:cubicBezTo>
                    <a:pt x="1974124" y="503205"/>
                    <a:pt x="1991358" y="500095"/>
                    <a:pt x="2008141" y="495300"/>
                  </a:cubicBezTo>
                  <a:cubicBezTo>
                    <a:pt x="2021013" y="491622"/>
                    <a:pt x="2033254" y="485847"/>
                    <a:pt x="2046241" y="482600"/>
                  </a:cubicBezTo>
                  <a:cubicBezTo>
                    <a:pt x="2067182" y="477365"/>
                    <a:pt x="2088574" y="474133"/>
                    <a:pt x="2109741" y="469900"/>
                  </a:cubicBezTo>
                  <a:cubicBezTo>
                    <a:pt x="2126674" y="461433"/>
                    <a:pt x="2142963" y="451531"/>
                    <a:pt x="2160541" y="444500"/>
                  </a:cubicBezTo>
                  <a:cubicBezTo>
                    <a:pt x="2185400" y="434556"/>
                    <a:pt x="2214464" y="433952"/>
                    <a:pt x="2236741" y="419100"/>
                  </a:cubicBezTo>
                  <a:cubicBezTo>
                    <a:pt x="2285980" y="386274"/>
                    <a:pt x="2260361" y="398527"/>
                    <a:pt x="2312941" y="381000"/>
                  </a:cubicBezTo>
                  <a:cubicBezTo>
                    <a:pt x="2329874" y="368300"/>
                    <a:pt x="2344809" y="352366"/>
                    <a:pt x="2363741" y="342900"/>
                  </a:cubicBezTo>
                  <a:cubicBezTo>
                    <a:pt x="2387688" y="330926"/>
                    <a:pt x="2417664" y="332352"/>
                    <a:pt x="2439941" y="317500"/>
                  </a:cubicBezTo>
                  <a:cubicBezTo>
                    <a:pt x="2452641" y="309033"/>
                    <a:pt x="2464093" y="298299"/>
                    <a:pt x="2478041" y="292100"/>
                  </a:cubicBezTo>
                  <a:cubicBezTo>
                    <a:pt x="2517795" y="274432"/>
                    <a:pt x="2562821" y="264555"/>
                    <a:pt x="2605041" y="254000"/>
                  </a:cubicBezTo>
                  <a:cubicBezTo>
                    <a:pt x="2665418" y="213748"/>
                    <a:pt x="2628661" y="233427"/>
                    <a:pt x="2719341" y="203200"/>
                  </a:cubicBezTo>
                  <a:cubicBezTo>
                    <a:pt x="2732041" y="198967"/>
                    <a:pt x="2746302" y="197926"/>
                    <a:pt x="2757441" y="190500"/>
                  </a:cubicBezTo>
                  <a:cubicBezTo>
                    <a:pt x="2844780" y="132274"/>
                    <a:pt x="2804681" y="149353"/>
                    <a:pt x="2871741" y="127000"/>
                  </a:cubicBezTo>
                  <a:cubicBezTo>
                    <a:pt x="2880208" y="110067"/>
                    <a:pt x="2881995" y="87559"/>
                    <a:pt x="2897141" y="76200"/>
                  </a:cubicBezTo>
                  <a:cubicBezTo>
                    <a:pt x="2918560" y="60136"/>
                    <a:pt x="2947941" y="59267"/>
                    <a:pt x="2973341" y="50800"/>
                  </a:cubicBezTo>
                  <a:lnTo>
                    <a:pt x="3049541" y="25400"/>
                  </a:lnTo>
                  <a:lnTo>
                    <a:pt x="3087641" y="12700"/>
                  </a:lnTo>
                  <a:lnTo>
                    <a:pt x="312574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30" name="TextBox 12"/>
            <p:cNvSpPr txBox="1">
              <a:spLocks noChangeArrowheads="1"/>
            </p:cNvSpPr>
            <p:nvPr/>
          </p:nvSpPr>
          <p:spPr bwMode="auto">
            <a:xfrm>
              <a:off x="6818047" y="2514600"/>
              <a:ext cx="617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STM</a:t>
              </a:r>
            </a:p>
          </p:txBody>
        </p:sp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7537097" y="2844800"/>
              <a:ext cx="142910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Fine-grained locking</a:t>
              </a:r>
            </a:p>
          </p:txBody>
        </p:sp>
        <p:sp>
          <p:nvSpPr>
            <p:cNvPr id="32" name="TextBox 14"/>
            <p:cNvSpPr txBox="1">
              <a:spLocks noChangeArrowheads="1"/>
            </p:cNvSpPr>
            <p:nvPr/>
          </p:nvSpPr>
          <p:spPr bwMode="auto">
            <a:xfrm>
              <a:off x="5715001" y="1219200"/>
              <a:ext cx="1727200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/>
                <a:t>Coarse-grained locking</a:t>
              </a:r>
            </a:p>
          </p:txBody>
        </p: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7504071" y="4330700"/>
              <a:ext cx="112555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000"/>
                <a:t>Threads</a:t>
              </a:r>
            </a:p>
          </p:txBody>
        </p:sp>
        <p:sp>
          <p:nvSpPr>
            <p:cNvPr id="34" name="TextBox 16"/>
            <p:cNvSpPr txBox="1">
              <a:spLocks noChangeArrowheads="1"/>
            </p:cNvSpPr>
            <p:nvPr/>
          </p:nvSpPr>
          <p:spPr bwMode="auto">
            <a:xfrm>
              <a:off x="4011033" y="1143000"/>
              <a:ext cx="7450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000"/>
                <a:t>Time</a:t>
              </a:r>
            </a:p>
          </p:txBody>
        </p:sp>
        <p:cxnSp>
          <p:nvCxnSpPr>
            <p:cNvPr id="35" name="Straight Arrow Connector 17"/>
            <p:cNvCxnSpPr>
              <a:cxnSpLocks noChangeShapeType="1"/>
            </p:cNvCxnSpPr>
            <p:nvPr/>
          </p:nvCxnSpPr>
          <p:spPr bwMode="auto">
            <a:xfrm rot="10800000" flipV="1">
              <a:off x="6337300" y="2794000"/>
              <a:ext cx="546100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6" name="Straight Arrow Connector 18"/>
            <p:cNvCxnSpPr>
              <a:cxnSpLocks noChangeShapeType="1"/>
            </p:cNvCxnSpPr>
            <p:nvPr/>
          </p:nvCxnSpPr>
          <p:spPr bwMode="auto">
            <a:xfrm rot="5400000">
              <a:off x="7372350" y="3232150"/>
              <a:ext cx="584200" cy="444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5988050" y="1606550"/>
              <a:ext cx="571500" cy="508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38" name="TextBox 37"/>
          <p:cNvSpPr txBox="1"/>
          <p:nvPr/>
        </p:nvSpPr>
        <p:spPr>
          <a:xfrm>
            <a:off x="2565400" y="5529263"/>
            <a:ext cx="6057900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algn="l">
              <a:buFont typeface="Wingdings" charset="2"/>
              <a:buNone/>
              <a:defRPr/>
            </a:pPr>
            <a:r>
              <a:rPr lang="en-US" sz="1400" dirty="0">
                <a:latin typeface="Arial" charset="0"/>
                <a:ea typeface="+mn-ea"/>
              </a:rPr>
              <a:t>E.g., C/C++ Intel Run-Time System STM (B. </a:t>
            </a:r>
            <a:r>
              <a:rPr lang="en-US" sz="1400" dirty="0" err="1">
                <a:latin typeface="Arial" charset="0"/>
                <a:ea typeface="+mn-ea"/>
              </a:rPr>
              <a:t>Saha</a:t>
            </a:r>
            <a:r>
              <a:rPr lang="en-US" sz="1400" dirty="0">
                <a:latin typeface="Arial" charset="0"/>
                <a:ea typeface="+mn-ea"/>
              </a:rPr>
              <a:t> et. al. (2006). </a:t>
            </a:r>
            <a:r>
              <a:rPr lang="en-US" sz="1400" dirty="0" err="1">
                <a:latin typeface="Arial" charset="0"/>
                <a:ea typeface="+mn-ea"/>
              </a:rPr>
              <a:t>McRT</a:t>
            </a:r>
            <a:r>
              <a:rPr lang="en-US" sz="1400" dirty="0">
                <a:latin typeface="Arial" charset="0"/>
                <a:ea typeface="+mn-ea"/>
              </a:rPr>
              <a:t>-STM: A High Performance Software Transactional Memory. </a:t>
            </a:r>
            <a:r>
              <a:rPr lang="en-US" sz="1400" i="1" dirty="0">
                <a:latin typeface="Arial" charset="0"/>
                <a:ea typeface="+mn-ea"/>
              </a:rPr>
              <a:t>ACM </a:t>
            </a:r>
            <a:r>
              <a:rPr lang="en-US" sz="1400" i="1" dirty="0" err="1">
                <a:latin typeface="Arial" charset="0"/>
                <a:ea typeface="+mn-ea"/>
              </a:rPr>
              <a:t>PPoPP</a:t>
            </a:r>
            <a:r>
              <a:rPr lang="en-US" sz="1400" dirty="0">
                <a:latin typeface="Arial" charset="0"/>
                <a:ea typeface="+mn-ea"/>
              </a:rPr>
              <a:t>.)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5076056" y="1951534"/>
            <a:ext cx="4135636" cy="2341562"/>
          </a:xfrm>
        </p:spPr>
        <p:txBody>
          <a:bodyPr/>
          <a:lstStyle/>
          <a:p>
            <a:r>
              <a:rPr lang="en-US" sz="2000" dirty="0" smtClean="0"/>
              <a:t>Irrevocable operations</a:t>
            </a:r>
          </a:p>
          <a:p>
            <a:r>
              <a:rPr lang="en-US" sz="2000" dirty="0" smtClean="0"/>
              <a:t>Interaction between transactions and non-transactions</a:t>
            </a:r>
          </a:p>
          <a:p>
            <a:r>
              <a:rPr lang="en-US" sz="2000" dirty="0" smtClean="0"/>
              <a:t>Conditional waiting</a:t>
            </a:r>
          </a:p>
          <a:p>
            <a:r>
              <a:rPr lang="en-US" sz="2000" dirty="0" smtClean="0"/>
              <a:t>…… </a:t>
            </a:r>
          </a:p>
        </p:txBody>
      </p:sp>
    </p:spTree>
    <p:extLst>
      <p:ext uri="{BB962C8B-B14F-4D97-AF65-F5344CB8AC3E}">
        <p14:creationId xmlns:p14="http://schemas.microsoft.com/office/powerpoint/2010/main" xmlns="" val="38264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Three key mechanisms needed to create</a:t>
            </a:r>
            <a:br>
              <a:rPr lang="en-US" sz="3200" dirty="0" smtClean="0"/>
            </a:br>
            <a:r>
              <a:rPr lang="en-US" sz="3200" dirty="0" smtClean="0"/>
              <a:t>atomicity illusion</a:t>
            </a:r>
            <a:endParaRPr lang="en-US" sz="3000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B3C-EB34-4A73-8545-16198C9AB51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14375" y="2235200"/>
            <a:ext cx="21240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atomic{</a:t>
            </a:r>
          </a:p>
          <a:p>
            <a:pPr algn="l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    x = x + y;</a:t>
            </a:r>
          </a:p>
          <a:p>
            <a:pPr algn="l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} 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77875" y="1270000"/>
            <a:ext cx="15144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 dirty="0"/>
              <a:t>Versioning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73038" y="4025577"/>
            <a:ext cx="3497262" cy="1623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9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Where to store new x until commit?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Eager</a:t>
            </a: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: store new x in memory; old in </a:t>
            </a:r>
            <a:r>
              <a:rPr kumimoji="0" lang="en-US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undo log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Lazy</a:t>
            </a: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: store new x in </a:t>
            </a:r>
            <a:r>
              <a:rPr kumimoji="0" lang="en-US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write buffer</a:t>
            </a:r>
            <a:endParaRPr kumimoji="0" lang="en-US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71540" y="2235200"/>
            <a:ext cx="21240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atomic{</a:t>
            </a:r>
          </a:p>
          <a:p>
            <a:pPr algn="l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    x = x + y;</a:t>
            </a:r>
          </a:p>
          <a:p>
            <a:pPr algn="l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} 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92675" y="1841500"/>
            <a:ext cx="461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T0 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432675" y="1879600"/>
            <a:ext cx="461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T1 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238750" y="1270000"/>
            <a:ext cx="2349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 dirty="0"/>
              <a:t>Conflict detection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851920" y="4025578"/>
            <a:ext cx="4898380" cy="21397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550" tIns="41275" rIns="82550" bIns="41275"/>
          <a:lstStyle/>
          <a:p>
            <a:pPr marL="342900" indent="-342900" algn="l" eaLnBrk="0" hangingPunct="0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dirty="0"/>
              <a:t>How to detect conflicts </a:t>
            </a:r>
            <a:r>
              <a:rPr lang="en-US" sz="2000" dirty="0" smtClean="0"/>
              <a:t>between </a:t>
            </a:r>
            <a:r>
              <a:rPr lang="en-US" sz="2000" dirty="0" smtClean="0">
                <a:latin typeface="Courier" charset="0"/>
              </a:rPr>
              <a:t>T0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>
                <a:latin typeface="Courier" charset="0"/>
              </a:rPr>
              <a:t>T1</a:t>
            </a:r>
            <a:r>
              <a:rPr lang="en-US" sz="2000" dirty="0" smtClean="0"/>
              <a:t>?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>
                <a:cs typeface="Arial" pitchFamily="34" charset="0"/>
              </a:rPr>
              <a:t>Record memory locations read in read set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>
                <a:cs typeface="Arial" pitchFamily="34" charset="0"/>
              </a:rPr>
              <a:t>Record memory locations wrote in write set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>
                <a:cs typeface="Arial" pitchFamily="34" charset="0"/>
              </a:rPr>
              <a:t>Conflict if one’s read or write set intersects the other’s write set</a:t>
            </a:r>
          </a:p>
          <a:p>
            <a:pPr marL="742950" lvl="1" indent="-285750" algn="l" eaLnBrk="0" hangingPunct="0"/>
            <a:endParaRPr lang="en-US" sz="2000" dirty="0"/>
          </a:p>
          <a:p>
            <a:pPr marL="342900" indent="-342900" algn="l" eaLnBrk="0" hangingPunct="0">
              <a:buClr>
                <a:schemeClr val="folHlink"/>
              </a:buClr>
            </a:pPr>
            <a:endParaRPr lang="en-US" sz="2200" dirty="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062340" y="2235200"/>
            <a:ext cx="2262188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atomic{</a:t>
            </a:r>
          </a:p>
          <a:p>
            <a:pPr algn="l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    x = x / 25;</a:t>
            </a:r>
          </a:p>
          <a:p>
            <a:pPr algn="l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382641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build="p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Third mechanism determines transactional progress</a:t>
            </a:r>
            <a:endParaRPr lang="en-US" sz="3000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B3C-EB34-4A73-8545-16198C9AB51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1495499" y="2030636"/>
            <a:ext cx="2124075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>
                <a:latin typeface="Courier" charset="0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sz="1800">
                <a:latin typeface="Courier" charset="0"/>
              </a:rPr>
              <a:t>    x = x + y;</a:t>
            </a:r>
          </a:p>
          <a:p>
            <a:pPr algn="l">
              <a:buFont typeface="Wingdings" pitchFamily="2" charset="2"/>
              <a:buNone/>
            </a:pPr>
            <a:r>
              <a:rPr lang="en-US" sz="1800">
                <a:latin typeface="Courier" charset="0"/>
              </a:rPr>
              <a:t> </a:t>
            </a:r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4632399" y="2030636"/>
            <a:ext cx="2262188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>
                <a:latin typeface="Courier" charset="0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sz="1800">
                <a:latin typeface="Courier" charset="0"/>
              </a:rPr>
              <a:t>    x = x / 25;</a:t>
            </a:r>
          </a:p>
          <a:p>
            <a:pPr algn="l">
              <a:buFont typeface="Wingdings" pitchFamily="2" charset="2"/>
              <a:buNone/>
            </a:pPr>
            <a:r>
              <a:rPr lang="en-US" sz="1800">
                <a:latin typeface="Courier" charset="0"/>
              </a:rPr>
              <a:t> 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2714699" y="1636936"/>
            <a:ext cx="461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>
                <a:latin typeface="Courier" charset="0"/>
              </a:rPr>
              <a:t>T0 </a:t>
            </a: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5889699" y="1675036"/>
            <a:ext cx="461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>
                <a:latin typeface="Courier" charset="0"/>
              </a:rPr>
              <a:t>T1 </a:t>
            </a: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1593924" y="1052736"/>
            <a:ext cx="58610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/>
              <a:t>Conflict resolution or contention management</a:t>
            </a:r>
          </a:p>
        </p:txBody>
      </p:sp>
      <p:sp>
        <p:nvSpPr>
          <p:cNvPr id="21" name="Down Arrow 8"/>
          <p:cNvSpPr>
            <a:spLocks noChangeArrowheads="1"/>
          </p:cNvSpPr>
          <p:nvPr/>
        </p:nvSpPr>
        <p:spPr bwMode="auto">
          <a:xfrm>
            <a:off x="3587824" y="2157636"/>
            <a:ext cx="304800" cy="977900"/>
          </a:xfrm>
          <a:prstGeom prst="downArrow">
            <a:avLst>
              <a:gd name="adj1" fmla="val 50000"/>
              <a:gd name="adj2" fmla="val 49967"/>
            </a:avLst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742950" indent="-285750"/>
            <a:endParaRPr lang="ar-EG"/>
          </a:p>
        </p:txBody>
      </p:sp>
      <p:sp>
        <p:nvSpPr>
          <p:cNvPr id="26" name="Down Arrow 9"/>
          <p:cNvSpPr>
            <a:spLocks noChangeArrowheads="1"/>
          </p:cNvSpPr>
          <p:nvPr/>
        </p:nvSpPr>
        <p:spPr bwMode="auto">
          <a:xfrm>
            <a:off x="6826324" y="2144936"/>
            <a:ext cx="304800" cy="977900"/>
          </a:xfrm>
          <a:prstGeom prst="downArrow">
            <a:avLst>
              <a:gd name="adj1" fmla="val 50000"/>
              <a:gd name="adj2" fmla="val 49967"/>
            </a:avLst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742950" indent="-285750"/>
            <a:endParaRPr lang="ar-EG"/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4632399" y="3224436"/>
            <a:ext cx="2262188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800">
                <a:latin typeface="Courier" charset="0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sz="1800">
                <a:latin typeface="Courier" charset="0"/>
              </a:rPr>
              <a:t>    x = x / 25;</a:t>
            </a:r>
          </a:p>
          <a:p>
            <a:pPr algn="l">
              <a:buFont typeface="Wingdings" pitchFamily="2" charset="2"/>
              <a:buNone/>
            </a:pPr>
            <a:r>
              <a:rPr lang="en-US" sz="1800">
                <a:latin typeface="Courier" charset="0"/>
              </a:rPr>
              <a:t> </a:t>
            </a:r>
          </a:p>
        </p:txBody>
      </p:sp>
      <p:sp>
        <p:nvSpPr>
          <p:cNvPr id="28" name="Down Arrow 12"/>
          <p:cNvSpPr>
            <a:spLocks noChangeArrowheads="1"/>
          </p:cNvSpPr>
          <p:nvPr/>
        </p:nvSpPr>
        <p:spPr bwMode="auto">
          <a:xfrm>
            <a:off x="6826324" y="3338736"/>
            <a:ext cx="304800" cy="977900"/>
          </a:xfrm>
          <a:prstGeom prst="downArrow">
            <a:avLst>
              <a:gd name="adj1" fmla="val 50000"/>
              <a:gd name="adj2" fmla="val 49967"/>
            </a:avLst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742950" indent="-285750"/>
            <a:endParaRPr lang="ar-EG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750962" y="4603974"/>
            <a:ext cx="5580062" cy="1630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/>
              <a:t>Which transaction to abort?</a:t>
            </a:r>
          </a:p>
          <a:p>
            <a:pPr lvl="1"/>
            <a:r>
              <a:rPr lang="en-US" sz="1800" smtClean="0"/>
              <a:t>Polite: familiar exponential backoff</a:t>
            </a:r>
          </a:p>
          <a:p>
            <a:pPr lvl="1"/>
            <a:r>
              <a:rPr lang="en-US" sz="1800" smtClean="0"/>
              <a:t>Greedy: favor those with an earlier start time</a:t>
            </a:r>
          </a:p>
          <a:p>
            <a:pPr lvl="1"/>
            <a:r>
              <a:rPr lang="en-US" sz="1800" smtClean="0"/>
              <a:t>Karma: ….</a:t>
            </a:r>
          </a:p>
        </p:txBody>
      </p:sp>
      <p:sp>
        <p:nvSpPr>
          <p:cNvPr id="30" name="TextBox 14"/>
          <p:cNvSpPr txBox="1">
            <a:spLocks noChangeArrowheads="1"/>
          </p:cNvSpPr>
          <p:nvPr/>
        </p:nvSpPr>
        <p:spPr bwMode="auto">
          <a:xfrm>
            <a:off x="6697737" y="5065936"/>
            <a:ext cx="1690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000" i="1"/>
              <a:t>(Starvation may occur)</a:t>
            </a:r>
          </a:p>
        </p:txBody>
      </p:sp>
    </p:spTree>
    <p:extLst>
      <p:ext uri="{BB962C8B-B14F-4D97-AF65-F5344CB8AC3E}">
        <p14:creationId xmlns:p14="http://schemas.microsoft.com/office/powerpoint/2010/main" xmlns="" val="38264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 retry cost to satisfy time constraints</a:t>
            </a:r>
          </a:p>
          <a:p>
            <a:r>
              <a:rPr lang="en-US" dirty="0" smtClean="0"/>
              <a:t>Rely on existing versioning and conflict detection techniques</a:t>
            </a:r>
          </a:p>
          <a:p>
            <a:endParaRPr lang="en-US" dirty="0" smtClean="0"/>
          </a:p>
          <a:p>
            <a:r>
              <a:rPr lang="en-US" dirty="0" smtClean="0"/>
              <a:t>Contention management directly affects transactional progress</a:t>
            </a:r>
          </a:p>
          <a:p>
            <a:pPr lvl="1"/>
            <a:r>
              <a:rPr lang="en-US" dirty="0" smtClean="0"/>
              <a:t>Starvation-freedom is necessary</a:t>
            </a:r>
          </a:p>
          <a:p>
            <a:pPr lvl="1">
              <a:lnSpc>
                <a:spcPct val="80000"/>
              </a:lnSpc>
            </a:pPr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Wait-free progress is necessary for</a:t>
            </a:r>
            <a:br>
              <a:rPr lang="en-US" dirty="0" smtClean="0"/>
            </a:br>
            <a:r>
              <a:rPr lang="en-US" dirty="0" smtClean="0"/>
              <a:t>real-time STM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FA18-66AC-4AFB-88D7-FC09A5781E0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</p:spTree>
    <p:extLst>
      <p:ext uri="{BB962C8B-B14F-4D97-AF65-F5344CB8AC3E}">
        <p14:creationId xmlns:p14="http://schemas.microsoft.com/office/powerpoint/2010/main" xmlns="" val="8401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112568"/>
          </a:xfrm>
        </p:spPr>
        <p:txBody>
          <a:bodyPr>
            <a:normAutofit/>
          </a:bodyPr>
          <a:lstStyle/>
          <a:p>
            <a:r>
              <a:rPr lang="en-US" baseline="30000" dirty="0" smtClean="0"/>
              <a:t>Prior research have developed real-time contention managers, with bounded retry costs and response times</a:t>
            </a:r>
          </a:p>
          <a:p>
            <a:pPr lvl="1"/>
            <a:r>
              <a:rPr lang="en-US" baseline="30000" dirty="0" smtClean="0"/>
              <a:t>Earliest deadline first contention manager (ECM)</a:t>
            </a:r>
          </a:p>
          <a:p>
            <a:pPr lvl="1"/>
            <a:r>
              <a:rPr lang="en-US" baseline="30000" dirty="0" smtClean="0"/>
              <a:t>Rate monotonic contention manager (RCM)</a:t>
            </a:r>
          </a:p>
          <a:p>
            <a:pPr lvl="1"/>
            <a:r>
              <a:rPr lang="en-US" baseline="30000" dirty="0" smtClean="0"/>
              <a:t>Length-based contention manager (LCM)</a:t>
            </a:r>
          </a:p>
          <a:p>
            <a:pPr lvl="1"/>
            <a:r>
              <a:rPr lang="en-US" baseline="30000" dirty="0" smtClean="0"/>
              <a:t>Priority with Negative value and First access contention manager (PNF)</a:t>
            </a:r>
          </a:p>
          <a:p>
            <a:r>
              <a:rPr lang="en-US" baseline="30000" dirty="0" smtClean="0"/>
              <a:t>ECM, RCM, LCM</a:t>
            </a:r>
          </a:p>
          <a:p>
            <a:pPr lvl="1"/>
            <a:r>
              <a:rPr lang="en-US" baseline="30000" dirty="0" smtClean="0"/>
              <a:t>Restrict to </a:t>
            </a:r>
            <a:r>
              <a:rPr lang="en-US" i="1" baseline="30000" dirty="0" smtClean="0"/>
              <a:t>one</a:t>
            </a:r>
            <a:r>
              <a:rPr lang="en-US" baseline="30000" dirty="0" smtClean="0"/>
              <a:t> object access per transaction</a:t>
            </a:r>
          </a:p>
          <a:p>
            <a:pPr lvl="1"/>
            <a:r>
              <a:rPr lang="en-US" baseline="30000" dirty="0" smtClean="0"/>
              <a:t>Suffer transitive retry in multiple objects per transaction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Paper’s contribution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FA18-66AC-4AFB-88D7-FC09A5781E0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03188" y="4077072"/>
            <a:ext cx="7861300" cy="2088232"/>
            <a:chOff x="900113" y="2982367"/>
            <a:chExt cx="7861300" cy="3182937"/>
          </a:xfrm>
        </p:grpSpPr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 flipV="1">
              <a:off x="900113" y="3569742"/>
              <a:ext cx="64008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>
              <a:off x="900113" y="4484142"/>
              <a:ext cx="6445250" cy="1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2047875" y="3133179"/>
              <a:ext cx="0" cy="4365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" name="Straight Arrow Connector 12"/>
            <p:cNvCxnSpPr>
              <a:cxnSpLocks noChangeShapeType="1"/>
            </p:cNvCxnSpPr>
            <p:nvPr/>
          </p:nvCxnSpPr>
          <p:spPr bwMode="auto">
            <a:xfrm>
              <a:off x="5994400" y="3134767"/>
              <a:ext cx="0" cy="4365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1666875" y="4034879"/>
              <a:ext cx="0" cy="4381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>
              <a:off x="6815138" y="4052342"/>
              <a:ext cx="0" cy="4365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4067175" y="3092123"/>
              <a:ext cx="1246188" cy="4600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54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600" dirty="0" err="1">
                  <a:solidFill>
                    <a:schemeClr val="bg1"/>
                  </a:solidFill>
                </a:rPr>
                <a:t>s</a:t>
              </a:r>
              <a:r>
                <a:rPr lang="en-US" sz="1600" baseline="30000" dirty="0" err="1">
                  <a:solidFill>
                    <a:schemeClr val="bg1"/>
                  </a:solidFill>
                </a:rPr>
                <a:t>e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f</a:t>
              </a:r>
              <a:r>
                <a:rPr lang="en-US" sz="1600" dirty="0">
                  <a:solidFill>
                    <a:schemeClr val="bg1"/>
                  </a:solidFill>
                </a:rPr>
                <a:t>(</a:t>
              </a:r>
              <a:r>
                <a:rPr lang="el-GR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3,</a:t>
              </a:r>
              <a:r>
                <a:rPr lang="el-GR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θ</a:t>
              </a:r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1600" dirty="0">
                  <a:solidFill>
                    <a:schemeClr val="bg1"/>
                  </a:solidFill>
                </a:rPr>
                <a:t>)</a:t>
              </a:r>
              <a:endParaRPr lang="ar-E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46"/>
            <p:cNvCxnSpPr>
              <a:cxnSpLocks noChangeShapeType="1"/>
            </p:cNvCxnSpPr>
            <p:nvPr/>
          </p:nvCxnSpPr>
          <p:spPr bwMode="auto">
            <a:xfrm>
              <a:off x="900113" y="6052592"/>
              <a:ext cx="7861300" cy="14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" name="Straight Arrow Connector 49"/>
            <p:cNvCxnSpPr>
              <a:cxnSpLocks noChangeShapeType="1"/>
            </p:cNvCxnSpPr>
            <p:nvPr/>
          </p:nvCxnSpPr>
          <p:spPr bwMode="auto">
            <a:xfrm flipV="1">
              <a:off x="1260475" y="5620792"/>
              <a:ext cx="0" cy="4365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9" name="Straight Arrow Connector 50"/>
            <p:cNvCxnSpPr>
              <a:cxnSpLocks noChangeShapeType="1"/>
            </p:cNvCxnSpPr>
            <p:nvPr/>
          </p:nvCxnSpPr>
          <p:spPr bwMode="auto">
            <a:xfrm>
              <a:off x="8223250" y="5636667"/>
              <a:ext cx="0" cy="4365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430338" y="5616522"/>
              <a:ext cx="1314450" cy="460033"/>
            </a:xfrm>
            <a:prstGeom prst="rect">
              <a:avLst/>
            </a:prstGeom>
            <a:solidFill>
              <a:srgbClr val="C00000"/>
            </a:solidFill>
            <a:ln w="25400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dirty="0" err="1">
                  <a:solidFill>
                    <a:schemeClr val="bg1"/>
                  </a:solidFill>
                </a:rPr>
                <a:t>s</a:t>
              </a:r>
              <a:r>
                <a:rPr lang="en-US" sz="1600" baseline="30000" dirty="0" err="1">
                  <a:solidFill>
                    <a:schemeClr val="bg1"/>
                  </a:solidFill>
                </a:rPr>
                <a:t>a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b</a:t>
              </a:r>
              <a:r>
                <a:rPr lang="en-US" sz="1600" dirty="0">
                  <a:solidFill>
                    <a:schemeClr val="bg1"/>
                  </a:solidFill>
                </a:rPr>
                <a:t>(</a:t>
              </a:r>
              <a:r>
                <a:rPr lang="el-GR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1,</a:t>
              </a:r>
              <a:r>
                <a:rPr lang="el-GR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θ</a:t>
              </a:r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dirty="0">
                  <a:solidFill>
                    <a:schemeClr val="bg1"/>
                  </a:solidFill>
                </a:rPr>
                <a:t>)</a:t>
              </a:r>
              <a:endParaRPr lang="ar-EG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2755900" y="4079931"/>
              <a:ext cx="1311275" cy="460033"/>
            </a:xfrm>
            <a:prstGeom prst="rect">
              <a:avLst/>
            </a:prstGeom>
            <a:solidFill>
              <a:schemeClr val="tx2"/>
            </a:solidFill>
            <a:ln w="25400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dirty="0" err="1">
                  <a:solidFill>
                    <a:schemeClr val="bg1"/>
                  </a:solidFill>
                </a:rPr>
                <a:t>s</a:t>
              </a:r>
              <a:r>
                <a:rPr lang="en-US" sz="1600" baseline="30000" dirty="0" err="1">
                  <a:solidFill>
                    <a:schemeClr val="bg1"/>
                  </a:solidFill>
                </a:rPr>
                <a:t>c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sz="1600" dirty="0">
                  <a:solidFill>
                    <a:schemeClr val="bg1"/>
                  </a:solidFill>
                </a:rPr>
                <a:t>(</a:t>
              </a:r>
              <a:r>
                <a:rPr lang="el-GR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2,</a:t>
              </a:r>
              <a:r>
                <a:rPr lang="el-GR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θ</a:t>
              </a:r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dirty="0">
                  <a:solidFill>
                    <a:schemeClr val="bg1"/>
                  </a:solidFill>
                </a:rPr>
                <a:t>)</a:t>
              </a:r>
              <a:endParaRPr lang="ar-EG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" descr="Wide upward diagonal"/>
            <p:cNvSpPr>
              <a:spLocks noChangeArrowheads="1"/>
            </p:cNvSpPr>
            <p:nvPr/>
          </p:nvSpPr>
          <p:spPr bwMode="auto">
            <a:xfrm>
              <a:off x="4062413" y="4101554"/>
              <a:ext cx="1219200" cy="365125"/>
            </a:xfrm>
            <a:prstGeom prst="rect">
              <a:avLst/>
            </a:prstGeom>
            <a:pattFill prst="wdUpDiag">
              <a:fgClr>
                <a:srgbClr val="0F243E"/>
              </a:fgClr>
              <a:bgClr>
                <a:srgbClr val="FFFFFF"/>
              </a:bgClr>
            </a:patt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283200" y="4079931"/>
              <a:ext cx="1311275" cy="460033"/>
            </a:xfrm>
            <a:prstGeom prst="rect">
              <a:avLst/>
            </a:prstGeom>
            <a:solidFill>
              <a:schemeClr val="tx2"/>
            </a:solidFill>
            <a:ln w="25400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dirty="0" err="1">
                  <a:solidFill>
                    <a:schemeClr val="bg1"/>
                  </a:solidFill>
                </a:rPr>
                <a:t>s</a:t>
              </a:r>
              <a:r>
                <a:rPr lang="en-US" sz="1600" baseline="30000" dirty="0" err="1">
                  <a:solidFill>
                    <a:schemeClr val="bg1"/>
                  </a:solidFill>
                </a:rPr>
                <a:t>c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sz="1600" dirty="0">
                  <a:solidFill>
                    <a:schemeClr val="bg1"/>
                  </a:solidFill>
                </a:rPr>
                <a:t>(</a:t>
              </a:r>
              <a:r>
                <a:rPr lang="el-GR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2,</a:t>
              </a:r>
              <a:r>
                <a:rPr lang="el-GR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θ</a:t>
              </a:r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dirty="0">
                  <a:solidFill>
                    <a:schemeClr val="bg1"/>
                  </a:solidFill>
                </a:rPr>
                <a:t>)</a:t>
              </a:r>
              <a:endParaRPr lang="ar-EG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3" descr="Wide upward diagonal"/>
            <p:cNvSpPr>
              <a:spLocks noChangeArrowheads="1"/>
            </p:cNvSpPr>
            <p:nvPr/>
          </p:nvSpPr>
          <p:spPr bwMode="auto">
            <a:xfrm>
              <a:off x="2725738" y="5684292"/>
              <a:ext cx="3825875" cy="350837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6564313" y="5616522"/>
              <a:ext cx="1314450" cy="460033"/>
            </a:xfrm>
            <a:prstGeom prst="rect">
              <a:avLst/>
            </a:prstGeom>
            <a:solidFill>
              <a:srgbClr val="C00000"/>
            </a:solidFill>
            <a:ln w="25400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dirty="0" err="1">
                  <a:solidFill>
                    <a:schemeClr val="bg1"/>
                  </a:solidFill>
                </a:rPr>
                <a:t>s</a:t>
              </a:r>
              <a:r>
                <a:rPr lang="en-US" sz="1600" baseline="30000" dirty="0" err="1">
                  <a:solidFill>
                    <a:schemeClr val="bg1"/>
                  </a:solidFill>
                </a:rPr>
                <a:t>a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b</a:t>
              </a:r>
              <a:r>
                <a:rPr lang="en-US" sz="1600" dirty="0">
                  <a:solidFill>
                    <a:schemeClr val="bg1"/>
                  </a:solidFill>
                </a:rPr>
                <a:t>(</a:t>
              </a:r>
              <a:r>
                <a:rPr lang="el-GR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1,</a:t>
              </a:r>
              <a:r>
                <a:rPr lang="el-GR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θ</a:t>
              </a:r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dirty="0">
                  <a:solidFill>
                    <a:schemeClr val="bg1"/>
                  </a:solidFill>
                </a:rPr>
                <a:t>)</a:t>
              </a:r>
              <a:endParaRPr lang="ar-E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Connector 28"/>
            <p:cNvCxnSpPr>
              <a:cxnSpLocks noChangeShapeType="1"/>
            </p:cNvCxnSpPr>
            <p:nvPr/>
          </p:nvCxnSpPr>
          <p:spPr bwMode="auto">
            <a:xfrm flipH="1">
              <a:off x="2728913" y="4006304"/>
              <a:ext cx="28575" cy="2155825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prstDash val="dash"/>
              <a:round/>
              <a:headEnd/>
              <a:tailEnd/>
            </a:ln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flipH="1">
              <a:off x="4067175" y="2982367"/>
              <a:ext cx="14288" cy="1692275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prstDash val="dash"/>
              <a:round/>
              <a:headEnd/>
              <a:tailEnd/>
            </a:ln>
          </p:spPr>
        </p:cxn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 flipH="1">
              <a:off x="5270500" y="2998242"/>
              <a:ext cx="12700" cy="1692275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prstDash val="dash"/>
              <a:round/>
              <a:headEnd/>
              <a:tailEnd/>
            </a:ln>
          </p:spPr>
        </p:cxnSp>
        <p:cxnSp>
          <p:nvCxnSpPr>
            <p:cNvPr id="32" name="Straight Connector 31"/>
            <p:cNvCxnSpPr>
              <a:cxnSpLocks noChangeShapeType="1"/>
            </p:cNvCxnSpPr>
            <p:nvPr/>
          </p:nvCxnSpPr>
          <p:spPr bwMode="auto">
            <a:xfrm flipH="1">
              <a:off x="6538913" y="4007892"/>
              <a:ext cx="28575" cy="2157412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34" name="TextBox 33"/>
          <p:cNvSpPr txBox="1"/>
          <p:nvPr/>
        </p:nvSpPr>
        <p:spPr>
          <a:xfrm>
            <a:off x="6228184" y="1544305"/>
            <a:ext cx="2700387" cy="109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None/>
            </a:pPr>
            <a:r>
              <a:rPr lang="en-US" sz="1300" dirty="0"/>
              <a:t>M. El-</a:t>
            </a:r>
            <a:r>
              <a:rPr lang="en-US" sz="1300" dirty="0" err="1"/>
              <a:t>Shambakey</a:t>
            </a:r>
            <a:r>
              <a:rPr lang="en-US" sz="1300" dirty="0"/>
              <a:t> and B. </a:t>
            </a:r>
            <a:r>
              <a:rPr lang="en-US" sz="1300" dirty="0" err="1"/>
              <a:t>Ravindran</a:t>
            </a:r>
            <a:r>
              <a:rPr lang="en-US" sz="1300" dirty="0"/>
              <a:t>. STM concurrency control for embedded real-time software with tighter time bounds. In </a:t>
            </a:r>
            <a:r>
              <a:rPr lang="en-US" sz="1300" i="1" dirty="0"/>
              <a:t>DAC</a:t>
            </a:r>
            <a:r>
              <a:rPr lang="en-US" sz="1300" dirty="0"/>
              <a:t>, pages 437–446,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8401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1125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PNF</a:t>
            </a:r>
          </a:p>
          <a:p>
            <a:pPr lvl="1"/>
            <a:r>
              <a:rPr lang="en-US" baseline="30000" dirty="0" smtClean="0"/>
              <a:t>Allows multiple objects per transaction</a:t>
            </a:r>
          </a:p>
          <a:p>
            <a:pPr lvl="1"/>
            <a:r>
              <a:rPr lang="en-US" baseline="30000" dirty="0" smtClean="0"/>
              <a:t>Reduces wasted processor time while transitive retry</a:t>
            </a:r>
          </a:p>
          <a:p>
            <a:pPr lvl="1"/>
            <a:r>
              <a:rPr lang="en-US" baseline="30000" dirty="0" smtClean="0"/>
              <a:t>Requires a-priori knowledge of accessed objects per transaction</a:t>
            </a:r>
          </a:p>
          <a:p>
            <a:pPr lvl="1"/>
            <a:r>
              <a:rPr lang="en-US" baseline="30000" dirty="0" smtClean="0"/>
              <a:t>Centralized CM. Complex implementation</a:t>
            </a:r>
          </a:p>
          <a:p>
            <a:r>
              <a:rPr lang="en-US" dirty="0" smtClean="0"/>
              <a:t>Paper presents FBLT</a:t>
            </a:r>
          </a:p>
          <a:p>
            <a:pPr lvl="1"/>
            <a:r>
              <a:rPr lang="en-US" baseline="30000" dirty="0" smtClean="0"/>
              <a:t>Multiple objects per transaction</a:t>
            </a:r>
          </a:p>
          <a:p>
            <a:pPr lvl="1"/>
            <a:r>
              <a:rPr lang="en-US" baseline="30000" dirty="0" smtClean="0"/>
              <a:t>Limited effect by transitive retry</a:t>
            </a:r>
          </a:p>
          <a:p>
            <a:pPr lvl="1"/>
            <a:r>
              <a:rPr lang="en-US" baseline="30000" dirty="0" smtClean="0"/>
              <a:t>No prior knowledge of objects per transaction</a:t>
            </a:r>
          </a:p>
          <a:p>
            <a:pPr lvl="1"/>
            <a:r>
              <a:rPr lang="en-US" baseline="30000" dirty="0" smtClean="0"/>
              <a:t>Decentralized CM. Easier implementation</a:t>
            </a:r>
          </a:p>
          <a:p>
            <a:r>
              <a:rPr lang="en-US" dirty="0" smtClean="0"/>
              <a:t>Formal comparison with PNF</a:t>
            </a:r>
          </a:p>
          <a:p>
            <a:r>
              <a:rPr lang="en-US" dirty="0" smtClean="0"/>
              <a:t>Implementation and Experimental comparison with previous CMs and lock-free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Paper’s contribution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FA18-66AC-4AFB-88D7-FC09A5781E0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</p:spTree>
    <p:extLst>
      <p:ext uri="{BB962C8B-B14F-4D97-AF65-F5344CB8AC3E}">
        <p14:creationId xmlns:p14="http://schemas.microsoft.com/office/powerpoint/2010/main" xmlns="" val="8401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184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Improve performance by exposing greater concurrency</a:t>
            </a:r>
          </a:p>
          <a:p>
            <a:pPr lvl="1"/>
            <a:r>
              <a:rPr lang="en-US" i="1" dirty="0" smtClean="0"/>
              <a:t>Amdahl’s law: relationship between sequential  execution time and speedup reduction is not linear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r>
              <a:rPr lang="en-US" dirty="0" smtClean="0"/>
              <a:t>Significant implications for embedded real-time software</a:t>
            </a:r>
          </a:p>
          <a:p>
            <a:pPr lvl="1"/>
            <a:r>
              <a:rPr lang="en-US" dirty="0" smtClean="0"/>
              <a:t>Inherently concurrent – react to multiple streams of sensor input and control multiple actuators</a:t>
            </a:r>
          </a:p>
          <a:p>
            <a:pPr lvl="1"/>
            <a:r>
              <a:rPr lang="en-US" dirty="0" smtClean="0"/>
              <a:t>Often concurrently read/write shared data objects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8640960" cy="769441"/>
          </a:xfrm>
        </p:spPr>
        <p:txBody>
          <a:bodyPr>
            <a:noAutofit/>
          </a:bodyPr>
          <a:lstStyle/>
          <a:p>
            <a:r>
              <a:rPr lang="en-US" sz="3000" dirty="0" smtClean="0"/>
              <a:t>Concurrency control on chip multiprocessors significantly</a:t>
            </a:r>
            <a:br>
              <a:rPr lang="en-US" sz="3000" dirty="0" smtClean="0"/>
            </a:br>
            <a:r>
              <a:rPr lang="en-US" sz="3000" dirty="0" smtClean="0"/>
              <a:t>affects performance (and programmability)</a:t>
            </a:r>
            <a:endParaRPr lang="de-DE" sz="300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561-B448-4964-A31D-20432EFE7175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10" name="Picture 3" descr="uf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6700" y="2167632"/>
            <a:ext cx="3248025" cy="198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2339752" y="2636912"/>
            <a:ext cx="1962150" cy="1567261"/>
            <a:chOff x="6280485" y="1587500"/>
            <a:chExt cx="1926890" cy="2031999"/>
          </a:xfrm>
        </p:grpSpPr>
        <p:pic>
          <p:nvPicPr>
            <p:cNvPr id="12" name="Picture 4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80485" y="1587500"/>
              <a:ext cx="1926890" cy="1773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7120202" y="3244267"/>
              <a:ext cx="864280" cy="2150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grpSp>
          <p:nvGrpSpPr>
            <p:cNvPr id="14" name="Group 47"/>
            <p:cNvGrpSpPr>
              <a:grpSpLocks/>
            </p:cNvGrpSpPr>
            <p:nvPr/>
          </p:nvGrpSpPr>
          <p:grpSpPr bwMode="auto">
            <a:xfrm>
              <a:off x="7309438" y="3255576"/>
              <a:ext cx="403029" cy="363912"/>
              <a:chOff x="1008" y="2720"/>
              <a:chExt cx="856" cy="808"/>
            </a:xfrm>
          </p:grpSpPr>
          <p:sp>
            <p:nvSpPr>
              <p:cNvPr id="16" name="Rectangle 48"/>
              <p:cNvSpPr>
                <a:spLocks noChangeArrowheads="1"/>
              </p:cNvSpPr>
              <p:nvPr/>
            </p:nvSpPr>
            <p:spPr bwMode="auto">
              <a:xfrm>
                <a:off x="1032" y="3304"/>
                <a:ext cx="488" cy="160"/>
              </a:xfrm>
              <a:prstGeom prst="rect">
                <a:avLst/>
              </a:prstGeom>
              <a:solidFill>
                <a:srgbClr val="FF33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7" name="Freeform 49"/>
              <p:cNvSpPr>
                <a:spLocks/>
              </p:cNvSpPr>
              <p:nvPr/>
            </p:nvSpPr>
            <p:spPr bwMode="auto">
              <a:xfrm flipH="1">
                <a:off x="1008" y="3168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8" name="Freeform 50"/>
              <p:cNvSpPr>
                <a:spLocks/>
              </p:cNvSpPr>
              <p:nvPr/>
            </p:nvSpPr>
            <p:spPr bwMode="auto">
              <a:xfrm flipH="1">
                <a:off x="1077" y="3000"/>
                <a:ext cx="123" cy="312"/>
              </a:xfrm>
              <a:custGeom>
                <a:avLst/>
                <a:gdLst>
                  <a:gd name="T0" fmla="*/ 5 w 136"/>
                  <a:gd name="T1" fmla="*/ 0 h 344"/>
                  <a:gd name="T2" fmla="*/ 5 w 136"/>
                  <a:gd name="T3" fmla="*/ 0 h 344"/>
                  <a:gd name="T4" fmla="*/ 5 w 136"/>
                  <a:gd name="T5" fmla="*/ 5 h 344"/>
                  <a:gd name="T6" fmla="*/ 5 w 136"/>
                  <a:gd name="T7" fmla="*/ 5 h 344"/>
                  <a:gd name="T8" fmla="*/ 5 w 136"/>
                  <a:gd name="T9" fmla="*/ 5 h 344"/>
                  <a:gd name="T10" fmla="*/ 0 w 136"/>
                  <a:gd name="T11" fmla="*/ 5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9" name="Freeform 51"/>
              <p:cNvSpPr>
                <a:spLocks/>
              </p:cNvSpPr>
              <p:nvPr/>
            </p:nvSpPr>
            <p:spPr bwMode="auto">
              <a:xfrm flipH="1">
                <a:off x="1200" y="2800"/>
                <a:ext cx="127" cy="320"/>
              </a:xfrm>
              <a:custGeom>
                <a:avLst/>
                <a:gdLst>
                  <a:gd name="T0" fmla="*/ 7 w 136"/>
                  <a:gd name="T1" fmla="*/ 0 h 344"/>
                  <a:gd name="T2" fmla="*/ 7 w 136"/>
                  <a:gd name="T3" fmla="*/ 0 h 344"/>
                  <a:gd name="T4" fmla="*/ 7 w 136"/>
                  <a:gd name="T5" fmla="*/ 7 h 344"/>
                  <a:gd name="T6" fmla="*/ 7 w 136"/>
                  <a:gd name="T7" fmla="*/ 7 h 344"/>
                  <a:gd name="T8" fmla="*/ 7 w 136"/>
                  <a:gd name="T9" fmla="*/ 7 h 344"/>
                  <a:gd name="T10" fmla="*/ 0 w 136"/>
                  <a:gd name="T11" fmla="*/ 7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20" name="Freeform 52"/>
              <p:cNvSpPr>
                <a:spLocks/>
              </p:cNvSpPr>
              <p:nvPr/>
            </p:nvSpPr>
            <p:spPr bwMode="auto">
              <a:xfrm>
                <a:off x="1032" y="2720"/>
                <a:ext cx="744" cy="592"/>
              </a:xfrm>
              <a:custGeom>
                <a:avLst/>
                <a:gdLst>
                  <a:gd name="T0" fmla="*/ 0 w 744"/>
                  <a:gd name="T1" fmla="*/ 592 h 592"/>
                  <a:gd name="T2" fmla="*/ 488 w 744"/>
                  <a:gd name="T3" fmla="*/ 576 h 592"/>
                  <a:gd name="T4" fmla="*/ 744 w 744"/>
                  <a:gd name="T5" fmla="*/ 0 h 592"/>
                  <a:gd name="T6" fmla="*/ 336 w 744"/>
                  <a:gd name="T7" fmla="*/ 8 h 592"/>
                  <a:gd name="T8" fmla="*/ 0 w 744"/>
                  <a:gd name="T9" fmla="*/ 592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592"/>
                  <a:gd name="T17" fmla="*/ 744 w 744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592">
                    <a:moveTo>
                      <a:pt x="0" y="592"/>
                    </a:moveTo>
                    <a:lnTo>
                      <a:pt x="488" y="576"/>
                    </a:lnTo>
                    <a:lnTo>
                      <a:pt x="744" y="0"/>
                    </a:lnTo>
                    <a:lnTo>
                      <a:pt x="336" y="8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rgbClr val="FF33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21" name="Freeform 53"/>
              <p:cNvSpPr>
                <a:spLocks/>
              </p:cNvSpPr>
              <p:nvPr/>
            </p:nvSpPr>
            <p:spPr bwMode="auto">
              <a:xfrm>
                <a:off x="1520" y="2720"/>
                <a:ext cx="248" cy="760"/>
              </a:xfrm>
              <a:custGeom>
                <a:avLst/>
                <a:gdLst>
                  <a:gd name="T0" fmla="*/ 248 w 248"/>
                  <a:gd name="T1" fmla="*/ 0 h 760"/>
                  <a:gd name="T2" fmla="*/ 248 w 248"/>
                  <a:gd name="T3" fmla="*/ 208 h 760"/>
                  <a:gd name="T4" fmla="*/ 8 w 248"/>
                  <a:gd name="T5" fmla="*/ 760 h 760"/>
                  <a:gd name="T6" fmla="*/ 0 w 248"/>
                  <a:gd name="T7" fmla="*/ 600 h 760"/>
                  <a:gd name="T8" fmla="*/ 248 w 248"/>
                  <a:gd name="T9" fmla="*/ 0 h 7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8"/>
                  <a:gd name="T16" fmla="*/ 0 h 760"/>
                  <a:gd name="T17" fmla="*/ 248 w 248"/>
                  <a:gd name="T18" fmla="*/ 760 h 7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8" h="760">
                    <a:moveTo>
                      <a:pt x="248" y="0"/>
                    </a:moveTo>
                    <a:lnTo>
                      <a:pt x="248" y="208"/>
                    </a:lnTo>
                    <a:lnTo>
                      <a:pt x="8" y="760"/>
                    </a:lnTo>
                    <a:lnTo>
                      <a:pt x="0" y="60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FF33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22" name="Freeform 54"/>
              <p:cNvSpPr>
                <a:spLocks/>
              </p:cNvSpPr>
              <p:nvPr/>
            </p:nvSpPr>
            <p:spPr bwMode="auto">
              <a:xfrm>
                <a:off x="1584" y="3184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23" name="Freeform 55"/>
              <p:cNvSpPr>
                <a:spLocks/>
              </p:cNvSpPr>
              <p:nvPr/>
            </p:nvSpPr>
            <p:spPr bwMode="auto">
              <a:xfrm>
                <a:off x="1669" y="3008"/>
                <a:ext cx="123" cy="312"/>
              </a:xfrm>
              <a:custGeom>
                <a:avLst/>
                <a:gdLst>
                  <a:gd name="T0" fmla="*/ 5 w 136"/>
                  <a:gd name="T1" fmla="*/ 0 h 344"/>
                  <a:gd name="T2" fmla="*/ 5 w 136"/>
                  <a:gd name="T3" fmla="*/ 0 h 344"/>
                  <a:gd name="T4" fmla="*/ 5 w 136"/>
                  <a:gd name="T5" fmla="*/ 5 h 344"/>
                  <a:gd name="T6" fmla="*/ 5 w 136"/>
                  <a:gd name="T7" fmla="*/ 5 h 344"/>
                  <a:gd name="T8" fmla="*/ 5 w 136"/>
                  <a:gd name="T9" fmla="*/ 5 h 344"/>
                  <a:gd name="T10" fmla="*/ 0 w 136"/>
                  <a:gd name="T11" fmla="*/ 5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24" name="Freeform 56"/>
              <p:cNvSpPr>
                <a:spLocks/>
              </p:cNvSpPr>
              <p:nvPr/>
            </p:nvSpPr>
            <p:spPr bwMode="auto">
              <a:xfrm>
                <a:off x="1737" y="2840"/>
                <a:ext cx="127" cy="320"/>
              </a:xfrm>
              <a:custGeom>
                <a:avLst/>
                <a:gdLst>
                  <a:gd name="T0" fmla="*/ 7 w 136"/>
                  <a:gd name="T1" fmla="*/ 0 h 344"/>
                  <a:gd name="T2" fmla="*/ 7 w 136"/>
                  <a:gd name="T3" fmla="*/ 0 h 344"/>
                  <a:gd name="T4" fmla="*/ 7 w 136"/>
                  <a:gd name="T5" fmla="*/ 7 h 344"/>
                  <a:gd name="T6" fmla="*/ 7 w 136"/>
                  <a:gd name="T7" fmla="*/ 7 h 344"/>
                  <a:gd name="T8" fmla="*/ 7 w 136"/>
                  <a:gd name="T9" fmla="*/ 7 h 344"/>
                  <a:gd name="T10" fmla="*/ 0 w 136"/>
                  <a:gd name="T11" fmla="*/ 7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 flipH="1" flipV="1">
              <a:off x="7527778" y="3030097"/>
              <a:ext cx="8188" cy="182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25" name="Text Box 58"/>
          <p:cNvSpPr txBox="1">
            <a:spLocks noChangeArrowheads="1"/>
          </p:cNvSpPr>
          <p:nvPr/>
        </p:nvSpPr>
        <p:spPr bwMode="auto">
          <a:xfrm rot="16200000">
            <a:off x="1308239" y="3089761"/>
            <a:ext cx="15729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400" i="1" dirty="0"/>
              <a:t>Sun T2000 Niagara           (8-core)</a:t>
            </a:r>
          </a:p>
        </p:txBody>
      </p:sp>
    </p:spTree>
    <p:extLst>
      <p:ext uri="{BB962C8B-B14F-4D97-AF65-F5344CB8AC3E}">
        <p14:creationId xmlns:p14="http://schemas.microsoft.com/office/powerpoint/2010/main" xmlns="" val="16168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Threads arrive periodically, with deadlines equal to periods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Threads subsume transactions</a:t>
            </a:r>
          </a:p>
          <a:p>
            <a:r>
              <a:rPr lang="en-US" dirty="0" smtClean="0"/>
              <a:t>Execute on a CMP</a:t>
            </a:r>
          </a:p>
          <a:p>
            <a:r>
              <a:rPr lang="en-US" dirty="0" smtClean="0"/>
              <a:t>Two schedulers: global EDF (G-EDF) and global RMA (G-RMA)</a:t>
            </a:r>
          </a:p>
          <a:p>
            <a:r>
              <a:rPr lang="en-US" dirty="0" smtClean="0"/>
              <a:t>Total thread utilization demand satisfies G-EDF (G-RMA)’s schedulable utilization bound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is traditional real-time model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FA18-66AC-4AFB-88D7-FC09A5781E0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184275" y="1787078"/>
            <a:ext cx="7223125" cy="1785938"/>
            <a:chOff x="1349375" y="3441700"/>
            <a:chExt cx="7223125" cy="1785938"/>
          </a:xfrm>
        </p:grpSpPr>
        <p:sp>
          <p:nvSpPr>
            <p:cNvPr id="10" name="Line 84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1349375" y="4710113"/>
              <a:ext cx="6842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1" name="Line 86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2222500" y="4051300"/>
              <a:ext cx="3175" cy="66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2" name="Rectangle 9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00300" y="4381500"/>
              <a:ext cx="254000" cy="330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3" name="TextBox 22"/>
            <p:cNvSpPr txBox="1">
              <a:spLocks noChangeArrowheads="1"/>
            </p:cNvSpPr>
            <p:nvPr/>
          </p:nvSpPr>
          <p:spPr bwMode="auto">
            <a:xfrm>
              <a:off x="1466850" y="3543300"/>
              <a:ext cx="963148" cy="879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</a:pPr>
              <a:r>
                <a:rPr lang="en-US" sz="1600"/>
                <a:t>Thread release</a:t>
              </a:r>
            </a:p>
            <a:p>
              <a:pPr algn="l">
                <a:buFont typeface="Wingdings" pitchFamily="2" charset="2"/>
                <a:buNone/>
              </a:pPr>
              <a:r>
                <a:rPr lang="el-GR" sz="1600" i="1">
                  <a:sym typeface="Wingdings 3" pitchFamily="18" charset="2"/>
                </a:rPr>
                <a:t>τ</a:t>
              </a:r>
              <a:r>
                <a:rPr lang="en-US" sz="1600" i="1" baseline="-25000"/>
                <a:t>i</a:t>
              </a:r>
              <a:endParaRPr lang="en-US" sz="1600" i="1"/>
            </a:p>
          </p:txBody>
        </p:sp>
        <p:sp>
          <p:nvSpPr>
            <p:cNvPr id="14" name="Rectangle 9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67375" y="4368800"/>
              <a:ext cx="174625" cy="330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cxnSp>
          <p:nvCxnSpPr>
            <p:cNvPr id="15" name="Straight Connector 25"/>
            <p:cNvCxnSpPr>
              <a:cxnSpLocks noChangeShapeType="1"/>
            </p:cNvCxnSpPr>
            <p:nvPr/>
          </p:nvCxnSpPr>
          <p:spPr bwMode="auto">
            <a:xfrm>
              <a:off x="2730500" y="4559300"/>
              <a:ext cx="406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6" name="Line 8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 flipV="1">
              <a:off x="5829300" y="4013200"/>
              <a:ext cx="12700" cy="266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5175250" y="3441700"/>
              <a:ext cx="12890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</a:pPr>
              <a:r>
                <a:rPr lang="en-US" sz="1600"/>
                <a:t>Thread completion</a:t>
              </a:r>
            </a:p>
          </p:txBody>
        </p:sp>
        <p:sp>
          <p:nvSpPr>
            <p:cNvPr id="18" name="Line 8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6388100" y="4051300"/>
              <a:ext cx="3175" cy="66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9" name="TextBox 29"/>
            <p:cNvSpPr txBox="1">
              <a:spLocks noChangeArrowheads="1"/>
            </p:cNvSpPr>
            <p:nvPr/>
          </p:nvSpPr>
          <p:spPr bwMode="auto">
            <a:xfrm>
              <a:off x="6388100" y="3733800"/>
              <a:ext cx="9652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</a:pPr>
              <a:r>
                <a:rPr lang="en-US" sz="1600"/>
                <a:t>Next thread  release</a:t>
              </a:r>
            </a:p>
          </p:txBody>
        </p:sp>
        <p:sp>
          <p:nvSpPr>
            <p:cNvPr id="20" name="TextBox 30"/>
            <p:cNvSpPr txBox="1">
              <a:spLocks noChangeArrowheads="1"/>
            </p:cNvSpPr>
            <p:nvPr/>
          </p:nvSpPr>
          <p:spPr bwMode="auto">
            <a:xfrm>
              <a:off x="7918450" y="4711700"/>
              <a:ext cx="6540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</a:pPr>
              <a:r>
                <a:rPr lang="en-US" sz="1600" i="1"/>
                <a:t>Time</a:t>
              </a:r>
            </a:p>
          </p:txBody>
        </p:sp>
        <p:cxnSp>
          <p:nvCxnSpPr>
            <p:cNvPr id="21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2209800" y="4864100"/>
              <a:ext cx="4178300" cy="12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22" name="TextBox 34"/>
            <p:cNvSpPr txBox="1">
              <a:spLocks noChangeArrowheads="1"/>
            </p:cNvSpPr>
            <p:nvPr/>
          </p:nvSpPr>
          <p:spPr bwMode="auto">
            <a:xfrm>
              <a:off x="2171700" y="4889500"/>
              <a:ext cx="44323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</a:pPr>
              <a:r>
                <a:rPr lang="en-US" sz="1600"/>
                <a:t>Thread period, </a:t>
              </a:r>
              <a:r>
                <a:rPr lang="en-US" sz="1600" i="1"/>
                <a:t>T</a:t>
              </a:r>
              <a:r>
                <a:rPr lang="en-US" sz="1600" i="1" baseline="-25000"/>
                <a:t>i</a:t>
              </a:r>
              <a:r>
                <a:rPr lang="en-US" sz="1600"/>
                <a:t> = relative thread deadline </a:t>
              </a:r>
            </a:p>
          </p:txBody>
        </p:sp>
        <p:sp>
          <p:nvSpPr>
            <p:cNvPr id="23" name="Rectangle 9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13100" y="4381500"/>
              <a:ext cx="787400" cy="330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4" name="Rectangle 9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467100" y="4381500"/>
              <a:ext cx="254000" cy="330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cxnSp>
          <p:nvCxnSpPr>
            <p:cNvPr id="25" name="Straight Connector 25"/>
            <p:cNvCxnSpPr>
              <a:cxnSpLocks noChangeShapeType="1"/>
            </p:cNvCxnSpPr>
            <p:nvPr/>
          </p:nvCxnSpPr>
          <p:spPr bwMode="auto">
            <a:xfrm>
              <a:off x="4089400" y="4559300"/>
              <a:ext cx="406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6" name="Rectangle 9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533900" y="4381500"/>
              <a:ext cx="139700" cy="330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7" name="Rectangle 9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73600" y="4381500"/>
              <a:ext cx="165100" cy="330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cxnSp>
          <p:nvCxnSpPr>
            <p:cNvPr id="28" name="Straight Connector 25"/>
            <p:cNvCxnSpPr>
              <a:cxnSpLocks noChangeShapeType="1"/>
            </p:cNvCxnSpPr>
            <p:nvPr/>
          </p:nvCxnSpPr>
          <p:spPr bwMode="auto">
            <a:xfrm>
              <a:off x="4940300" y="4559300"/>
              <a:ext cx="406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9" name="TextBox 27"/>
            <p:cNvSpPr txBox="1">
              <a:spLocks noChangeArrowheads="1"/>
            </p:cNvSpPr>
            <p:nvPr/>
          </p:nvSpPr>
          <p:spPr bwMode="auto">
            <a:xfrm>
              <a:off x="3397250" y="3594100"/>
              <a:ext cx="12890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</a:pPr>
              <a:r>
                <a:rPr lang="en-US" sz="1600"/>
                <a:t>Transaction</a:t>
              </a:r>
            </a:p>
          </p:txBody>
        </p:sp>
        <p:sp>
          <p:nvSpPr>
            <p:cNvPr id="30" name="Line 8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3594100" y="3911600"/>
              <a:ext cx="24130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xmlns="" val="8401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Length-based CM (LCM)</a:t>
            </a:r>
            <a:endParaRPr lang="de-DE" dirty="0"/>
          </a:p>
        </p:txBody>
      </p:sp>
      <p:sp>
        <p:nvSpPr>
          <p:cNvPr id="9" name="Rectangle 15" descr="Wide upward diagonal"/>
          <p:cNvSpPr>
            <a:spLocks noChangeArrowheads="1"/>
          </p:cNvSpPr>
          <p:nvPr/>
        </p:nvSpPr>
        <p:spPr bwMode="auto">
          <a:xfrm>
            <a:off x="5256212" y="5032449"/>
            <a:ext cx="15113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10" name="Rectangle 15" descr="Wide upward diagonal"/>
          <p:cNvSpPr>
            <a:spLocks noChangeArrowheads="1"/>
          </p:cNvSpPr>
          <p:nvPr/>
        </p:nvSpPr>
        <p:spPr bwMode="auto">
          <a:xfrm>
            <a:off x="2613844" y="1922785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11" name="Left-Right Arrow 10"/>
          <p:cNvSpPr/>
          <p:nvPr/>
        </p:nvSpPr>
        <p:spPr bwMode="auto">
          <a:xfrm>
            <a:off x="3833812" y="4219649"/>
            <a:ext cx="1439863" cy="503238"/>
          </a:xfrm>
          <a:prstGeom prst="leftRightArrow">
            <a:avLst>
              <a:gd name="adj1" fmla="val 50000"/>
              <a:gd name="adj2" fmla="val 26518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ar-EG" sz="20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7544" y="1910085"/>
            <a:ext cx="2159000" cy="354013"/>
          </a:xfrm>
          <a:prstGeom prst="rect">
            <a:avLst/>
          </a:prstGeom>
          <a:solidFill>
            <a:srgbClr val="FF0000"/>
          </a:solidFill>
          <a:ln w="2540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ar-EG" sz="2000"/>
          </a:p>
        </p:txBody>
      </p:sp>
      <p:sp>
        <p:nvSpPr>
          <p:cNvPr id="13" name="Rectangle 12"/>
          <p:cNvSpPr/>
          <p:nvPr/>
        </p:nvSpPr>
        <p:spPr bwMode="auto">
          <a:xfrm>
            <a:off x="2601144" y="1198885"/>
            <a:ext cx="1460500" cy="35401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ar-EG" sz="2000"/>
          </a:p>
        </p:txBody>
      </p:sp>
      <p:cxnSp>
        <p:nvCxnSpPr>
          <p:cNvPr id="14" name="Straight Connector 8"/>
          <p:cNvCxnSpPr>
            <a:cxnSpLocks noChangeShapeType="1"/>
          </p:cNvCxnSpPr>
          <p:nvPr/>
        </p:nvCxnSpPr>
        <p:spPr bwMode="auto">
          <a:xfrm flipV="1">
            <a:off x="2601144" y="982985"/>
            <a:ext cx="0" cy="12827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994594" y="2435548"/>
          <a:ext cx="2584450" cy="633412"/>
        </p:xfrm>
        <a:graphic>
          <a:graphicData uri="http://schemas.openxmlformats.org/presentationml/2006/ole">
            <p:oleObj spid="_x0000_s1026" name="Equation" r:id="rId3" imgW="1473120" imgH="469800" progId="Equation.3">
              <p:embed/>
            </p:oleObj>
          </a:graphicData>
        </a:graphic>
      </p:graphicFrame>
      <p:sp>
        <p:nvSpPr>
          <p:cNvPr id="16" name="Rectangle 108"/>
          <p:cNvSpPr>
            <a:spLocks noChangeArrowheads="1"/>
          </p:cNvSpPr>
          <p:nvPr/>
        </p:nvSpPr>
        <p:spPr bwMode="auto">
          <a:xfrm>
            <a:off x="4048944" y="1910085"/>
            <a:ext cx="2146300" cy="354013"/>
          </a:xfrm>
          <a:prstGeom prst="rect">
            <a:avLst/>
          </a:prstGeom>
          <a:solidFill>
            <a:srgbClr val="FF0000"/>
          </a:solidFill>
          <a:ln w="2540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ar-EG" sz="2000"/>
          </a:p>
        </p:txBody>
      </p:sp>
      <p:cxnSp>
        <p:nvCxnSpPr>
          <p:cNvPr id="17" name="Straight Connector 110"/>
          <p:cNvCxnSpPr>
            <a:cxnSpLocks noChangeShapeType="1"/>
          </p:cNvCxnSpPr>
          <p:nvPr/>
        </p:nvCxnSpPr>
        <p:spPr bwMode="auto">
          <a:xfrm flipV="1">
            <a:off x="4048944" y="1033785"/>
            <a:ext cx="0" cy="12192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</p:cxnSp>
      <p:sp>
        <p:nvSpPr>
          <p:cNvPr id="18" name="Left Brace 17"/>
          <p:cNvSpPr/>
          <p:nvPr/>
        </p:nvSpPr>
        <p:spPr bwMode="auto">
          <a:xfrm rot="16200000">
            <a:off x="2143150" y="658342"/>
            <a:ext cx="250825" cy="3563938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ar-EG" sz="200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1096194" y="1338585"/>
          <a:ext cx="1136650" cy="565150"/>
        </p:xfrm>
        <a:graphic>
          <a:graphicData uri="http://schemas.openxmlformats.org/presentationml/2006/ole">
            <p:oleObj spid="_x0000_s1027" name="Equation" r:id="rId4" imgW="647640" imgH="419040" progId="Equation.3">
              <p:embed/>
            </p:oleObj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4080694" y="998860"/>
          <a:ext cx="1136650" cy="635000"/>
        </p:xfrm>
        <a:graphic>
          <a:graphicData uri="http://schemas.openxmlformats.org/presentationml/2006/ole">
            <p:oleObj spid="_x0000_s1028" name="Equation" r:id="rId5" imgW="647640" imgH="469800" progId="Equation.3">
              <p:embed/>
            </p:oleObj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821112" y="5019749"/>
            <a:ext cx="2171700" cy="354013"/>
          </a:xfrm>
          <a:prstGeom prst="rect">
            <a:avLst/>
          </a:prstGeom>
          <a:solidFill>
            <a:srgbClr val="FF0000"/>
          </a:solidFill>
          <a:ln w="2540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ar-EG" sz="2000"/>
          </a:p>
        </p:txBody>
      </p:sp>
      <p:sp>
        <p:nvSpPr>
          <p:cNvPr id="22" name="Rectangle 21"/>
          <p:cNvSpPr/>
          <p:nvPr/>
        </p:nvSpPr>
        <p:spPr bwMode="auto">
          <a:xfrm>
            <a:off x="5256212" y="4308549"/>
            <a:ext cx="1460500" cy="35401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ar-EG" sz="2000"/>
          </a:p>
        </p:txBody>
      </p: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 flipV="1">
            <a:off x="3821112" y="3775149"/>
            <a:ext cx="0" cy="16002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91312" y="5019749"/>
            <a:ext cx="2171700" cy="354013"/>
          </a:xfrm>
          <a:prstGeom prst="rect">
            <a:avLst/>
          </a:prstGeom>
          <a:solidFill>
            <a:srgbClr val="FF0000"/>
          </a:solidFill>
          <a:ln w="2540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ar-EG" sz="2000"/>
          </a:p>
        </p:txBody>
      </p: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>
            <a:off x="6704012" y="4054549"/>
            <a:ext cx="0" cy="13335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4216400" y="4133924"/>
          <a:ext cx="714375" cy="635000"/>
        </p:xfrm>
        <a:graphic>
          <a:graphicData uri="http://schemas.openxmlformats.org/presentationml/2006/ole">
            <p:oleObj spid="_x0000_s1029" name="Equation" r:id="rId6" imgW="406080" imgH="469800" progId="Equation.3">
              <p:embed/>
            </p:oleObj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3184525" y="5583312"/>
          <a:ext cx="3387725" cy="633412"/>
        </p:xfrm>
        <a:graphic>
          <a:graphicData uri="http://schemas.openxmlformats.org/presentationml/2006/ole">
            <p:oleObj spid="_x0000_s1030" name="Equation" r:id="rId7" imgW="1930320" imgH="469800" progId="Equation.3">
              <p:embed/>
            </p:oleObj>
          </a:graphicData>
        </a:graphic>
      </p:graphicFrame>
      <p:sp>
        <p:nvSpPr>
          <p:cNvPr id="28" name="Left Brace 27"/>
          <p:cNvSpPr/>
          <p:nvPr/>
        </p:nvSpPr>
        <p:spPr bwMode="auto">
          <a:xfrm rot="16200000">
            <a:off x="5141912" y="4097412"/>
            <a:ext cx="250825" cy="2879725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ar-EG" sz="2000"/>
          </a:p>
        </p:txBody>
      </p:sp>
      <p:sp>
        <p:nvSpPr>
          <p:cNvPr id="29" name="Rectangle 13" descr="Wide upward diagonal"/>
          <p:cNvSpPr>
            <a:spLocks noChangeArrowheads="1"/>
          </p:cNvSpPr>
          <p:nvPr/>
        </p:nvSpPr>
        <p:spPr bwMode="auto">
          <a:xfrm>
            <a:off x="5268912" y="3610049"/>
            <a:ext cx="711200" cy="327025"/>
          </a:xfrm>
          <a:prstGeom prst="rect">
            <a:avLst/>
          </a:prstGeom>
          <a:pattFill prst="wdUpDiag">
            <a:fgClr>
              <a:srgbClr val="0F243E"/>
            </a:fgClr>
            <a:bgClr>
              <a:srgbClr val="FFFFFF"/>
            </a:bgClr>
          </a:pattFill>
          <a:ln w="28575">
            <a:solidFill>
              <a:srgbClr val="17365D"/>
            </a:solidFill>
            <a:miter lim="800000"/>
            <a:headEnd/>
            <a:tailEnd/>
          </a:ln>
        </p:spPr>
        <p:txBody>
          <a:bodyPr/>
          <a:lstStyle/>
          <a:p>
            <a:endParaRPr lang="ar-EG"/>
          </a:p>
        </p:txBody>
      </p: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flipH="1" flipV="1">
            <a:off x="5954712" y="3444949"/>
            <a:ext cx="25400" cy="19177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31" name="Straight Connector 30"/>
          <p:cNvCxnSpPr>
            <a:cxnSpLocks noChangeShapeType="1"/>
          </p:cNvCxnSpPr>
          <p:nvPr/>
        </p:nvCxnSpPr>
        <p:spPr bwMode="auto">
          <a:xfrm flipV="1">
            <a:off x="5256212" y="3419549"/>
            <a:ext cx="0" cy="19431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32" name="Rectangle 31"/>
          <p:cNvSpPr/>
          <p:nvPr/>
        </p:nvSpPr>
        <p:spPr bwMode="auto">
          <a:xfrm>
            <a:off x="5967412" y="3584649"/>
            <a:ext cx="1460500" cy="35401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ar-EG" sz="2000"/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/>
        </p:nvGraphicFramePr>
        <p:xfrm>
          <a:off x="4067175" y="2636912"/>
          <a:ext cx="2763837" cy="633412"/>
        </p:xfrm>
        <a:graphic>
          <a:graphicData uri="http://schemas.openxmlformats.org/presentationml/2006/ole">
            <p:oleObj spid="_x0000_s1031" name="Equation" r:id="rId8" imgW="1574640" imgH="469800" progId="Equation.3">
              <p:embed/>
            </p:oleObj>
          </a:graphicData>
        </a:graphic>
      </p:graphicFrame>
      <p:sp>
        <p:nvSpPr>
          <p:cNvPr id="34" name="Left Brace 33"/>
          <p:cNvSpPr/>
          <p:nvPr/>
        </p:nvSpPr>
        <p:spPr bwMode="auto">
          <a:xfrm rot="5400000" flipV="1">
            <a:off x="5473700" y="2906787"/>
            <a:ext cx="255587" cy="719137"/>
          </a:xfrm>
          <a:prstGeom prst="leftBrac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ar-EG" sz="2000"/>
          </a:p>
        </p:txBody>
      </p:sp>
      <p:sp>
        <p:nvSpPr>
          <p:cNvPr id="3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4BA2FA18-66AC-4AFB-88D7-FC09A5781E0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3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/>
          <a:p>
            <a:fld id="{D1628BF6-67F0-405E-B297-68D77A67C46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7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760640" cy="365125"/>
          </a:xfrm>
        </p:spPr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</p:spTree>
    <p:extLst>
      <p:ext uri="{BB962C8B-B14F-4D97-AF65-F5344CB8AC3E}">
        <p14:creationId xmlns:p14="http://schemas.microsoft.com/office/powerpoint/2010/main" xmlns="" val="8401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1" grpId="0" animBg="1"/>
      <p:bldP spid="22" grpId="0" animBg="1"/>
      <p:bldP spid="24" grpId="0" animBg="1"/>
      <p:bldP spid="28" grpId="0" animBg="1"/>
      <p:bldP spid="29" grpId="0" animBg="1"/>
      <p:bldP spid="32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FBLT Design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FA18-66AC-4AFB-88D7-FC09A5781E0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0307" y="1700485"/>
            <a:ext cx="1382713" cy="352425"/>
          </a:xfrm>
          <a:prstGeom prst="rect">
            <a:avLst/>
          </a:prstGeom>
          <a:solidFill>
            <a:srgbClr val="C00000"/>
          </a:solidFill>
          <a:ln w="254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30000" dirty="0" err="1">
                <a:solidFill>
                  <a:schemeClr val="bg1"/>
                </a:solidFill>
              </a:rPr>
              <a:t>a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l-G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l-G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ar-EG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251520" y="2022202"/>
            <a:ext cx="7992888" cy="386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29383" y="4876542"/>
            <a:ext cx="1381125" cy="354012"/>
          </a:xfrm>
          <a:prstGeom prst="rect">
            <a:avLst/>
          </a:prstGeom>
          <a:solidFill>
            <a:schemeClr val="tx2"/>
          </a:solidFill>
          <a:ln w="254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</a:rPr>
              <a:t>s</a:t>
            </a:r>
            <a:r>
              <a:rPr lang="en-US" sz="2000" baseline="30000">
                <a:solidFill>
                  <a:schemeClr val="bg1"/>
                </a:solidFill>
              </a:rPr>
              <a:t>c</a:t>
            </a:r>
            <a:r>
              <a:rPr lang="en-US" sz="2000" baseline="-25000">
                <a:solidFill>
                  <a:schemeClr val="bg1"/>
                </a:solidFill>
              </a:rPr>
              <a:t>d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el-GR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l-GR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>
                <a:solidFill>
                  <a:schemeClr val="bg1"/>
                </a:solidFill>
              </a:rPr>
              <a:t>)</a:t>
            </a:r>
            <a:endParaRPr lang="ar-EG" sz="200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51520" y="5238492"/>
            <a:ext cx="795002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497582" y="1624285"/>
            <a:ext cx="0" cy="4365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7956376" y="1613173"/>
            <a:ext cx="0" cy="436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646808" y="4787642"/>
            <a:ext cx="0" cy="436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7625482" y="4776529"/>
            <a:ext cx="0" cy="4365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8231633" y="1412007"/>
            <a:ext cx="6826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 marL="285750" indent="-285750" algn="ctr">
              <a:buFont typeface="Wingdings" pitchFamily="2" charset="2"/>
              <a:buNone/>
              <a:defRPr/>
            </a:pPr>
            <a:r>
              <a:rPr lang="en-US" b="1" dirty="0"/>
              <a:t>p1</a:t>
            </a:r>
            <a:endParaRPr lang="ar-EG" b="1" dirty="0"/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8239001" y="4589651"/>
            <a:ext cx="6826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 marL="285750" indent="-285750" algn="ctr">
              <a:buFont typeface="Wingdings" pitchFamily="2" charset="2"/>
              <a:buNone/>
              <a:defRPr/>
            </a:pPr>
            <a:r>
              <a:rPr lang="en-US" b="1"/>
              <a:t>p2</a:t>
            </a:r>
            <a:endParaRPr lang="ar-EG" b="1"/>
          </a:p>
        </p:txBody>
      </p:sp>
      <p:sp>
        <p:nvSpPr>
          <p:cNvPr id="35" name="TextBox 34"/>
          <p:cNvSpPr txBox="1"/>
          <p:nvPr/>
        </p:nvSpPr>
        <p:spPr>
          <a:xfrm>
            <a:off x="611560" y="980728"/>
            <a:ext cx="158417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l-GR" sz="2000" b="1" dirty="0" smtClean="0"/>
              <a:t>η</a:t>
            </a:r>
            <a:r>
              <a:rPr lang="en-US" sz="2000" b="1" baseline="30000" dirty="0" err="1" smtClean="0"/>
              <a:t>a</a:t>
            </a:r>
            <a:r>
              <a:rPr lang="en-US" sz="2000" b="1" baseline="-25000" dirty="0" err="1" smtClean="0"/>
              <a:t>b</a:t>
            </a:r>
            <a:r>
              <a:rPr lang="en-US" sz="2000" b="1" dirty="0" smtClean="0"/>
              <a:t> &lt; </a:t>
            </a:r>
            <a:r>
              <a:rPr lang="el-GR" sz="2000" b="1" dirty="0" smtClean="0"/>
              <a:t>σ</a:t>
            </a:r>
            <a:r>
              <a:rPr lang="en-US" sz="2000" b="1" baseline="30000" dirty="0" err="1" smtClean="0"/>
              <a:t>a</a:t>
            </a:r>
            <a:r>
              <a:rPr lang="en-US" sz="2000" b="1" baseline="-25000" dirty="0" err="1" smtClean="0"/>
              <a:t>b</a:t>
            </a:r>
            <a:r>
              <a:rPr lang="en-US" sz="2000" b="1" dirty="0" smtClean="0"/>
              <a:t> (preemptive)</a:t>
            </a:r>
            <a:endParaRPr lang="ar-EG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56730" y="4086364"/>
            <a:ext cx="158417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l-GR" sz="2000" b="1" dirty="0" smtClean="0"/>
              <a:t>η</a:t>
            </a:r>
            <a:r>
              <a:rPr lang="en-US" sz="2000" b="1" baseline="30000" dirty="0" err="1" smtClean="0"/>
              <a:t>c</a:t>
            </a:r>
            <a:r>
              <a:rPr lang="en-US" sz="2000" b="1" baseline="-25000" dirty="0" err="1" smtClean="0"/>
              <a:t>d</a:t>
            </a:r>
            <a:r>
              <a:rPr lang="en-US" sz="2000" b="1" dirty="0" smtClean="0"/>
              <a:t> &lt; </a:t>
            </a:r>
            <a:r>
              <a:rPr lang="el-GR" sz="2000" b="1" dirty="0" smtClean="0"/>
              <a:t>σ</a:t>
            </a:r>
            <a:r>
              <a:rPr lang="en-US" sz="2000" b="1" baseline="30000" dirty="0" err="1" smtClean="0"/>
              <a:t>c</a:t>
            </a:r>
            <a:r>
              <a:rPr lang="en-US" sz="2000" b="1" baseline="-25000" dirty="0" err="1" smtClean="0"/>
              <a:t>d</a:t>
            </a:r>
            <a:r>
              <a:rPr lang="en-US" sz="2000" b="1" dirty="0" smtClean="0"/>
              <a:t> (preemptive)</a:t>
            </a:r>
            <a:endParaRPr lang="ar-EG" sz="20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2022574" y="1876698"/>
            <a:ext cx="1037258" cy="3176850"/>
            <a:chOff x="2022574" y="1876698"/>
            <a:chExt cx="1037258" cy="3176850"/>
          </a:xfrm>
        </p:grpSpPr>
        <p:cxnSp>
          <p:nvCxnSpPr>
            <p:cNvPr id="26" name="Elbow Connector 25"/>
            <p:cNvCxnSpPr>
              <a:cxnSpLocks noChangeShapeType="1"/>
              <a:stCxn id="9" idx="3"/>
              <a:endCxn id="20" idx="0"/>
            </p:cNvCxnSpPr>
            <p:nvPr/>
          </p:nvCxnSpPr>
          <p:spPr bwMode="auto">
            <a:xfrm>
              <a:off x="2093020" y="1876698"/>
              <a:ext cx="448183" cy="1223911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sp>
          <p:nvSpPr>
            <p:cNvPr id="20" name="TextBox 19"/>
            <p:cNvSpPr txBox="1"/>
            <p:nvPr/>
          </p:nvSpPr>
          <p:spPr>
            <a:xfrm>
              <a:off x="2022574" y="3100609"/>
              <a:ext cx="1037258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3300"/>
                  </a:solidFill>
                </a:rPr>
                <a:t>LCM</a:t>
              </a:r>
              <a:endParaRPr lang="ar-EG" sz="3200" b="1" dirty="0">
                <a:solidFill>
                  <a:srgbClr val="003300"/>
                </a:solidFill>
              </a:endParaRPr>
            </a:p>
          </p:txBody>
        </p:sp>
        <p:cxnSp>
          <p:nvCxnSpPr>
            <p:cNvPr id="25" name="Elbow Connector 25"/>
            <p:cNvCxnSpPr>
              <a:cxnSpLocks noChangeShapeType="1"/>
              <a:stCxn id="11" idx="3"/>
              <a:endCxn id="20" idx="2"/>
            </p:cNvCxnSpPr>
            <p:nvPr/>
          </p:nvCxnSpPr>
          <p:spPr bwMode="auto">
            <a:xfrm flipV="1">
              <a:off x="2310508" y="3685384"/>
              <a:ext cx="230695" cy="1368164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</p:cxnSp>
      </p:grpSp>
      <p:sp>
        <p:nvSpPr>
          <p:cNvPr id="33" name="Diamond 32"/>
          <p:cNvSpPr/>
          <p:nvPr/>
        </p:nvSpPr>
        <p:spPr>
          <a:xfrm>
            <a:off x="3953074" y="2708920"/>
            <a:ext cx="1584176" cy="1368152"/>
          </a:xfrm>
          <a:prstGeom prst="diamond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/>
              <a:t>Abort </a:t>
            </a:r>
            <a:r>
              <a:rPr lang="en-US" sz="2000" b="1" dirty="0" err="1" smtClean="0">
                <a:solidFill>
                  <a:schemeClr val="bg1"/>
                </a:solidFill>
              </a:rPr>
              <a:t>s</a:t>
            </a:r>
            <a:r>
              <a:rPr lang="en-US" sz="2000" b="1" baseline="30000" dirty="0" err="1" smtClean="0">
                <a:solidFill>
                  <a:schemeClr val="bg1"/>
                </a:solidFill>
              </a:rPr>
              <a:t>a</a:t>
            </a:r>
            <a:r>
              <a:rPr lang="en-US" sz="2000" b="1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2000" b="1" dirty="0" smtClean="0">
                <a:solidFill>
                  <a:schemeClr val="bg1"/>
                </a:solidFill>
              </a:rPr>
              <a:t> ?</a:t>
            </a:r>
            <a:endParaRPr lang="ar-EG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012160" y="1343670"/>
            <a:ext cx="158417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Increment </a:t>
            </a:r>
            <a:r>
              <a:rPr lang="el-GR" sz="2000" b="1" dirty="0" smtClean="0"/>
              <a:t>η</a:t>
            </a:r>
            <a:r>
              <a:rPr lang="en-US" sz="2000" b="1" baseline="30000" dirty="0" err="1" smtClean="0"/>
              <a:t>a</a:t>
            </a:r>
            <a:r>
              <a:rPr lang="en-US" sz="2000" b="1" baseline="-25000" dirty="0" err="1" smtClean="0"/>
              <a:t>b</a:t>
            </a:r>
            <a:endParaRPr lang="ar-EG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69298" y="4449306"/>
            <a:ext cx="158417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Increment </a:t>
            </a:r>
            <a:r>
              <a:rPr lang="el-GR" sz="2000" b="1" dirty="0" smtClean="0"/>
              <a:t>η</a:t>
            </a:r>
            <a:r>
              <a:rPr lang="en-US" sz="2000" b="1" baseline="30000" dirty="0" err="1" smtClean="0"/>
              <a:t>c</a:t>
            </a:r>
            <a:r>
              <a:rPr lang="en-US" sz="2000" b="1" baseline="-25000" dirty="0" err="1" smtClean="0"/>
              <a:t>d</a:t>
            </a:r>
            <a:endParaRPr lang="ar-EG" sz="2000" b="1" dirty="0"/>
          </a:p>
        </p:txBody>
      </p:sp>
      <p:cxnSp>
        <p:nvCxnSpPr>
          <p:cNvPr id="45" name="Elbow Connector 25"/>
          <p:cNvCxnSpPr>
            <a:cxnSpLocks noChangeShapeType="1"/>
            <a:stCxn id="33" idx="2"/>
            <a:endCxn id="36" idx="1"/>
          </p:cNvCxnSpPr>
          <p:nvPr/>
        </p:nvCxnSpPr>
        <p:spPr bwMode="auto">
          <a:xfrm rot="16200000" flipH="1">
            <a:off x="4994142" y="3828092"/>
            <a:ext cx="726177" cy="1224136"/>
          </a:xfrm>
          <a:prstGeom prst="bentConnector2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48" name="Elbow Connector 25"/>
          <p:cNvCxnSpPr>
            <a:cxnSpLocks noChangeShapeType="1"/>
            <a:stCxn id="33" idx="0"/>
            <a:endCxn id="34" idx="1"/>
          </p:cNvCxnSpPr>
          <p:nvPr/>
        </p:nvCxnSpPr>
        <p:spPr bwMode="auto">
          <a:xfrm rot="5400000" flipH="1" flipV="1">
            <a:off x="4873008" y="1569768"/>
            <a:ext cx="1011307" cy="1266998"/>
          </a:xfrm>
          <a:prstGeom prst="bentConnector2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</p:cxnSp>
      <p:sp>
        <p:nvSpPr>
          <p:cNvPr id="51" name="TextBox 50"/>
          <p:cNvSpPr txBox="1"/>
          <p:nvPr/>
        </p:nvSpPr>
        <p:spPr>
          <a:xfrm>
            <a:off x="5004048" y="1322184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Yes</a:t>
            </a:r>
            <a:endParaRPr lang="ar-EG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033194" y="4797152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ar-EG" b="1" dirty="0"/>
          </a:p>
        </p:txBody>
      </p:sp>
      <p:cxnSp>
        <p:nvCxnSpPr>
          <p:cNvPr id="53" name="Elbow Connector 25"/>
          <p:cNvCxnSpPr>
            <a:cxnSpLocks noChangeShapeType="1"/>
            <a:stCxn id="20" idx="3"/>
            <a:endCxn id="33" idx="1"/>
          </p:cNvCxnSpPr>
          <p:nvPr/>
        </p:nvCxnSpPr>
        <p:spPr bwMode="auto">
          <a:xfrm flipV="1">
            <a:off x="3059832" y="3392996"/>
            <a:ext cx="893242" cy="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val="8401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4" grpId="0" animBg="1"/>
      <p:bldP spid="35" grpId="0"/>
      <p:bldP spid="19" grpId="0"/>
      <p:bldP spid="19" grpId="1"/>
      <p:bldP spid="33" grpId="0" animBg="1"/>
      <p:bldP spid="33" grpId="1" animBg="1"/>
      <p:bldP spid="34" grpId="0"/>
      <p:bldP spid="34" grpId="1"/>
      <p:bldP spid="36" grpId="0"/>
      <p:bldP spid="36" grpId="1"/>
      <p:bldP spid="51" grpId="0"/>
      <p:bldP spid="51" grpId="1"/>
      <p:bldP spid="52" grpId="0"/>
      <p:bldP spid="5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FBLT Design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FA18-66AC-4AFB-88D7-FC09A5781E0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0307" y="1700485"/>
            <a:ext cx="1382713" cy="352425"/>
          </a:xfrm>
          <a:prstGeom prst="rect">
            <a:avLst/>
          </a:prstGeom>
          <a:solidFill>
            <a:srgbClr val="C00000"/>
          </a:solidFill>
          <a:ln w="254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30000" dirty="0" err="1">
                <a:solidFill>
                  <a:schemeClr val="bg1"/>
                </a:solidFill>
              </a:rPr>
              <a:t>a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l-G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l-G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ar-EG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251520" y="2022202"/>
            <a:ext cx="7992888" cy="386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29383" y="4876542"/>
            <a:ext cx="1381125" cy="354012"/>
          </a:xfrm>
          <a:prstGeom prst="rect">
            <a:avLst/>
          </a:prstGeom>
          <a:solidFill>
            <a:schemeClr val="tx2"/>
          </a:solidFill>
          <a:ln w="254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</a:rPr>
              <a:t>s</a:t>
            </a:r>
            <a:r>
              <a:rPr lang="en-US" sz="2000" baseline="30000">
                <a:solidFill>
                  <a:schemeClr val="bg1"/>
                </a:solidFill>
              </a:rPr>
              <a:t>c</a:t>
            </a:r>
            <a:r>
              <a:rPr lang="en-US" sz="2000" baseline="-25000">
                <a:solidFill>
                  <a:schemeClr val="bg1"/>
                </a:solidFill>
              </a:rPr>
              <a:t>d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el-GR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l-GR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>
                <a:solidFill>
                  <a:schemeClr val="bg1"/>
                </a:solidFill>
              </a:rPr>
              <a:t>)</a:t>
            </a:r>
            <a:endParaRPr lang="ar-EG" sz="200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51520" y="5238492"/>
            <a:ext cx="795002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497582" y="1624285"/>
            <a:ext cx="0" cy="4365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7956376" y="1613173"/>
            <a:ext cx="0" cy="436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646808" y="4787642"/>
            <a:ext cx="0" cy="436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7625482" y="4776529"/>
            <a:ext cx="0" cy="4365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8231633" y="1412007"/>
            <a:ext cx="6826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 marL="285750" indent="-285750" algn="ctr">
              <a:buFont typeface="Wingdings" pitchFamily="2" charset="2"/>
              <a:buNone/>
              <a:defRPr/>
            </a:pPr>
            <a:r>
              <a:rPr lang="en-US" b="1" dirty="0"/>
              <a:t>p1</a:t>
            </a:r>
            <a:endParaRPr lang="ar-EG" b="1" dirty="0"/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8239001" y="4589651"/>
            <a:ext cx="6826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 marL="285750" indent="-285750" algn="ctr">
              <a:buFont typeface="Wingdings" pitchFamily="2" charset="2"/>
              <a:buNone/>
              <a:defRPr/>
            </a:pPr>
            <a:r>
              <a:rPr lang="en-US" b="1" dirty="0"/>
              <a:t>p2</a:t>
            </a:r>
            <a:endParaRPr lang="ar-EG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11560" y="980728"/>
            <a:ext cx="158417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l-GR" sz="2000" b="1" dirty="0" smtClean="0"/>
              <a:t>η</a:t>
            </a:r>
            <a:r>
              <a:rPr lang="en-US" sz="2000" b="1" baseline="30000" dirty="0" err="1" smtClean="0"/>
              <a:t>a</a:t>
            </a:r>
            <a:r>
              <a:rPr lang="en-US" sz="2000" b="1" baseline="-25000" dirty="0" err="1" smtClean="0"/>
              <a:t>b</a:t>
            </a:r>
            <a:r>
              <a:rPr lang="en-US" sz="2000" b="1" dirty="0" smtClean="0"/>
              <a:t> &lt; </a:t>
            </a:r>
            <a:r>
              <a:rPr lang="el-GR" sz="2000" b="1" dirty="0" smtClean="0"/>
              <a:t>σ</a:t>
            </a:r>
            <a:r>
              <a:rPr lang="en-US" sz="2000" b="1" baseline="30000" dirty="0" err="1" smtClean="0"/>
              <a:t>a</a:t>
            </a:r>
            <a:r>
              <a:rPr lang="en-US" sz="2000" b="1" baseline="-25000" dirty="0" err="1" smtClean="0"/>
              <a:t>b</a:t>
            </a:r>
            <a:r>
              <a:rPr lang="en-US" sz="2000" b="1" dirty="0" smtClean="0"/>
              <a:t> (preemptive)</a:t>
            </a:r>
            <a:endParaRPr lang="ar-EG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4086364"/>
            <a:ext cx="230425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l-GR" sz="2000" b="1" dirty="0" smtClean="0"/>
              <a:t>η</a:t>
            </a:r>
            <a:r>
              <a:rPr lang="en-US" sz="2000" b="1" baseline="30000" dirty="0" err="1" smtClean="0"/>
              <a:t>c</a:t>
            </a:r>
            <a:r>
              <a:rPr lang="en-US" sz="2000" b="1" baseline="-25000" dirty="0" err="1" smtClean="0"/>
              <a:t>d</a:t>
            </a:r>
            <a:r>
              <a:rPr lang="en-US" sz="2000" b="1" dirty="0" smtClean="0"/>
              <a:t>  &gt; </a:t>
            </a:r>
            <a:r>
              <a:rPr lang="el-GR" sz="2000" b="1" dirty="0" smtClean="0"/>
              <a:t>σ</a:t>
            </a:r>
            <a:r>
              <a:rPr lang="en-US" sz="2000" b="1" baseline="30000" dirty="0" err="1" smtClean="0"/>
              <a:t>c</a:t>
            </a:r>
            <a:r>
              <a:rPr lang="en-US" sz="2000" b="1" baseline="-25000" dirty="0" err="1" smtClean="0"/>
              <a:t>d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(non-preemptive)</a:t>
            </a:r>
            <a:endParaRPr lang="ar-EG" sz="2000" b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2093020" y="1876698"/>
            <a:ext cx="2622996" cy="3176850"/>
            <a:chOff x="2093020" y="1876698"/>
            <a:chExt cx="2622996" cy="3176850"/>
          </a:xfrm>
        </p:grpSpPr>
        <p:cxnSp>
          <p:nvCxnSpPr>
            <p:cNvPr id="26" name="Elbow Connector 25"/>
            <p:cNvCxnSpPr>
              <a:cxnSpLocks noChangeShapeType="1"/>
              <a:stCxn id="9" idx="3"/>
              <a:endCxn id="20" idx="0"/>
            </p:cNvCxnSpPr>
            <p:nvPr/>
          </p:nvCxnSpPr>
          <p:spPr bwMode="auto">
            <a:xfrm>
              <a:off x="2093020" y="1876698"/>
              <a:ext cx="1362856" cy="1223911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sp>
          <p:nvSpPr>
            <p:cNvPr id="20" name="TextBox 19"/>
            <p:cNvSpPr txBox="1"/>
            <p:nvPr/>
          </p:nvSpPr>
          <p:spPr>
            <a:xfrm>
              <a:off x="2195736" y="3100609"/>
              <a:ext cx="2520280" cy="584775"/>
            </a:xfrm>
            <a:prstGeom prst="rect">
              <a:avLst/>
            </a:prstGeom>
            <a:solidFill>
              <a:srgbClr val="00330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Abort 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s</a:t>
              </a:r>
              <a:r>
                <a:rPr lang="en-US" sz="3200" b="1" baseline="30000" dirty="0" err="1" smtClean="0">
                  <a:solidFill>
                    <a:schemeClr val="bg1"/>
                  </a:solidFill>
                </a:rPr>
                <a:t>a</a:t>
              </a:r>
              <a:r>
                <a:rPr lang="en-US" sz="3200" b="1" baseline="-25000" dirty="0" err="1" smtClean="0">
                  <a:solidFill>
                    <a:schemeClr val="bg1"/>
                  </a:solidFill>
                </a:rPr>
                <a:t>b</a:t>
              </a:r>
              <a:endParaRPr lang="ar-EG" sz="3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Elbow Connector 25"/>
            <p:cNvCxnSpPr>
              <a:cxnSpLocks noChangeShapeType="1"/>
              <a:stCxn id="11" idx="3"/>
              <a:endCxn id="20" idx="2"/>
            </p:cNvCxnSpPr>
            <p:nvPr/>
          </p:nvCxnSpPr>
          <p:spPr bwMode="auto">
            <a:xfrm flipV="1">
              <a:off x="2310508" y="3685384"/>
              <a:ext cx="1145368" cy="1368164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</p:cxnSp>
      </p:grpSp>
      <p:sp>
        <p:nvSpPr>
          <p:cNvPr id="34" name="TextBox 33"/>
          <p:cNvSpPr txBox="1"/>
          <p:nvPr/>
        </p:nvSpPr>
        <p:spPr>
          <a:xfrm>
            <a:off x="6012160" y="1343670"/>
            <a:ext cx="158417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Increment </a:t>
            </a:r>
            <a:r>
              <a:rPr lang="el-GR" sz="2000" b="1" dirty="0" smtClean="0"/>
              <a:t>η</a:t>
            </a:r>
            <a:r>
              <a:rPr lang="en-US" sz="2000" b="1" baseline="30000" dirty="0" err="1" smtClean="0"/>
              <a:t>a</a:t>
            </a:r>
            <a:r>
              <a:rPr lang="en-US" sz="2000" b="1" baseline="-25000" dirty="0" err="1" smtClean="0"/>
              <a:t>b</a:t>
            </a:r>
            <a:endParaRPr lang="ar-EG" sz="2000" b="1" dirty="0"/>
          </a:p>
        </p:txBody>
      </p:sp>
      <p:cxnSp>
        <p:nvCxnSpPr>
          <p:cNvPr id="47" name="Elbow Connector 25"/>
          <p:cNvCxnSpPr>
            <a:cxnSpLocks noChangeShapeType="1"/>
            <a:stCxn id="20" idx="3"/>
            <a:endCxn id="34" idx="2"/>
          </p:cNvCxnSpPr>
          <p:nvPr/>
        </p:nvCxnSpPr>
        <p:spPr bwMode="auto">
          <a:xfrm flipV="1">
            <a:off x="4716016" y="2051556"/>
            <a:ext cx="2088232" cy="1341441"/>
          </a:xfrm>
          <a:prstGeom prst="bentConnector2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val="8401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9" grpId="0"/>
      <p:bldP spid="34" grpId="1"/>
      <p:bldP spid="34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FBLT Design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FA18-66AC-4AFB-88D7-FC09A5781E0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0307" y="1700485"/>
            <a:ext cx="1382713" cy="352425"/>
          </a:xfrm>
          <a:prstGeom prst="rect">
            <a:avLst/>
          </a:prstGeom>
          <a:solidFill>
            <a:srgbClr val="C00000"/>
          </a:solidFill>
          <a:ln w="254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30000" dirty="0" err="1">
                <a:solidFill>
                  <a:schemeClr val="bg1"/>
                </a:solidFill>
              </a:rPr>
              <a:t>a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l-G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l-G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ar-EG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251520" y="2022202"/>
            <a:ext cx="7992888" cy="386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29383" y="4876542"/>
            <a:ext cx="1381125" cy="354012"/>
          </a:xfrm>
          <a:prstGeom prst="rect">
            <a:avLst/>
          </a:prstGeom>
          <a:solidFill>
            <a:schemeClr val="tx2"/>
          </a:solidFill>
          <a:ln w="254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</a:rPr>
              <a:t>s</a:t>
            </a:r>
            <a:r>
              <a:rPr lang="en-US" sz="2000" baseline="30000">
                <a:solidFill>
                  <a:schemeClr val="bg1"/>
                </a:solidFill>
              </a:rPr>
              <a:t>c</a:t>
            </a:r>
            <a:r>
              <a:rPr lang="en-US" sz="2000" baseline="-25000">
                <a:solidFill>
                  <a:schemeClr val="bg1"/>
                </a:solidFill>
              </a:rPr>
              <a:t>d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el-GR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l-GR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>
                <a:solidFill>
                  <a:schemeClr val="bg1"/>
                </a:solidFill>
              </a:rPr>
              <a:t>)</a:t>
            </a:r>
            <a:endParaRPr lang="ar-EG" sz="200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51520" y="5238492"/>
            <a:ext cx="795002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497582" y="1624285"/>
            <a:ext cx="0" cy="4365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7956376" y="1613173"/>
            <a:ext cx="0" cy="436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646808" y="4787642"/>
            <a:ext cx="0" cy="436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7625482" y="4776529"/>
            <a:ext cx="0" cy="4365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8231633" y="1412007"/>
            <a:ext cx="6826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 marL="285750" indent="-285750" algn="ctr">
              <a:buFont typeface="Wingdings" pitchFamily="2" charset="2"/>
              <a:buNone/>
              <a:defRPr/>
            </a:pPr>
            <a:r>
              <a:rPr lang="en-US" b="1" dirty="0"/>
              <a:t>p1</a:t>
            </a:r>
            <a:endParaRPr lang="ar-EG" b="1" dirty="0"/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8239001" y="4589651"/>
            <a:ext cx="6826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 marL="285750" indent="-285750" algn="ctr">
              <a:buFont typeface="Wingdings" pitchFamily="2" charset="2"/>
              <a:buNone/>
              <a:defRPr/>
            </a:pPr>
            <a:r>
              <a:rPr lang="en-US" b="1" dirty="0"/>
              <a:t>p2</a:t>
            </a:r>
            <a:endParaRPr lang="ar-EG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980728"/>
            <a:ext cx="223224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l-GR" sz="2000" b="1" dirty="0" smtClean="0"/>
              <a:t>η</a:t>
            </a:r>
            <a:r>
              <a:rPr lang="en-US" sz="2000" b="1" baseline="30000" dirty="0" err="1" smtClean="0"/>
              <a:t>a</a:t>
            </a:r>
            <a:r>
              <a:rPr lang="en-US" sz="2000" b="1" baseline="-25000" dirty="0" err="1" smtClean="0"/>
              <a:t>b</a:t>
            </a:r>
            <a:r>
              <a:rPr lang="en-US" sz="2000" b="1" dirty="0" smtClean="0"/>
              <a:t> &gt; </a:t>
            </a:r>
            <a:r>
              <a:rPr lang="el-GR" sz="2000" b="1" dirty="0" smtClean="0"/>
              <a:t>σ</a:t>
            </a:r>
            <a:r>
              <a:rPr lang="en-US" sz="2000" b="1" baseline="30000" dirty="0" err="1" smtClean="0"/>
              <a:t>a</a:t>
            </a:r>
            <a:r>
              <a:rPr lang="en-US" sz="2000" b="1" baseline="-25000" dirty="0" err="1" smtClean="0"/>
              <a:t>b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(non-preemptive)</a:t>
            </a:r>
            <a:endParaRPr lang="ar-EG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4086364"/>
            <a:ext cx="230425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l-GR" sz="2000" b="1" dirty="0" smtClean="0"/>
              <a:t>η</a:t>
            </a:r>
            <a:r>
              <a:rPr lang="en-US" sz="2000" b="1" baseline="30000" dirty="0" err="1" smtClean="0"/>
              <a:t>c</a:t>
            </a:r>
            <a:r>
              <a:rPr lang="en-US" sz="2000" b="1" baseline="-25000" dirty="0" err="1" smtClean="0"/>
              <a:t>d</a:t>
            </a:r>
            <a:r>
              <a:rPr lang="en-US" sz="2000" b="1" dirty="0" smtClean="0"/>
              <a:t>  &gt; </a:t>
            </a:r>
            <a:r>
              <a:rPr lang="el-GR" sz="2000" b="1" dirty="0" smtClean="0"/>
              <a:t>σ</a:t>
            </a:r>
            <a:r>
              <a:rPr lang="en-US" sz="2000" b="1" baseline="30000" dirty="0" err="1" smtClean="0"/>
              <a:t>c</a:t>
            </a:r>
            <a:r>
              <a:rPr lang="en-US" sz="2000" b="1" baseline="-25000" dirty="0" err="1" smtClean="0"/>
              <a:t>d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(non-preemptive)</a:t>
            </a:r>
            <a:endParaRPr lang="ar-EG" sz="2000" b="1" dirty="0"/>
          </a:p>
        </p:txBody>
      </p:sp>
      <p:grpSp>
        <p:nvGrpSpPr>
          <p:cNvPr id="2" name="Group 54"/>
          <p:cNvGrpSpPr/>
          <p:nvPr/>
        </p:nvGrpSpPr>
        <p:grpSpPr>
          <a:xfrm>
            <a:off x="2093020" y="1876698"/>
            <a:ext cx="2622996" cy="3176850"/>
            <a:chOff x="2093020" y="1876698"/>
            <a:chExt cx="2622996" cy="3487118"/>
          </a:xfrm>
        </p:grpSpPr>
        <p:cxnSp>
          <p:nvCxnSpPr>
            <p:cNvPr id="26" name="Elbow Connector 25"/>
            <p:cNvCxnSpPr>
              <a:cxnSpLocks noChangeShapeType="1"/>
              <a:stCxn id="9" idx="3"/>
              <a:endCxn id="20" idx="0"/>
            </p:cNvCxnSpPr>
            <p:nvPr/>
          </p:nvCxnSpPr>
          <p:spPr bwMode="auto">
            <a:xfrm>
              <a:off x="2093020" y="1876698"/>
              <a:ext cx="1362856" cy="688207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sp>
          <p:nvSpPr>
            <p:cNvPr id="20" name="TextBox 19"/>
            <p:cNvSpPr txBox="1"/>
            <p:nvPr/>
          </p:nvSpPr>
          <p:spPr>
            <a:xfrm>
              <a:off x="2195736" y="2564905"/>
              <a:ext cx="2520280" cy="2080401"/>
            </a:xfrm>
            <a:prstGeom prst="diamond">
              <a:avLst/>
            </a:prstGeom>
            <a:solidFill>
              <a:srgbClr val="00330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r(</a:t>
              </a:r>
              <a:r>
                <a:rPr lang="en-US" sz="2800" b="1" dirty="0" err="1" smtClean="0">
                  <a:solidFill>
                    <a:schemeClr val="bg1"/>
                  </a:solidFill>
                </a:rPr>
                <a:t>s</a:t>
              </a:r>
              <a:r>
                <a:rPr lang="en-US" sz="2800" b="1" baseline="30000" dirty="0" err="1" smtClean="0">
                  <a:solidFill>
                    <a:schemeClr val="bg1"/>
                  </a:solidFill>
                </a:rPr>
                <a:t>a</a:t>
              </a:r>
              <a:r>
                <a:rPr lang="en-US" sz="2800" b="1" baseline="-25000" dirty="0" err="1" smtClean="0">
                  <a:solidFill>
                    <a:schemeClr val="bg1"/>
                  </a:solidFill>
                </a:rPr>
                <a:t>b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)&lt;</a:t>
              </a:r>
            </a:p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r(</a:t>
              </a:r>
              <a:r>
                <a:rPr lang="en-US" sz="2800" b="1" dirty="0" err="1" smtClean="0">
                  <a:solidFill>
                    <a:schemeClr val="bg1"/>
                  </a:solidFill>
                </a:rPr>
                <a:t>s</a:t>
              </a:r>
              <a:r>
                <a:rPr lang="en-US" sz="2800" b="1" baseline="30000" dirty="0" err="1" smtClean="0">
                  <a:solidFill>
                    <a:schemeClr val="bg1"/>
                  </a:solidFill>
                </a:rPr>
                <a:t>c</a:t>
              </a:r>
              <a:r>
                <a:rPr lang="en-US" sz="2800" b="1" baseline="-25000" dirty="0" err="1" smtClean="0">
                  <a:solidFill>
                    <a:schemeClr val="bg1"/>
                  </a:solidFill>
                </a:rPr>
                <a:t>d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)?</a:t>
              </a:r>
              <a:endParaRPr lang="ar-EG" sz="2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5" name="Elbow Connector 25"/>
            <p:cNvCxnSpPr>
              <a:cxnSpLocks noChangeShapeType="1"/>
              <a:stCxn id="11" idx="3"/>
              <a:endCxn id="20" idx="2"/>
            </p:cNvCxnSpPr>
            <p:nvPr/>
          </p:nvCxnSpPr>
          <p:spPr bwMode="auto">
            <a:xfrm flipV="1">
              <a:off x="2310508" y="4645305"/>
              <a:ext cx="1145368" cy="718511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</p:cxnSp>
      </p:grpSp>
      <p:sp>
        <p:nvSpPr>
          <p:cNvPr id="34" name="TextBox 33"/>
          <p:cNvSpPr txBox="1"/>
          <p:nvPr/>
        </p:nvSpPr>
        <p:spPr>
          <a:xfrm>
            <a:off x="5940152" y="1628800"/>
            <a:ext cx="158417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Abort </a:t>
            </a:r>
            <a:r>
              <a:rPr lang="en-US" sz="2000" b="1" dirty="0" err="1" smtClean="0"/>
              <a:t>s</a:t>
            </a:r>
            <a:r>
              <a:rPr lang="en-US" sz="2000" b="1" baseline="30000" dirty="0" err="1" smtClean="0"/>
              <a:t>a</a:t>
            </a:r>
            <a:r>
              <a:rPr lang="en-US" sz="2000" b="1" baseline="-25000" dirty="0" err="1" smtClean="0"/>
              <a:t>b</a:t>
            </a:r>
            <a:endParaRPr lang="ar-EG" sz="2000" b="1" dirty="0"/>
          </a:p>
        </p:txBody>
      </p:sp>
      <p:cxnSp>
        <p:nvCxnSpPr>
          <p:cNvPr id="47" name="Elbow Connector 25"/>
          <p:cNvCxnSpPr>
            <a:cxnSpLocks noChangeShapeType="1"/>
            <a:stCxn id="20" idx="3"/>
            <a:endCxn id="34" idx="2"/>
          </p:cNvCxnSpPr>
          <p:nvPr/>
        </p:nvCxnSpPr>
        <p:spPr bwMode="auto">
          <a:xfrm flipV="1">
            <a:off x="4716016" y="2028910"/>
            <a:ext cx="2016224" cy="1422409"/>
          </a:xfrm>
          <a:prstGeom prst="bentConnector2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</p:cxnSp>
      <p:sp>
        <p:nvSpPr>
          <p:cNvPr id="29" name="TextBox 28"/>
          <p:cNvSpPr txBox="1"/>
          <p:nvPr/>
        </p:nvSpPr>
        <p:spPr>
          <a:xfrm>
            <a:off x="5940152" y="4797152"/>
            <a:ext cx="158417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Abort </a:t>
            </a:r>
            <a:r>
              <a:rPr lang="en-US" sz="2000" b="1" dirty="0" err="1" smtClean="0"/>
              <a:t>s</a:t>
            </a:r>
            <a:r>
              <a:rPr lang="en-US" sz="2000" b="1" baseline="30000" dirty="0" err="1" smtClean="0"/>
              <a:t>c</a:t>
            </a:r>
            <a:r>
              <a:rPr lang="en-US" sz="2000" b="1" baseline="-25000" dirty="0" err="1" smtClean="0"/>
              <a:t>d</a:t>
            </a:r>
            <a:endParaRPr lang="ar-EG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732240" y="2420888"/>
            <a:ext cx="5760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No</a:t>
            </a:r>
            <a:endParaRPr lang="ar-EG" sz="2000" b="1" dirty="0"/>
          </a:p>
        </p:txBody>
      </p:sp>
      <p:cxnSp>
        <p:nvCxnSpPr>
          <p:cNvPr id="31" name="Elbow Connector 25"/>
          <p:cNvCxnSpPr>
            <a:cxnSpLocks noChangeShapeType="1"/>
            <a:stCxn id="20" idx="3"/>
            <a:endCxn id="29" idx="0"/>
          </p:cNvCxnSpPr>
          <p:nvPr/>
        </p:nvCxnSpPr>
        <p:spPr bwMode="auto">
          <a:xfrm>
            <a:off x="4716016" y="3451319"/>
            <a:ext cx="2016224" cy="1345833"/>
          </a:xfrm>
          <a:prstGeom prst="bentConnector2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6732240" y="3861048"/>
            <a:ext cx="5760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Yes</a:t>
            </a:r>
            <a:endParaRPr lang="ar-EG" sz="2000" b="1" dirty="0"/>
          </a:p>
        </p:txBody>
      </p:sp>
    </p:spTree>
    <p:extLst>
      <p:ext uri="{BB962C8B-B14F-4D97-AF65-F5344CB8AC3E}">
        <p14:creationId xmlns:p14="http://schemas.microsoft.com/office/powerpoint/2010/main" xmlns="" val="8401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4" grpId="0"/>
      <p:bldP spid="29" grpId="2"/>
      <p:bldP spid="30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0" y="980728"/>
            <a:ext cx="8820472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Total retry cost bound during interval </a:t>
            </a:r>
            <a:r>
              <a:rPr lang="en-US" i="1" dirty="0" smtClean="0"/>
              <a:t>L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l-GR" i="1" dirty="0" smtClean="0"/>
              <a:t>χ</a:t>
            </a:r>
            <a:r>
              <a:rPr lang="en-US" i="1" baseline="-25000" dirty="0" err="1" smtClean="0"/>
              <a:t>i</a:t>
            </a:r>
            <a:r>
              <a:rPr lang="en-US" i="1" baseline="30000" dirty="0" err="1" smtClean="0"/>
              <a:t>k</a:t>
            </a:r>
            <a:r>
              <a:rPr lang="en-US" dirty="0" smtClean="0"/>
              <a:t>: Set of at most </a:t>
            </a:r>
            <a:r>
              <a:rPr lang="en-US" i="1" smtClean="0"/>
              <a:t>m-1</a:t>
            </a:r>
            <a:r>
              <a:rPr lang="en-US" smtClean="0"/>
              <a:t> longest </a:t>
            </a:r>
            <a:r>
              <a:rPr lang="en-US" dirty="0" smtClean="0"/>
              <a:t>transactions conflicting (directly or indirectly) with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i="1" baseline="30000" dirty="0" err="1" smtClean="0"/>
              <a:t>k</a:t>
            </a:r>
            <a:endParaRPr lang="en-US" i="1" baseline="30000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Each transaction belongs to a distinct job</a:t>
            </a:r>
          </a:p>
          <a:p>
            <a:pPr lvl="1"/>
            <a:r>
              <a:rPr lang="en-US" i="1" dirty="0" err="1" smtClean="0"/>
              <a:t>RC</a:t>
            </a:r>
            <a:r>
              <a:rPr lang="en-US" i="1" baseline="-25000" dirty="0" err="1" smtClean="0"/>
              <a:t>re</a:t>
            </a:r>
            <a:r>
              <a:rPr lang="en-US" i="1" dirty="0" smtClean="0"/>
              <a:t>(L)</a:t>
            </a:r>
            <a:r>
              <a:rPr lang="en-US" dirty="0" smtClean="0"/>
              <a:t>: Retry cost upper bound due to release of higher priority jobs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8640960" cy="769441"/>
          </a:xfrm>
        </p:spPr>
        <p:txBody>
          <a:bodyPr>
            <a:noAutofit/>
          </a:bodyPr>
          <a:lstStyle/>
          <a:p>
            <a:r>
              <a:rPr lang="en-US" sz="3200" dirty="0" smtClean="0"/>
              <a:t>FBLT’s retry cost and response time bounds</a:t>
            </a:r>
            <a:endParaRPr lang="de-DE" sz="300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561-B448-4964-A31D-20432EFE7175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844824"/>
            <a:ext cx="694558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168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0" y="980728"/>
            <a:ext cx="8820472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Blocking time bound due to lower priority jobs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i="1" dirty="0" err="1" smtClean="0"/>
              <a:t>s</a:t>
            </a:r>
            <a:r>
              <a:rPr lang="en-US" i="1" baseline="-25000" dirty="0" err="1" smtClean="0"/>
              <a:t>j</a:t>
            </a:r>
            <a:r>
              <a:rPr lang="en-US" i="1" baseline="-50000" dirty="0" err="1" smtClean="0"/>
              <a:t>max</a:t>
            </a:r>
            <a:r>
              <a:rPr lang="en-US" dirty="0" smtClean="0"/>
              <a:t>: Maximum transactional length in </a:t>
            </a:r>
            <a:r>
              <a:rPr lang="el-GR" i="1" dirty="0" smtClean="0">
                <a:latin typeface="Times New Roman"/>
                <a:cs typeface="Times New Roman"/>
              </a:rPr>
              <a:t>τ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j</a:t>
            </a:r>
            <a:r>
              <a:rPr lang="en-US" i="1" baseline="30000" dirty="0" err="1" smtClean="0">
                <a:latin typeface="Times New Roman"/>
                <a:cs typeface="Times New Roman"/>
              </a:rPr>
              <a:t>l</a:t>
            </a:r>
            <a:endParaRPr lang="en-US" i="1" baseline="30000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/>
              <a:t>Response time bound of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8640960" cy="769441"/>
          </a:xfrm>
        </p:spPr>
        <p:txBody>
          <a:bodyPr>
            <a:noAutofit/>
          </a:bodyPr>
          <a:lstStyle/>
          <a:p>
            <a:r>
              <a:rPr lang="en-US" sz="3200" dirty="0" smtClean="0"/>
              <a:t>FBLT’s retry cost and response time bounds</a:t>
            </a:r>
            <a:endParaRPr lang="de-DE" sz="300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561-B448-4964-A31D-20432EFE7175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490" y="1628800"/>
            <a:ext cx="618583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001" y="4293096"/>
            <a:ext cx="690538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168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0" y="980728"/>
            <a:ext cx="8820472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For each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i="1" baseline="30000" dirty="0" err="1" smtClean="0"/>
              <a:t>k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each </a:t>
            </a:r>
            <a:r>
              <a:rPr lang="el-GR" i="1" dirty="0" smtClean="0">
                <a:latin typeface="Times New Roman"/>
                <a:cs typeface="Times New Roman"/>
              </a:rPr>
              <a:t>τ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i="1" baseline="30000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8640960" cy="769441"/>
          </a:xfrm>
        </p:spPr>
        <p:txBody>
          <a:bodyPr>
            <a:noAutofit/>
          </a:bodyPr>
          <a:lstStyle/>
          <a:p>
            <a:r>
              <a:rPr lang="en-US" sz="3200" dirty="0" smtClean="0"/>
              <a:t>FBLT’s schedulability ≥ PNF’s</a:t>
            </a:r>
            <a:endParaRPr lang="de-DE" sz="300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561-B448-4964-A31D-20432EFE7175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1520" y="1309504"/>
          <a:ext cx="8640959" cy="22635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29271"/>
                <a:gridCol w="720984"/>
                <a:gridCol w="3464086"/>
                <a:gridCol w="1726618"/>
              </a:tblGrid>
              <a:tr h="648072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Length sum of at most </a:t>
                      </a: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m-1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longest transactions conflicting directly or indirectly with </a:t>
                      </a:r>
                      <a:r>
                        <a:rPr lang="en-US" sz="2000" i="1" baseline="0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00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i="1" baseline="3000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ar-EG" sz="2000" i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6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ar-EG" sz="6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sum of all transactions conflicting directly with </a:t>
                      </a:r>
                      <a:r>
                        <a:rPr lang="en-US" sz="2000" i="1" baseline="0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00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i="1" baseline="3000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ar-E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3600" i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lang="en-US" sz="3600" i="1" baseline="-25000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lang="en-US" sz="3600" i="1" baseline="30000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lang="en-US" sz="3600" i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≤ </a:t>
                      </a:r>
                      <a:endParaRPr lang="ar-EG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72"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Length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1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ar-EG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EG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EG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EG" sz="2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3567" y="4347552"/>
          <a:ext cx="8208912" cy="1889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40272"/>
                <a:gridCol w="855974"/>
                <a:gridCol w="4112666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number of times </a:t>
                      </a:r>
                      <a:r>
                        <a:rPr lang="el-GR" sz="1800" i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τ</a:t>
                      </a:r>
                      <a:r>
                        <a:rPr lang="en-US" sz="1800" i="1" baseline="-25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lang="en-US" sz="1800" i="1" baseline="30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i="1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be blocked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to non-conflicting transactions in all lower priority jobs</a:t>
                      </a:r>
                      <a:endParaRPr lang="ar-EG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≤</a:t>
                      </a:r>
                      <a:endParaRPr lang="ar-EG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of longest transaction in </a:t>
                      </a:r>
                      <a:r>
                        <a:rPr lang="el-GR" sz="2000" i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τ</a:t>
                      </a:r>
                      <a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lang="en-US" sz="2000" i="1" baseline="30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i="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lower priority jobs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release time of all jobs not belonging to </a:t>
                      </a:r>
                      <a:r>
                        <a:rPr lang="el-GR" sz="1800" b="1" i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τ</a:t>
                      </a:r>
                      <a:r>
                        <a:rPr lang="en-US" sz="1800" b="1" i="1" baseline="-25000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lang="ar-EG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/>
                      <a:endParaRPr lang="ar-EG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 of smallest transaction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lower priority jobs</a:t>
                      </a:r>
                      <a:endParaRPr lang="ar-EG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168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0" y="980728"/>
            <a:ext cx="8820472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l-GR" dirty="0" smtClean="0"/>
              <a:t>δ</a:t>
            </a:r>
            <a:r>
              <a:rPr lang="en-US" baseline="-25000" dirty="0" smtClean="0"/>
              <a:t>max</a:t>
            </a:r>
            <a:r>
              <a:rPr lang="en-US" dirty="0" smtClean="0"/>
              <a:t> be maximum abort number threshold for any transaction.</a:t>
            </a:r>
          </a:p>
          <a:p>
            <a:r>
              <a:rPr lang="en-US" dirty="0" smtClean="0"/>
              <a:t>Under </a:t>
            </a:r>
            <a:r>
              <a:rPr lang="en-US" dirty="0" smtClean="0"/>
              <a:t>G-EDF and G-RMA, schedulability of FBLT is equal or better than lock-free with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max</a:t>
            </a:r>
            <a:r>
              <a:rPr lang="en-US" dirty="0" smtClean="0"/>
              <a:t> larger </a:t>
            </a:r>
            <a:r>
              <a:rPr lang="en-US" dirty="0" smtClean="0"/>
              <a:t>than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max</a:t>
            </a:r>
            <a:r>
              <a:rPr lang="en-US" dirty="0" smtClean="0"/>
              <a:t> if </a:t>
            </a:r>
            <a:r>
              <a:rPr lang="en-US" dirty="0" smtClean="0"/>
              <a:t>for each </a:t>
            </a:r>
            <a:r>
              <a:rPr lang="en-US" dirty="0" smtClean="0"/>
              <a:t>task </a:t>
            </a:r>
            <a:r>
              <a:rPr lang="el-GR" dirty="0" smtClean="0">
                <a:latin typeface="Times New Roman"/>
                <a:cs typeface="Times New Roman"/>
              </a:rPr>
              <a:t>τ</a:t>
            </a:r>
            <a:r>
              <a:rPr lang="en-US" baseline="-25000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Total </a:t>
            </a:r>
            <a:r>
              <a:rPr lang="en-US" dirty="0" smtClean="0"/>
              <a:t>number of conflicting accesses by other tasks under lock-free is much greater than number of </a:t>
            </a:r>
            <a:r>
              <a:rPr lang="en-US" dirty="0" smtClean="0"/>
              <a:t>processors </a:t>
            </a:r>
            <a:r>
              <a:rPr lang="en-US" dirty="0" smtClean="0"/>
              <a:t>multiplied by number of transactions in </a:t>
            </a:r>
            <a:r>
              <a:rPr lang="el-GR" dirty="0" smtClean="0">
                <a:latin typeface="Times New Roman"/>
                <a:cs typeface="Times New Roman"/>
              </a:rPr>
              <a:t>τ</a:t>
            </a:r>
            <a:r>
              <a:rPr lang="en-US" baseline="-25000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plus 1</a:t>
            </a:r>
          </a:p>
          <a:p>
            <a:pPr lvl="1"/>
            <a:r>
              <a:rPr lang="el-GR" dirty="0" smtClean="0"/>
              <a:t>δ</a:t>
            </a:r>
            <a:r>
              <a:rPr lang="en-US" baseline="-25000" dirty="0" smtClean="0"/>
              <a:t>max</a:t>
            </a:r>
            <a:r>
              <a:rPr lang="en-US" dirty="0" smtClean="0"/>
              <a:t> </a:t>
            </a:r>
            <a:r>
              <a:rPr lang="en-US" dirty="0" smtClean="0"/>
              <a:t>is small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8640960" cy="769441"/>
          </a:xfrm>
        </p:spPr>
        <p:txBody>
          <a:bodyPr>
            <a:noAutofit/>
          </a:bodyPr>
          <a:lstStyle/>
          <a:p>
            <a:r>
              <a:rPr lang="en-US" sz="3200" dirty="0" smtClean="0"/>
              <a:t>FBLT’s schedulability </a:t>
            </a:r>
            <a:r>
              <a:rPr lang="en-US" sz="3200" dirty="0" smtClean="0"/>
              <a:t>vs. Lock-</a:t>
            </a:r>
            <a:r>
              <a:rPr lang="en-US" sz="3200" dirty="0" err="1" smtClean="0"/>
              <a:t>free’s</a:t>
            </a:r>
            <a:r>
              <a:rPr lang="en-US" sz="3200" dirty="0" smtClean="0"/>
              <a:t> </a:t>
            </a:r>
            <a:r>
              <a:rPr lang="en-US" sz="3200" dirty="0" err="1" smtClean="0"/>
              <a:t>schedulabiltiy</a:t>
            </a:r>
            <a:endParaRPr lang="de-DE" sz="300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561-B448-4964-A31D-20432EFE7175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</p:spTree>
    <p:extLst>
      <p:ext uri="{BB962C8B-B14F-4D97-AF65-F5344CB8AC3E}">
        <p14:creationId xmlns:p14="http://schemas.microsoft.com/office/powerpoint/2010/main" xmlns="" val="16168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0" y="980728"/>
            <a:ext cx="8820472" cy="5184576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 smtClean="0"/>
              <a:t>Implemented ECM, RCM, LCM, PNF, and FBLT in Rochester STM</a:t>
            </a:r>
          </a:p>
          <a:p>
            <a:pPr eaLnBrk="0" hangingPunct="0"/>
            <a:r>
              <a:rPr lang="en-US" dirty="0" smtClean="0"/>
              <a:t>RSTM CAS for lock-free</a:t>
            </a:r>
            <a:endParaRPr lang="fr-FR" dirty="0" smtClean="0"/>
          </a:p>
          <a:p>
            <a:pPr eaLnBrk="0" hangingPunct="0"/>
            <a:r>
              <a:rPr lang="en-US" dirty="0" err="1" smtClean="0"/>
              <a:t>ChronOS</a:t>
            </a:r>
            <a:r>
              <a:rPr lang="en-US" dirty="0" smtClean="0"/>
              <a:t> real-time Linux kernel (chronoslinux.org)</a:t>
            </a:r>
          </a:p>
          <a:p>
            <a:pPr eaLnBrk="0" hangingPunct="0"/>
            <a:r>
              <a:rPr lang="fr-FR" dirty="0" smtClean="0"/>
              <a:t>8-</a:t>
            </a:r>
            <a:r>
              <a:rPr lang="fr-FR" dirty="0" err="1" smtClean="0"/>
              <a:t>core</a:t>
            </a:r>
            <a:r>
              <a:rPr lang="fr-FR" dirty="0" smtClean="0"/>
              <a:t>, 2GHz AMD </a:t>
            </a:r>
            <a:r>
              <a:rPr lang="fr-FR" dirty="0" err="1" smtClean="0"/>
              <a:t>Opteron</a:t>
            </a:r>
            <a:endParaRPr lang="fr-FR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8640960" cy="769441"/>
          </a:xfrm>
        </p:spPr>
        <p:txBody>
          <a:bodyPr>
            <a:noAutofit/>
          </a:bodyPr>
          <a:lstStyle/>
          <a:p>
            <a:r>
              <a:rPr lang="en-US" sz="3200" dirty="0" smtClean="0"/>
              <a:t>Experimental evaluation</a:t>
            </a:r>
            <a:endParaRPr lang="de-DE" sz="300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561-B448-4964-A31D-20432EFE7175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</p:spTree>
    <p:extLst>
      <p:ext uri="{BB962C8B-B14F-4D97-AF65-F5344CB8AC3E}">
        <p14:creationId xmlns:p14="http://schemas.microsoft.com/office/powerpoint/2010/main" xmlns="" val="16168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Coarse grained locking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But no concurrency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Lock-based concurrency control  has</a:t>
            </a:r>
            <a:br>
              <a:rPr lang="en-US" dirty="0" smtClean="0"/>
            </a:br>
            <a:r>
              <a:rPr lang="en-US" dirty="0" smtClean="0"/>
              <a:t>serious drawbacks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E615-7162-4C97-A708-C73E92263687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4313" y="1184275"/>
            <a:ext cx="3149600" cy="506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604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8640960" cy="769441"/>
          </a:xfrm>
        </p:spPr>
        <p:txBody>
          <a:bodyPr>
            <a:noAutofit/>
          </a:bodyPr>
          <a:lstStyle/>
          <a:p>
            <a:r>
              <a:rPr lang="en-US" sz="3200" dirty="0" smtClean="0"/>
              <a:t>Experimental evaluation</a:t>
            </a:r>
            <a:endParaRPr lang="de-DE" sz="300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561-B448-4964-A31D-20432EFE7175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" y="1124745"/>
            <a:ext cx="463867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4861942" y="1412776"/>
            <a:ext cx="44625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lvl="1" indent="-169863" algn="l">
              <a:buFont typeface="Arial" pitchFamily="34" charset="0"/>
              <a:buChar char="•"/>
              <a:defRPr/>
            </a:pPr>
            <a:r>
              <a:rPr lang="en-US" sz="2400" b="1" dirty="0" smtClean="0"/>
              <a:t>5 tasks</a:t>
            </a:r>
          </a:p>
          <a:p>
            <a:pPr marL="231775" lvl="1" indent="-169863" algn="l">
              <a:buFont typeface="Arial" pitchFamily="34" charset="0"/>
              <a:buChar char="•"/>
              <a:defRPr/>
            </a:pPr>
            <a:r>
              <a:rPr lang="en-US" sz="2400" b="1" dirty="0" smtClean="0"/>
              <a:t>1 shared object per transaction</a:t>
            </a:r>
          </a:p>
          <a:p>
            <a:pPr marL="231775" lvl="1" indent="-169863" algn="l">
              <a:buFont typeface="Arial" pitchFamily="34" charset="0"/>
              <a:buChar char="•"/>
              <a:defRPr/>
            </a:pPr>
            <a:r>
              <a:rPr lang="en-US" sz="2400" b="1" dirty="0" smtClean="0"/>
              <a:t>CMs and lock-free</a:t>
            </a:r>
            <a:endParaRPr lang="ar-EG" sz="2400" b="1" dirty="0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068960"/>
            <a:ext cx="4427984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7504" y="4437112"/>
            <a:ext cx="446258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Retry cost measured by varying max transaction length, min transaction length, and # transactions: (total, max, min)</a:t>
            </a:r>
          </a:p>
        </p:txBody>
      </p:sp>
    </p:spTree>
    <p:extLst>
      <p:ext uri="{BB962C8B-B14F-4D97-AF65-F5344CB8AC3E}">
        <p14:creationId xmlns:p14="http://schemas.microsoft.com/office/powerpoint/2010/main" xmlns="" val="16168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8640960" cy="769441"/>
          </a:xfrm>
        </p:spPr>
        <p:txBody>
          <a:bodyPr>
            <a:noAutofit/>
          </a:bodyPr>
          <a:lstStyle/>
          <a:p>
            <a:r>
              <a:rPr lang="en-US" sz="3200" dirty="0" smtClean="0"/>
              <a:t>Experimental evaluation</a:t>
            </a:r>
            <a:endParaRPr lang="de-DE" sz="300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561-B448-4964-A31D-20432EFE7175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4861942" y="1412776"/>
            <a:ext cx="446258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lvl="1" indent="-169863" algn="l">
              <a:buFont typeface="Arial" pitchFamily="34" charset="0"/>
              <a:buChar char="•"/>
              <a:defRPr/>
            </a:pPr>
            <a:r>
              <a:rPr lang="en-US" sz="2400" b="1" dirty="0" smtClean="0"/>
              <a:t>20 tasks</a:t>
            </a:r>
          </a:p>
          <a:p>
            <a:pPr marL="231775" lvl="1" indent="-169863" algn="l">
              <a:buFont typeface="Arial" pitchFamily="34" charset="0"/>
              <a:buChar char="•"/>
              <a:defRPr/>
            </a:pPr>
            <a:r>
              <a:rPr lang="en-US" sz="2400" b="1" dirty="0" smtClean="0"/>
              <a:t>40 shared object per transaction</a:t>
            </a:r>
          </a:p>
          <a:p>
            <a:pPr marL="231775" lvl="1" indent="-169863" algn="l">
              <a:buFont typeface="Arial" pitchFamily="34" charset="0"/>
              <a:buChar char="•"/>
              <a:defRPr/>
            </a:pPr>
            <a:r>
              <a:rPr lang="en-US" sz="2400" b="1" dirty="0" smtClean="0"/>
              <a:t>Transitive retry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908720"/>
            <a:ext cx="468052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850" y="3140968"/>
            <a:ext cx="46291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39552" y="4293096"/>
            <a:ext cx="446258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lvl="1" indent="-169863" algn="l">
              <a:buFont typeface="Arial" pitchFamily="34" charset="0"/>
              <a:buChar char="•"/>
              <a:defRPr/>
            </a:pPr>
            <a:r>
              <a:rPr lang="en-US" sz="2400" b="1" dirty="0" smtClean="0"/>
              <a:t>20 tasks</a:t>
            </a:r>
          </a:p>
          <a:p>
            <a:pPr marL="231775" lvl="1" indent="-169863" algn="l">
              <a:buFont typeface="Arial" pitchFamily="34" charset="0"/>
              <a:buChar char="•"/>
              <a:defRPr/>
            </a:pPr>
            <a:r>
              <a:rPr lang="en-US" sz="2400" b="1" dirty="0" smtClean="0"/>
              <a:t>40 shared object per transaction</a:t>
            </a:r>
          </a:p>
          <a:p>
            <a:pPr marL="231775" lvl="1" indent="-169863" algn="l">
              <a:buFont typeface="Arial" pitchFamily="34" charset="0"/>
              <a:buChar char="•"/>
              <a:defRPr/>
            </a:pPr>
            <a:r>
              <a:rPr lang="en-US" sz="2400" b="1" dirty="0" smtClean="0"/>
              <a:t>Non-transitive retry</a:t>
            </a:r>
          </a:p>
        </p:txBody>
      </p:sp>
    </p:spTree>
    <p:extLst>
      <p:ext uri="{BB962C8B-B14F-4D97-AF65-F5344CB8AC3E}">
        <p14:creationId xmlns:p14="http://schemas.microsoft.com/office/powerpoint/2010/main" xmlns="" val="16168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0" y="980728"/>
            <a:ext cx="8820472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Presented a real-time STM contention manager: FBLT</a:t>
            </a:r>
          </a:p>
          <a:p>
            <a:pPr lvl="1"/>
            <a:r>
              <a:rPr lang="en-US" dirty="0" smtClean="0"/>
              <a:t>Allows multiple objects per transaction</a:t>
            </a:r>
          </a:p>
          <a:p>
            <a:pPr lvl="1"/>
            <a:r>
              <a:rPr lang="en-US" dirty="0" smtClean="0"/>
              <a:t>No prior knowledge for objects per transaction</a:t>
            </a:r>
          </a:p>
          <a:p>
            <a:pPr lvl="1"/>
            <a:r>
              <a:rPr lang="en-US" dirty="0" smtClean="0"/>
              <a:t>Decentralized CM</a:t>
            </a:r>
          </a:p>
          <a:p>
            <a:pPr lvl="1"/>
            <a:r>
              <a:rPr lang="en-US" dirty="0" smtClean="0"/>
              <a:t>Bounded retry cost and response time</a:t>
            </a:r>
          </a:p>
          <a:p>
            <a:pPr lvl="1"/>
            <a:r>
              <a:rPr lang="en-US" dirty="0" smtClean="0"/>
              <a:t>Limited affect </a:t>
            </a:r>
            <a:r>
              <a:rPr lang="en-US" smtClean="0"/>
              <a:t>by transitive retry</a:t>
            </a:r>
            <a:endParaRPr lang="en-US" dirty="0" smtClean="0"/>
          </a:p>
          <a:p>
            <a:pPr lvl="1"/>
            <a:r>
              <a:rPr lang="en-US" dirty="0" smtClean="0"/>
              <a:t>Schedulability comparison</a:t>
            </a:r>
          </a:p>
          <a:p>
            <a:pPr lvl="1"/>
            <a:r>
              <a:rPr lang="en-US" dirty="0" smtClean="0"/>
              <a:t>Implementation</a:t>
            </a:r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8640960" cy="769441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Conclusions</a:t>
            </a:r>
            <a:endParaRPr lang="de-DE" sz="300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561-B448-4964-A31D-20432EFE7175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</p:spTree>
    <p:extLst>
      <p:ext uri="{BB962C8B-B14F-4D97-AF65-F5344CB8AC3E}">
        <p14:creationId xmlns:p14="http://schemas.microsoft.com/office/powerpoint/2010/main" xmlns="" val="16168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5338936" cy="4958011"/>
          </a:xfrm>
        </p:spPr>
        <p:txBody>
          <a:bodyPr>
            <a:normAutofit/>
          </a:bodyPr>
          <a:lstStyle/>
          <a:p>
            <a:r>
              <a:rPr lang="en-US" dirty="0" smtClean="0"/>
              <a:t>Excellent performance</a:t>
            </a:r>
          </a:p>
          <a:p>
            <a:r>
              <a:rPr lang="en-US" dirty="0" smtClean="0"/>
              <a:t>Poor programmability</a:t>
            </a:r>
          </a:p>
          <a:p>
            <a:endParaRPr lang="en-US" dirty="0" smtClean="0"/>
          </a:p>
          <a:p>
            <a:r>
              <a:rPr lang="en-US" dirty="0" smtClean="0"/>
              <a:t>Lock problems don’t go away!</a:t>
            </a:r>
          </a:p>
          <a:p>
            <a:pPr lvl="1"/>
            <a:r>
              <a:rPr lang="en-US" dirty="0" smtClean="0"/>
              <a:t>Deadlocks, </a:t>
            </a:r>
            <a:r>
              <a:rPr lang="en-US" dirty="0" err="1" smtClean="0"/>
              <a:t>livelocks</a:t>
            </a:r>
            <a:r>
              <a:rPr lang="en-US" dirty="0" smtClean="0"/>
              <a:t>, lock-convoying, priority inversion,….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significant difficulty –  composition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1521" y="67271"/>
            <a:ext cx="8640960" cy="7694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Fine-grained locking is better, </a:t>
            </a:r>
            <a:br>
              <a:rPr lang="en-US" dirty="0" smtClean="0"/>
            </a:br>
            <a:r>
              <a:rPr lang="en-US" dirty="0" smtClean="0"/>
              <a:t>but…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801-8D2B-432A-AAD7-4FE6F454EFAA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00" y="908720"/>
            <a:ext cx="3302000" cy="54726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36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1520" y="67271"/>
            <a:ext cx="8640960" cy="7694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Lock-free synchronization overcomes</a:t>
            </a:r>
            <a:br>
              <a:rPr lang="en-US" dirty="0" smtClean="0"/>
            </a:br>
            <a:r>
              <a:rPr lang="en-US" dirty="0" smtClean="0"/>
              <a:t>some of these difficulties, but…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2463-E149-4136-BE85-F2A7B341A92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088" y="1025525"/>
            <a:ext cx="6197600" cy="51397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 rot="16200000">
            <a:off x="41275" y="3767138"/>
            <a:ext cx="2249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dirty="0"/>
              <a:t>“lock-free retry loop”</a:t>
            </a:r>
          </a:p>
        </p:txBody>
      </p:sp>
    </p:spTree>
    <p:extLst>
      <p:ext uri="{BB962C8B-B14F-4D97-AF65-F5344CB8AC3E}">
        <p14:creationId xmlns:p14="http://schemas.microsoft.com/office/powerpoint/2010/main" xmlns="" val="11520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database transactions</a:t>
            </a:r>
          </a:p>
          <a:p>
            <a:r>
              <a:rPr lang="en-US" dirty="0" smtClean="0"/>
              <a:t>ACI properties (no D)</a:t>
            </a:r>
          </a:p>
          <a:p>
            <a:r>
              <a:rPr lang="en-US" dirty="0" smtClean="0"/>
              <a:t>Easier to program</a:t>
            </a:r>
          </a:p>
          <a:p>
            <a:r>
              <a:rPr lang="en-US" dirty="0" smtClean="0"/>
              <a:t>Fine-grained performance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HTM, then STM, later </a:t>
            </a:r>
            <a:r>
              <a:rPr lang="en-US" dirty="0" err="1" smtClean="0"/>
              <a:t>HyTM</a:t>
            </a:r>
            <a:endParaRPr lang="en-US" dirty="0" smtClean="0"/>
          </a:p>
          <a:p>
            <a:pPr lvl="1">
              <a:lnSpc>
                <a:spcPct val="80000"/>
              </a:lnSpc>
            </a:pPr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Memory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FA18-66AC-4AFB-88D7-FC09A5781E0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1088" y="1196975"/>
            <a:ext cx="30734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20477" y="5503887"/>
            <a:ext cx="6619875" cy="733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300"/>
              <a:t>M. Herlihy and J. B. Moss (1993). Transactional memory: Architectural support for    lock-free data structures. </a:t>
            </a:r>
            <a:r>
              <a:rPr lang="en-US" sz="1300" i="1"/>
              <a:t>ISCA</a:t>
            </a:r>
            <a:r>
              <a:rPr lang="en-US" sz="1300"/>
              <a:t>. pp. 289–300.</a:t>
            </a:r>
          </a:p>
          <a:p>
            <a:pPr algn="l">
              <a:buFont typeface="Wingdings" pitchFamily="2" charset="2"/>
              <a:buNone/>
            </a:pPr>
            <a:r>
              <a:rPr lang="en-US" sz="1300"/>
              <a:t>N. Shavit and D. Touitou (1995). Software Transactional Memory. </a:t>
            </a:r>
            <a:r>
              <a:rPr lang="en-US" sz="1300" i="1"/>
              <a:t>PODC</a:t>
            </a:r>
            <a:r>
              <a:rPr lang="en-US" sz="1300"/>
              <a:t>. pp. 204—213.</a:t>
            </a:r>
          </a:p>
        </p:txBody>
      </p:sp>
    </p:spTree>
    <p:extLst>
      <p:ext uri="{BB962C8B-B14F-4D97-AF65-F5344CB8AC3E}">
        <p14:creationId xmlns:p14="http://schemas.microsoft.com/office/powerpoint/2010/main" xmlns="" val="8401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speculate</a:t>
            </a:r>
          </a:p>
          <a:p>
            <a:r>
              <a:rPr lang="en-US" dirty="0" smtClean="0"/>
              <a:t>Example: add 9 and 15 concurrently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TM work?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C56-1686-4EFD-965A-50F3801377DC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265387"/>
            <a:ext cx="4762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391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 adds 9 and thread B adds 15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A855-B7E9-46AD-84D6-22CE120BAE54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41338" y="5041900"/>
            <a:ext cx="19907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/>
              <a:t>Thread A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Read-set: 8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Write-set: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6878638" y="5041900"/>
            <a:ext cx="20828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/>
              <a:t>Thread B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Read-set: 8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Write-set: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650" y="1055688"/>
            <a:ext cx="4762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641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 adds 9 and thread B adds 15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B3C-EB34-4A73-8545-16198C9AB51E}" type="datetime5">
              <a:rPr lang="en-US" smtClean="0"/>
              <a:pPr/>
              <a:t>14-Mar-13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M.Elshambakey, B. Ravindran / ECE, VT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41338" y="5041900"/>
            <a:ext cx="19907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/>
              <a:t>Thread A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Read-set: 8,10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Write-set: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6878638" y="5041900"/>
            <a:ext cx="20828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200" b="1"/>
              <a:t>Thread B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Read-set: 8,10</a:t>
            </a:r>
          </a:p>
          <a:p>
            <a:pPr algn="l">
              <a:buFont typeface="Wingdings" pitchFamily="2" charset="2"/>
              <a:buNone/>
            </a:pPr>
            <a:r>
              <a:rPr lang="en-US" sz="2000"/>
              <a:t>Write-set: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1062038"/>
            <a:ext cx="4762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64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Larissa">
  <a:themeElements>
    <a:clrScheme name="DATE Conference Template">
      <a:dk1>
        <a:srgbClr val="000000"/>
      </a:dk1>
      <a:lt1>
        <a:sysClr val="window" lastClr="FFFFFF"/>
      </a:lt1>
      <a:dk2>
        <a:srgbClr val="00456E"/>
      </a:dk2>
      <a:lt2>
        <a:srgbClr val="D8D8D8"/>
      </a:lt2>
      <a:accent1>
        <a:srgbClr val="377ED5"/>
      </a:accent1>
      <a:accent2>
        <a:srgbClr val="D83A36"/>
      </a:accent2>
      <a:accent3>
        <a:srgbClr val="A5DB39"/>
      </a:accent3>
      <a:accent4>
        <a:srgbClr val="7E4CBA"/>
      </a:accent4>
      <a:accent5>
        <a:srgbClr val="FFED00"/>
      </a:accent5>
      <a:accent6>
        <a:srgbClr val="FF963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1731</Words>
  <Application>Microsoft Office PowerPoint</Application>
  <PresentationFormat>On-screen Show (4:3)</PresentationFormat>
  <Paragraphs>398</Paragraphs>
  <Slides>32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Larissa</vt:lpstr>
      <vt:lpstr>Equation</vt:lpstr>
      <vt:lpstr>FBLT: A Real-Time Contention Manager with Improved Schedulability</vt:lpstr>
      <vt:lpstr>Concurrency control on chip multiprocessors significantly affects performance (and programmability)</vt:lpstr>
      <vt:lpstr>Lock-based concurrency control  has serious drawbacks</vt:lpstr>
      <vt:lpstr>Fine-grained locking is better,  but…</vt:lpstr>
      <vt:lpstr>Lock-free synchronization overcomes some of these difficulties, but…</vt:lpstr>
      <vt:lpstr>Transactional Memory</vt:lpstr>
      <vt:lpstr>How does TM work?</vt:lpstr>
      <vt:lpstr>Thread A adds 9 and thread B adds 15</vt:lpstr>
      <vt:lpstr>Thread A adds 9 and thread B adds 15</vt:lpstr>
      <vt:lpstr>Thread A adds 9 and thread B adds 15</vt:lpstr>
      <vt:lpstr>Thread A adds 9 and thread B adds 15</vt:lpstr>
      <vt:lpstr>Thread A adds 9 and thread B adds 15</vt:lpstr>
      <vt:lpstr>Object-based granularity causes conflict  (in this case)</vt:lpstr>
      <vt:lpstr>Optimistic execution yields performance gains at the simplicity of coarse-grain, but no silver bullet</vt:lpstr>
      <vt:lpstr>Three key mechanisms needed to create atomicity illusion</vt:lpstr>
      <vt:lpstr>Third mechanism determines transactional progress</vt:lpstr>
      <vt:lpstr>Wait-free progress is necessary for real-time STM</vt:lpstr>
      <vt:lpstr>Paper’s contribution</vt:lpstr>
      <vt:lpstr>Paper’s contribution</vt:lpstr>
      <vt:lpstr>Model is traditional real-time model</vt:lpstr>
      <vt:lpstr>Length-based CM (LCM)</vt:lpstr>
      <vt:lpstr>FBLT Design</vt:lpstr>
      <vt:lpstr>FBLT Design</vt:lpstr>
      <vt:lpstr>FBLT Design</vt:lpstr>
      <vt:lpstr>FBLT’s retry cost and response time bounds</vt:lpstr>
      <vt:lpstr>FBLT’s retry cost and response time bounds</vt:lpstr>
      <vt:lpstr>FBLT’s schedulability ≥ PNF’s</vt:lpstr>
      <vt:lpstr>FBLT’s schedulability vs. Lock-free’s schedulabiltiy</vt:lpstr>
      <vt:lpstr>Experimental evaluation</vt:lpstr>
      <vt:lpstr>Experimental evaluation</vt:lpstr>
      <vt:lpstr>Experimental evaluation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Conference Template</dc:title>
  <dc:creator>Jano Gebelein</dc:creator>
  <cp:lastModifiedBy>shambakey</cp:lastModifiedBy>
  <cp:revision>169</cp:revision>
  <dcterms:created xsi:type="dcterms:W3CDTF">2012-02-16T16:17:30Z</dcterms:created>
  <dcterms:modified xsi:type="dcterms:W3CDTF">2013-03-15T00:05:01Z</dcterms:modified>
</cp:coreProperties>
</file>