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64" r:id="rId17"/>
    <p:sldId id="282" r:id="rId18"/>
    <p:sldId id="283" r:id="rId19"/>
    <p:sldId id="265" r:id="rId20"/>
    <p:sldId id="26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M2\Documents\Amdal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ar-EG"/>
  <c:chart>
    <c:plotArea>
      <c:layout/>
      <c:lineChart>
        <c:grouping val="standard"/>
        <c:ser>
          <c:idx val="1"/>
          <c:order val="0"/>
          <c:spPr>
            <a:ln>
              <a:solidFill>
                <a:schemeClr val="tx1"/>
              </a:solidFill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[Amdals.xlsx]Sheet1!$A$1:$A$21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[Amdals.xlsx]Sheet1!$B$1:$B$21</c:f>
              <c:numCache>
                <c:formatCode>General</c:formatCode>
                <c:ptCount val="21"/>
                <c:pt idx="0">
                  <c:v>1</c:v>
                </c:pt>
                <c:pt idx="1">
                  <c:v>1.0457516339869279</c:v>
                </c:pt>
                <c:pt idx="2">
                  <c:v>1.0958904109589038</c:v>
                </c:pt>
                <c:pt idx="3">
                  <c:v>1.1510791366906481</c:v>
                </c:pt>
                <c:pt idx="4">
                  <c:v>1.2121212121212108</c:v>
                </c:pt>
                <c:pt idx="5">
                  <c:v>1.28</c:v>
                </c:pt>
                <c:pt idx="6">
                  <c:v>1.3559322033898298</c:v>
                </c:pt>
                <c:pt idx="7">
                  <c:v>1.4414414414414418</c:v>
                </c:pt>
                <c:pt idx="8">
                  <c:v>1.5384615384615381</c:v>
                </c:pt>
                <c:pt idx="9">
                  <c:v>1.6494845360824739</c:v>
                </c:pt>
                <c:pt idx="10">
                  <c:v>1.7777777777777779</c:v>
                </c:pt>
                <c:pt idx="11">
                  <c:v>1.927710843373494</c:v>
                </c:pt>
                <c:pt idx="12">
                  <c:v>2.1052631578947372</c:v>
                </c:pt>
                <c:pt idx="13">
                  <c:v>2.3188405797101423</c:v>
                </c:pt>
                <c:pt idx="14">
                  <c:v>2.5806451612903221</c:v>
                </c:pt>
                <c:pt idx="15">
                  <c:v>2.9090909090909087</c:v>
                </c:pt>
                <c:pt idx="16">
                  <c:v>3.3333333333333339</c:v>
                </c:pt>
                <c:pt idx="17">
                  <c:v>3.9024390243902416</c:v>
                </c:pt>
                <c:pt idx="18">
                  <c:v>4.7058823529411784</c:v>
                </c:pt>
                <c:pt idx="19">
                  <c:v>5.9259259259259247</c:v>
                </c:pt>
                <c:pt idx="20">
                  <c:v>8</c:v>
                </c:pt>
              </c:numCache>
            </c:numRef>
          </c:val>
        </c:ser>
        <c:marker val="1"/>
        <c:axId val="165351808"/>
        <c:axId val="165373056"/>
      </c:lineChart>
      <c:catAx>
        <c:axId val="165351808"/>
        <c:scaling>
          <c:orientation val="minMax"/>
        </c:scaling>
        <c:axPos val="b"/>
        <c:numFmt formatCode="General" sourceLinked="1"/>
        <c:tickLblPos val="nextTo"/>
        <c:crossAx val="165373056"/>
        <c:crosses val="autoZero"/>
        <c:auto val="1"/>
        <c:lblAlgn val="ctr"/>
        <c:lblOffset val="100"/>
      </c:catAx>
      <c:valAx>
        <c:axId val="165373056"/>
        <c:scaling>
          <c:orientation val="minMax"/>
        </c:scaling>
        <c:axPos val="l"/>
        <c:majorGridlines/>
        <c:numFmt formatCode="General" sourceLinked="1"/>
        <c:tickLblPos val="nextTo"/>
        <c:crossAx val="165351808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580AC-D58B-4DB2-A98F-7B85B5236F67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A9D1-B452-4624-810E-862EF06A3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4A9D1-B452-4624-810E-862EF06A31C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8CF6C532-4E01-4C16-BBA8-C0FCCDF1FD34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11FEB19F-D019-48D3-9D95-6B3F412A08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ByteSTM</a:t>
            </a:r>
            <a:br>
              <a:rPr lang="en-US" dirty="0" smtClean="0"/>
            </a:br>
            <a:r>
              <a:rPr lang="en-US" sz="2700" dirty="0" smtClean="0"/>
              <a:t>Java Software Transactional Memory at the Virtual</a:t>
            </a:r>
            <a:br>
              <a:rPr lang="en-US" sz="2700" dirty="0" smtClean="0"/>
            </a:br>
            <a:r>
              <a:rPr lang="en-US" sz="2700" dirty="0" smtClean="0"/>
              <a:t>Machine Level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743200"/>
            <a:ext cx="4358640" cy="51213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sz="2000" dirty="0" smtClean="0">
                <a:solidFill>
                  <a:schemeClr val="tx1"/>
                </a:solidFill>
              </a:rPr>
              <a:t>Presented By:</a:t>
            </a:r>
          </a:p>
          <a:p>
            <a:pPr lvl="0"/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800" b="1" dirty="0" smtClean="0">
                <a:solidFill>
                  <a:schemeClr val="tx1"/>
                </a:solidFill>
              </a:rPr>
              <a:t>Mohamed Mohamedin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10200" y="2743200"/>
            <a:ext cx="3276600" cy="1447800"/>
          </a:xfrm>
          <a:prstGeom prst="rect">
            <a:avLst/>
          </a:prstGeom>
        </p:spPr>
        <p:txBody>
          <a:bodyPr tIns="0">
            <a:normAutofit fontScale="70000" lnSpcReduction="20000"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3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Committee Members: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Binoy Ravindran,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Chair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b="1" dirty="0"/>
              <a:t>   </a:t>
            </a:r>
            <a:r>
              <a:rPr lang="en-US" sz="2600" b="1" dirty="0" smtClean="0"/>
              <a:t>  Leyla </a:t>
            </a:r>
            <a:r>
              <a:rPr lang="en-US" sz="2600" b="1" dirty="0"/>
              <a:t>Nazhandali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b="1" dirty="0" smtClean="0"/>
              <a:t>     Mohamed </a:t>
            </a:r>
            <a:r>
              <a:rPr lang="en-US" sz="2600" b="1" dirty="0"/>
              <a:t>Rizk</a:t>
            </a:r>
          </a:p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600" b="1" dirty="0" smtClean="0"/>
              <a:t>     Paul </a:t>
            </a:r>
            <a:r>
              <a:rPr lang="en-US" sz="2600" b="1" dirty="0"/>
              <a:t>E. Plassmann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1054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Master of Science in Computer Engineering</a:t>
            </a:r>
          </a:p>
          <a:p>
            <a:endParaRPr lang="en-US" dirty="0" smtClean="0"/>
          </a:p>
          <a:p>
            <a:r>
              <a:rPr lang="en-US" dirty="0" smtClean="0"/>
              <a:t>Electrical &amp; Computer Engineering Department</a:t>
            </a:r>
          </a:p>
          <a:p>
            <a:r>
              <a:rPr lang="en-US" dirty="0" smtClean="0"/>
              <a:t>Virginia Polytechnic Institute and State University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A adds 9 &amp; Thread B adds 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A</a:t>
            </a:r>
          </a:p>
          <a:p>
            <a:r>
              <a:rPr lang="en-US" dirty="0" smtClean="0"/>
              <a:t>Read-set: 8, 10</a:t>
            </a:r>
          </a:p>
          <a:p>
            <a:r>
              <a:rPr lang="en-US" dirty="0" smtClean="0"/>
              <a:t>Write-set: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562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B</a:t>
            </a:r>
          </a:p>
          <a:p>
            <a:r>
              <a:rPr lang="en-US" dirty="0" smtClean="0"/>
              <a:t>Read-set: 8, 10</a:t>
            </a:r>
          </a:p>
          <a:p>
            <a:r>
              <a:rPr lang="en-US" dirty="0" smtClean="0"/>
              <a:t>Write-set: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443038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A adds 9 &amp; Thread B adds 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A</a:t>
            </a:r>
          </a:p>
          <a:p>
            <a:r>
              <a:rPr lang="en-US" dirty="0" smtClean="0"/>
              <a:t>Read-set: 8, 10</a:t>
            </a:r>
          </a:p>
          <a:p>
            <a:r>
              <a:rPr lang="en-US" dirty="0" smtClean="0"/>
              <a:t>Write-set: 10 (left child pointer)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562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B</a:t>
            </a:r>
          </a:p>
          <a:p>
            <a:r>
              <a:rPr lang="en-US" dirty="0" smtClean="0"/>
              <a:t>Read-set: 8, 10, 14</a:t>
            </a:r>
          </a:p>
          <a:p>
            <a:r>
              <a:rPr lang="en-US" dirty="0" smtClean="0"/>
              <a:t>Write-set: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443038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A adds 9 &amp; Thread B adds 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Thread 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Read-set: 8, 10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Write-set: 10 (left child pointer)</a:t>
            </a:r>
          </a:p>
          <a:p>
            <a:r>
              <a:rPr lang="en-US" b="1" dirty="0" smtClean="0"/>
              <a:t>Committed successfully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56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B</a:t>
            </a:r>
          </a:p>
          <a:p>
            <a:r>
              <a:rPr lang="en-US" dirty="0" smtClean="0"/>
              <a:t>Read-set: 8, 10, 14</a:t>
            </a:r>
          </a:p>
          <a:p>
            <a:r>
              <a:rPr lang="en-US" dirty="0" smtClean="0"/>
              <a:t>Write-set: 14 (right child pointer)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2" y="1443038"/>
            <a:ext cx="56388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A adds 9 &amp; Thread B adds 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Thread 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Read-set: 8, 10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Write-set: 10 (left child pointer)</a:t>
            </a:r>
          </a:p>
          <a:p>
            <a:r>
              <a:rPr lang="en-US" b="1" dirty="0" smtClean="0"/>
              <a:t>Committed successfully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562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Thread B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Read-set: 8, 10, 14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Write-set: 14 (right child pointer)</a:t>
            </a:r>
          </a:p>
          <a:p>
            <a:r>
              <a:rPr lang="en-US" b="1" dirty="0" smtClean="0"/>
              <a:t>Committed successfully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43038"/>
            <a:ext cx="56388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Object-based granularity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Thread A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Read-set: 8, 10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Write-set: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b="1" dirty="0" smtClean="0"/>
              <a:t>Committed successfully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5626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B</a:t>
            </a:r>
          </a:p>
          <a:p>
            <a:r>
              <a:rPr lang="en-US" dirty="0" smtClean="0"/>
              <a:t>Read-set: 8,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, 14</a:t>
            </a:r>
          </a:p>
          <a:p>
            <a:r>
              <a:rPr lang="en-US" dirty="0" smtClean="0"/>
              <a:t>Write-set: 14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Conflict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 Abort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19400" y="6019800"/>
            <a:ext cx="2667000" cy="3048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579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443038"/>
            <a:ext cx="56388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Multiply 9"/>
          <p:cNvSpPr/>
          <p:nvPr/>
        </p:nvSpPr>
        <p:spPr>
          <a:xfrm>
            <a:off x="6400800" y="3962400"/>
            <a:ext cx="1600200" cy="1676400"/>
          </a:xfrm>
          <a:prstGeom prst="mathMultiply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 [45, 39, 7, 92, 21,19]</a:t>
            </a:r>
          </a:p>
          <a:p>
            <a:pPr lvl="1"/>
            <a:r>
              <a:rPr lang="en-US" dirty="0" smtClean="0"/>
              <a:t>Best performance</a:t>
            </a:r>
          </a:p>
          <a:p>
            <a:pPr lvl="1"/>
            <a:r>
              <a:rPr lang="en-US" dirty="0" smtClean="0"/>
              <a:t>Limited in size &amp; time</a:t>
            </a:r>
          </a:p>
          <a:p>
            <a:r>
              <a:rPr lang="en-US" dirty="0" smtClean="0"/>
              <a:t>STM [86, 98, 80, 55, 49]</a:t>
            </a:r>
          </a:p>
          <a:p>
            <a:pPr lvl="1"/>
            <a:r>
              <a:rPr lang="en-US" dirty="0" smtClean="0"/>
              <a:t>Entirely in software</a:t>
            </a:r>
          </a:p>
          <a:p>
            <a:pPr lvl="1"/>
            <a:r>
              <a:rPr lang="en-US" dirty="0" smtClean="0"/>
              <a:t>Not limited and flexible</a:t>
            </a:r>
          </a:p>
          <a:p>
            <a:pPr lvl="1"/>
            <a:r>
              <a:rPr lang="en-US" dirty="0" smtClean="0"/>
              <a:t>Higher overhead</a:t>
            </a:r>
          </a:p>
          <a:p>
            <a:r>
              <a:rPr lang="en-US" dirty="0" err="1" smtClean="0"/>
              <a:t>HyTM</a:t>
            </a:r>
            <a:r>
              <a:rPr lang="en-US" dirty="0" smtClean="0"/>
              <a:t> [57, 76, 24, 68, 102]</a:t>
            </a:r>
          </a:p>
          <a:p>
            <a:pPr lvl="1"/>
            <a:r>
              <a:rPr lang="en-US" dirty="0" smtClean="0"/>
              <a:t>HTM+STM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Software Transactional Memory (STM)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Library-based </a:t>
            </a:r>
          </a:p>
          <a:p>
            <a:pPr lvl="1"/>
            <a:r>
              <a:rPr lang="en-US" dirty="0" smtClean="0"/>
              <a:t>No change to the language</a:t>
            </a:r>
          </a:p>
          <a:p>
            <a:pPr lvl="1"/>
            <a:r>
              <a:rPr lang="en-US" dirty="0" smtClean="0"/>
              <a:t>Explicit transactions [43, 33, 72, 99]</a:t>
            </a:r>
          </a:p>
          <a:p>
            <a:pPr lvl="1"/>
            <a:r>
              <a:rPr lang="en-US" dirty="0" smtClean="0"/>
              <a:t>Implicit transactions [16, 81, 55]</a:t>
            </a:r>
          </a:p>
          <a:p>
            <a:r>
              <a:rPr lang="en-US" dirty="0" smtClean="0"/>
              <a:t>Compiler-based [52, 49]</a:t>
            </a:r>
          </a:p>
          <a:p>
            <a:pPr lvl="1"/>
            <a:r>
              <a:rPr lang="en-US" dirty="0" smtClean="0"/>
              <a:t>Adds new language constructs</a:t>
            </a:r>
          </a:p>
          <a:p>
            <a:pPr lvl="1"/>
            <a:r>
              <a:rPr lang="en-US" dirty="0" smtClean="0"/>
              <a:t>Implicit transactions</a:t>
            </a:r>
          </a:p>
          <a:p>
            <a:r>
              <a:rPr lang="en-US" dirty="0" smtClean="0"/>
              <a:t>Virtual Machine-based [40, 18, 100, 2]</a:t>
            </a:r>
          </a:p>
          <a:p>
            <a:pPr lvl="1"/>
            <a:r>
              <a:rPr lang="en-US" dirty="0" smtClean="0"/>
              <a:t>Rare &amp; not well studied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RingSTM</a:t>
            </a:r>
            <a:r>
              <a:rPr lang="en-US" dirty="0" smtClean="0"/>
              <a:t> [91]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Lazy versioning (Redo log)</a:t>
            </a:r>
          </a:p>
          <a:p>
            <a:r>
              <a:rPr lang="en-US" sz="2800" dirty="0" smtClean="0"/>
              <a:t>Lazy validation</a:t>
            </a:r>
          </a:p>
          <a:p>
            <a:r>
              <a:rPr lang="en-US" sz="2800" dirty="0" smtClean="0"/>
              <a:t>Opacity [37]</a:t>
            </a:r>
          </a:p>
          <a:p>
            <a:r>
              <a:rPr lang="en-US" sz="2800" dirty="0" smtClean="0"/>
              <a:t>Uses Bloom filter [11] signatures</a:t>
            </a: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505200"/>
            <a:ext cx="60007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TL2 [25]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Lazy versioning (Redo log)</a:t>
            </a:r>
          </a:p>
          <a:p>
            <a:r>
              <a:rPr lang="en-US" sz="2800" dirty="0" smtClean="0"/>
              <a:t>Lazy validation</a:t>
            </a:r>
          </a:p>
          <a:p>
            <a:r>
              <a:rPr lang="en-US" sz="2800" dirty="0" smtClean="0"/>
              <a:t>Opacity</a:t>
            </a:r>
          </a:p>
          <a:p>
            <a:r>
              <a:rPr lang="en-US" sz="2800" dirty="0" smtClean="0"/>
              <a:t>Global clock &amp; Versioned lock table</a:t>
            </a:r>
            <a:endParaRPr lang="en-US" sz="2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112" y="3429000"/>
            <a:ext cx="4143288" cy="340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VM-based 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changing the VM acceptable?</a:t>
            </a:r>
          </a:p>
          <a:p>
            <a:pPr lvl="1"/>
            <a:r>
              <a:rPr lang="en-US" dirty="0" err="1" smtClean="0"/>
              <a:t>Atomos</a:t>
            </a:r>
            <a:r>
              <a:rPr lang="en-US" dirty="0" smtClean="0"/>
              <a:t> [18]</a:t>
            </a:r>
          </a:p>
          <a:p>
            <a:pPr lvl="1"/>
            <a:r>
              <a:rPr lang="en-US" dirty="0" err="1" smtClean="0"/>
              <a:t>ByteSTM</a:t>
            </a:r>
            <a:r>
              <a:rPr lang="en-US" dirty="0" smtClean="0"/>
              <a:t> and others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Direct memory access</a:t>
            </a:r>
          </a:p>
          <a:p>
            <a:pPr lvl="1"/>
            <a:r>
              <a:rPr lang="en-US" dirty="0" smtClean="0"/>
              <a:t>Full control over garbage collector (GC)</a:t>
            </a:r>
          </a:p>
          <a:p>
            <a:pPr lvl="1"/>
            <a:r>
              <a:rPr lang="en-US" dirty="0" smtClean="0"/>
              <a:t>Full control over </a:t>
            </a:r>
            <a:r>
              <a:rPr lang="en-US" dirty="0" err="1" smtClean="0"/>
              <a:t>bytecode</a:t>
            </a:r>
            <a:r>
              <a:rPr lang="en-US" dirty="0" smtClean="0"/>
              <a:t> instructions behavior</a:t>
            </a:r>
          </a:p>
          <a:p>
            <a:pPr lvl="1"/>
            <a:r>
              <a:rPr lang="en-US" dirty="0" smtClean="0"/>
              <a:t>Can manipulate thread’s header</a:t>
            </a:r>
          </a:p>
          <a:p>
            <a:pPr lvl="1"/>
            <a:r>
              <a:rPr lang="en-US" dirty="0" smtClean="0"/>
              <a:t>HTM compatible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Control</a:t>
            </a:r>
          </a:p>
          <a:p>
            <a:r>
              <a:rPr lang="en-US" dirty="0" smtClean="0"/>
              <a:t>Transactional Memory</a:t>
            </a:r>
          </a:p>
          <a:p>
            <a:r>
              <a:rPr lang="en-US" dirty="0" smtClean="0"/>
              <a:t>Software Transactional Memory</a:t>
            </a:r>
          </a:p>
          <a:p>
            <a:r>
              <a:rPr lang="en-US" dirty="0" smtClean="0"/>
              <a:t>Contribution</a:t>
            </a:r>
          </a:p>
          <a:p>
            <a:r>
              <a:rPr lang="en-US" dirty="0" err="1" smtClean="0"/>
              <a:t>ByteSTM</a:t>
            </a:r>
            <a:endParaRPr lang="en-US" dirty="0" smtClean="0"/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Experimental Results.</a:t>
            </a:r>
          </a:p>
          <a:p>
            <a:r>
              <a:rPr lang="en-US" dirty="0" smtClean="0"/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ByteSTM</a:t>
            </a:r>
            <a:endParaRPr lang="en-US" dirty="0" smtClean="0"/>
          </a:p>
          <a:p>
            <a:pPr lvl="1"/>
            <a:r>
              <a:rPr lang="en-US" dirty="0" smtClean="0"/>
              <a:t>VM-level STM</a:t>
            </a:r>
          </a:p>
          <a:p>
            <a:pPr lvl="1"/>
            <a:r>
              <a:rPr lang="en-US" dirty="0" smtClean="0"/>
              <a:t>Superior performance</a:t>
            </a:r>
          </a:p>
          <a:p>
            <a:pPr lvl="2"/>
            <a:r>
              <a:rPr lang="en-US" dirty="0" smtClean="0"/>
              <a:t>Implicit transactions</a:t>
            </a:r>
          </a:p>
          <a:p>
            <a:pPr lvl="2"/>
            <a:r>
              <a:rPr lang="en-US" dirty="0" smtClean="0"/>
              <a:t>No instrumentation</a:t>
            </a:r>
          </a:p>
          <a:p>
            <a:pPr lvl="2"/>
            <a:r>
              <a:rPr lang="en-US" dirty="0" smtClean="0"/>
              <a:t>Works on all data types</a:t>
            </a:r>
          </a:p>
          <a:p>
            <a:pPr lvl="2"/>
            <a:r>
              <a:rPr lang="en-US" dirty="0" smtClean="0"/>
              <a:t>Supports external libraries</a:t>
            </a:r>
          </a:p>
          <a:p>
            <a:pPr lvl="2"/>
            <a:r>
              <a:rPr lang="en-US" dirty="0" smtClean="0"/>
              <a:t>Atomic blocks anywhere in the code</a:t>
            </a:r>
          </a:p>
          <a:p>
            <a:pPr lvl="2"/>
            <a:r>
              <a:rPr lang="en-US" dirty="0" smtClean="0"/>
              <a:t>Direct memory access</a:t>
            </a:r>
          </a:p>
          <a:p>
            <a:pPr lvl="2"/>
            <a:r>
              <a:rPr lang="en-US" dirty="0" smtClean="0"/>
              <a:t>Metadata in the thread header</a:t>
            </a:r>
          </a:p>
          <a:p>
            <a:pPr lvl="2"/>
            <a:r>
              <a:rPr lang="en-US" dirty="0" smtClean="0"/>
              <a:t>Field based granularity</a:t>
            </a:r>
          </a:p>
          <a:p>
            <a:pPr lvl="2"/>
            <a:r>
              <a:rPr lang="en-US" dirty="0" smtClean="0"/>
              <a:t>No GC overhead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transaction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514600"/>
            <a:ext cx="274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atomic{</a:t>
            </a:r>
          </a:p>
          <a:p>
            <a:r>
              <a:rPr lang="en-US" dirty="0" smtClean="0"/>
              <a:t>    A = B;</a:t>
            </a:r>
          </a:p>
          <a:p>
            <a:r>
              <a:rPr lang="en-US" dirty="0"/>
              <a:t> </a:t>
            </a:r>
            <a:r>
              <a:rPr lang="en-US" dirty="0" smtClean="0"/>
              <a:t>  B++; 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Or:</a:t>
            </a:r>
          </a:p>
          <a:p>
            <a:endParaRPr lang="en-US" dirty="0" smtClean="0"/>
          </a:p>
          <a:p>
            <a:r>
              <a:rPr lang="en-US" dirty="0" err="1" smtClean="0"/>
              <a:t>stm.STM.xBegin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A = B;</a:t>
            </a:r>
          </a:p>
          <a:p>
            <a:r>
              <a:rPr lang="en-US" dirty="0" smtClean="0"/>
              <a:t>   B++; </a:t>
            </a:r>
          </a:p>
          <a:p>
            <a:r>
              <a:rPr lang="en-US" dirty="0" err="1" smtClean="0"/>
              <a:t>stm.STM.xCommit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b="1" dirty="0" smtClean="0"/>
              <a:t>Implicit transaction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590800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 T;</a:t>
            </a:r>
          </a:p>
          <a:p>
            <a:r>
              <a:rPr lang="en-US" dirty="0" err="1" smtClean="0"/>
              <a:t>T.begin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do{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A.txWrite</a:t>
            </a:r>
            <a:r>
              <a:rPr lang="en-US" dirty="0" smtClean="0"/>
              <a:t>(</a:t>
            </a:r>
            <a:r>
              <a:rPr lang="en-US" dirty="0" err="1" smtClean="0"/>
              <a:t>B.txRead</a:t>
            </a:r>
            <a:r>
              <a:rPr lang="en-US" dirty="0" smtClean="0"/>
              <a:t>());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B.txWrite</a:t>
            </a:r>
            <a:r>
              <a:rPr lang="en-US" dirty="0" smtClean="0"/>
              <a:t>(</a:t>
            </a:r>
            <a:r>
              <a:rPr lang="en-US" dirty="0" err="1" smtClean="0"/>
              <a:t>B.txRead</a:t>
            </a:r>
            <a:r>
              <a:rPr lang="en-US" dirty="0" smtClean="0"/>
              <a:t>() + 1);</a:t>
            </a:r>
            <a:endParaRPr lang="en-US" dirty="0"/>
          </a:p>
          <a:p>
            <a:r>
              <a:rPr lang="en-US" dirty="0" smtClean="0"/>
              <a:t>}while( ! </a:t>
            </a:r>
            <a:r>
              <a:rPr lang="en-US" dirty="0" err="1" smtClean="0"/>
              <a:t>T.commit</a:t>
            </a:r>
            <a:r>
              <a:rPr lang="en-US" dirty="0" smtClean="0"/>
              <a:t>());</a:t>
            </a:r>
          </a:p>
          <a:p>
            <a:endParaRPr lang="en-US" dirty="0"/>
          </a:p>
          <a:p>
            <a:r>
              <a:rPr lang="en-US" b="1" dirty="0" smtClean="0"/>
              <a:t>Explicit transaction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instrumentation</a:t>
            </a:r>
          </a:p>
          <a:p>
            <a:pPr lvl="1"/>
            <a:r>
              <a:rPr lang="en-US" dirty="0" err="1" smtClean="0"/>
              <a:t>Bytecode</a:t>
            </a:r>
            <a:r>
              <a:rPr lang="en-US" dirty="0" smtClean="0"/>
              <a:t> instructions have two modes</a:t>
            </a:r>
          </a:p>
          <a:p>
            <a:pPr lvl="2"/>
            <a:r>
              <a:rPr lang="en-US" dirty="0" smtClean="0"/>
              <a:t>Transactional</a:t>
            </a:r>
          </a:p>
          <a:p>
            <a:pPr lvl="2"/>
            <a:r>
              <a:rPr lang="en-US" dirty="0" smtClean="0"/>
              <a:t>Non-transactional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One copy of the code.</a:t>
            </a:r>
          </a:p>
          <a:p>
            <a:r>
              <a:rPr lang="en-US" dirty="0" smtClean="0"/>
              <a:t>Works on all data types</a:t>
            </a:r>
          </a:p>
          <a:p>
            <a:pPr lvl="1"/>
            <a:r>
              <a:rPr lang="en-US" dirty="0" smtClean="0"/>
              <a:t>Memory access is monitored at the </a:t>
            </a:r>
            <a:r>
              <a:rPr lang="en-US" dirty="0" err="1" smtClean="0"/>
              <a:t>bytecode</a:t>
            </a:r>
            <a:r>
              <a:rPr lang="en-US" dirty="0" smtClean="0"/>
              <a:t> instructions level</a:t>
            </a:r>
          </a:p>
          <a:p>
            <a:r>
              <a:rPr lang="en-US" dirty="0" smtClean="0"/>
              <a:t>Supports external libraries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Atomic blocks anywhere in the code</a:t>
            </a:r>
          </a:p>
          <a:p>
            <a:pPr lvl="1"/>
            <a:r>
              <a:rPr lang="en-US" dirty="0" smtClean="0"/>
              <a:t>Saves program state at transaction start</a:t>
            </a:r>
          </a:p>
          <a:p>
            <a:pPr lvl="1"/>
            <a:r>
              <a:rPr lang="en-US" dirty="0" smtClean="0"/>
              <a:t>Restore the save state when transaction aborted</a:t>
            </a:r>
          </a:p>
          <a:p>
            <a:pPr lvl="1"/>
            <a:r>
              <a:rPr lang="en-US" dirty="0" smtClean="0"/>
              <a:t>Monitor less objects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44196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c=10;</a:t>
            </a:r>
          </a:p>
          <a:p>
            <a:r>
              <a:rPr lang="en-US" dirty="0" smtClean="0"/>
              <a:t>c  = a + 5;</a:t>
            </a:r>
          </a:p>
          <a:p>
            <a:r>
              <a:rPr lang="en-US" dirty="0" smtClean="0"/>
              <a:t>atomic{</a:t>
            </a:r>
          </a:p>
          <a:p>
            <a:r>
              <a:rPr lang="en-US" dirty="0" smtClean="0"/>
              <a:t>   c = c / 2;</a:t>
            </a:r>
          </a:p>
          <a:p>
            <a:r>
              <a:rPr lang="en-US" dirty="0"/>
              <a:t> </a:t>
            </a:r>
            <a:r>
              <a:rPr lang="en-US" dirty="0" smtClean="0"/>
              <a:t>  a = c;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44196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@Atomic</a:t>
            </a:r>
          </a:p>
          <a:p>
            <a:r>
              <a:rPr lang="en-US" dirty="0" smtClean="0"/>
              <a:t>void  method(</a:t>
            </a:r>
            <a:r>
              <a:rPr lang="en-US" dirty="0" err="1" smtClean="0"/>
              <a:t>int</a:t>
            </a:r>
            <a:r>
              <a:rPr lang="en-US" dirty="0" smtClean="0"/>
              <a:t> c){</a:t>
            </a:r>
          </a:p>
          <a:p>
            <a:r>
              <a:rPr lang="en-US" dirty="0" smtClean="0"/>
              <a:t>   c = c / 2;</a:t>
            </a:r>
          </a:p>
          <a:p>
            <a:r>
              <a:rPr lang="en-US" dirty="0" smtClean="0"/>
              <a:t>   a = c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67000"/>
          </a:xfrm>
        </p:spPr>
        <p:txBody>
          <a:bodyPr/>
          <a:lstStyle/>
          <a:p>
            <a:r>
              <a:rPr lang="en-US" dirty="0" smtClean="0"/>
              <a:t>Memory model</a:t>
            </a:r>
          </a:p>
          <a:p>
            <a:pPr lvl="1"/>
            <a:r>
              <a:rPr lang="en-US" dirty="0" smtClean="0"/>
              <a:t>Direct memory access</a:t>
            </a:r>
          </a:p>
          <a:p>
            <a:pPr lvl="2"/>
            <a:r>
              <a:rPr lang="en-US" dirty="0" smtClean="0"/>
              <a:t>Faster write back</a:t>
            </a:r>
          </a:p>
          <a:p>
            <a:pPr lvl="1"/>
            <a:r>
              <a:rPr lang="en-US" dirty="0" smtClean="0"/>
              <a:t>Absolute address + raw memory model</a:t>
            </a:r>
          </a:p>
          <a:p>
            <a:pPr lvl="2"/>
            <a:r>
              <a:rPr lang="en-US" dirty="0" smtClean="0"/>
              <a:t>One code to handle all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038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Instance field:</a:t>
            </a:r>
            <a:r>
              <a:rPr lang="en-US" dirty="0" smtClean="0"/>
              <a:t> Object address + field offset</a:t>
            </a:r>
          </a:p>
          <a:p>
            <a:r>
              <a:rPr lang="en-US" b="1" dirty="0" smtClean="0"/>
              <a:t>Static field:</a:t>
            </a:r>
            <a:r>
              <a:rPr lang="en-US" dirty="0" smtClean="0"/>
              <a:t> Static memory address + field offset</a:t>
            </a:r>
          </a:p>
          <a:p>
            <a:r>
              <a:rPr lang="en-US" b="1" dirty="0" smtClean="0"/>
              <a:t>Array element: </a:t>
            </a:r>
            <a:r>
              <a:rPr lang="en-US" dirty="0" err="1" smtClean="0"/>
              <a:t>Arracy</a:t>
            </a:r>
            <a:r>
              <a:rPr lang="en-US" dirty="0" smtClean="0"/>
              <a:t> address + element size x element index 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620000" y="4114800"/>
            <a:ext cx="304800" cy="6858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714565" y="4172636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Absolute address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5029200"/>
          <a:ext cx="6629400" cy="146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133600"/>
                <a:gridCol w="1828800"/>
                <a:gridCol w="1524000"/>
                <a:gridCol w="1143000"/>
              </a:tblGrid>
              <a:tr h="349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Abs.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0x01258F00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0x01258F04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15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(reference)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0x01258F08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2541025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0" y="5334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Raw memory model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Write-set</a:t>
            </a:r>
          </a:p>
          <a:p>
            <a:pPr lvl="1"/>
            <a:r>
              <a:rPr lang="en-US" dirty="0" smtClean="0"/>
              <a:t>Arrays</a:t>
            </a:r>
          </a:p>
          <a:p>
            <a:pPr lvl="2"/>
            <a:r>
              <a:rPr lang="en-US" dirty="0" smtClean="0"/>
              <a:t>Open Addressing Hashing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936" y="2971800"/>
            <a:ext cx="600946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in the thread header</a:t>
            </a:r>
          </a:p>
          <a:p>
            <a:pPr lvl="1"/>
            <a:r>
              <a:rPr lang="en-US" dirty="0" smtClean="0"/>
              <a:t>Faster than Java standard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ThreadLocal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628606"/>
            <a:ext cx="4419600" cy="397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2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 smtClean="0"/>
              <a:t>No GC overhead</a:t>
            </a:r>
          </a:p>
          <a:p>
            <a:pPr lvl="1"/>
            <a:r>
              <a:rPr lang="en-US" dirty="0" smtClean="0"/>
              <a:t>Manually allocate and recycle memory for transactional metadata</a:t>
            </a:r>
          </a:p>
          <a:p>
            <a:pPr lvl="1"/>
            <a:r>
              <a:rPr lang="en-US" dirty="0" smtClean="0"/>
              <a:t>Directly fix write-set only referenced objects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ByteSTM</a:t>
            </a:r>
            <a:r>
              <a:rPr lang="en-US" dirty="0" smtClean="0"/>
              <a:t>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801" y="990600"/>
            <a:ext cx="79419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81250"/>
            <a:ext cx="77438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 rot="16200000">
            <a:off x="4991102" y="800099"/>
            <a:ext cx="304799" cy="2667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3400" y="160020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Library-based</a:t>
            </a:r>
          </a:p>
          <a:p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7543800" y="1219200"/>
            <a:ext cx="304799" cy="1828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45764" y="163966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VM-based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52600"/>
            <a:ext cx="3905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Multicore</a:t>
            </a:r>
            <a:r>
              <a:rPr lang="en-US" sz="2800" dirty="0" smtClean="0"/>
              <a:t> age</a:t>
            </a:r>
          </a:p>
          <a:p>
            <a:r>
              <a:rPr lang="en-US" sz="2800" dirty="0" smtClean="0"/>
              <a:t>Amdahl's law [6]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057400" y="2819400"/>
          <a:ext cx="6172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 rot="5400000">
            <a:off x="1108248" y="4378152"/>
            <a:ext cx="150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Speedup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Test Environment</a:t>
            </a:r>
          </a:p>
          <a:p>
            <a:pPr lvl="1"/>
            <a:r>
              <a:rPr lang="en-US" dirty="0" smtClean="0"/>
              <a:t>48-core machine (four AMD </a:t>
            </a:r>
            <a:r>
              <a:rPr lang="en-US" dirty="0" err="1" smtClean="0"/>
              <a:t>Opteron</a:t>
            </a:r>
            <a:r>
              <a:rPr lang="en-US" dirty="0" smtClean="0"/>
              <a:t> with 12 cores running at 1700 MHz).</a:t>
            </a:r>
          </a:p>
          <a:p>
            <a:pPr lvl="1"/>
            <a:r>
              <a:rPr lang="en-US" dirty="0" smtClean="0"/>
              <a:t>16 GB of memory.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 Linux Server 10.04 LTS 64-bit. </a:t>
            </a:r>
          </a:p>
          <a:p>
            <a:pPr lvl="1"/>
            <a:r>
              <a:rPr lang="en-US" dirty="0" err="1" smtClean="0"/>
              <a:t>JikesRVM</a:t>
            </a:r>
            <a:r>
              <a:rPr lang="en-US" dirty="0" smtClean="0"/>
              <a:t> [5]</a:t>
            </a:r>
          </a:p>
          <a:p>
            <a:pPr lvl="1"/>
            <a:r>
              <a:rPr lang="en-US" dirty="0" smtClean="0"/>
              <a:t>The competitor STMs include Deuce [55], </a:t>
            </a:r>
            <a:r>
              <a:rPr lang="en-US" dirty="0" err="1" smtClean="0"/>
              <a:t>ObjectFabric</a:t>
            </a:r>
            <a:r>
              <a:rPr lang="en-US" dirty="0" smtClean="0"/>
              <a:t> [72], </a:t>
            </a:r>
            <a:r>
              <a:rPr lang="en-US" dirty="0" err="1" smtClean="0"/>
              <a:t>Multiverse</a:t>
            </a:r>
            <a:r>
              <a:rPr lang="en-US" dirty="0" smtClean="0"/>
              <a:t> [99], DSTM2 [43], and JVSTM [16].</a:t>
            </a:r>
          </a:p>
          <a:p>
            <a:pPr lvl="1"/>
            <a:r>
              <a:rPr lang="en-US" dirty="0" smtClean="0"/>
              <a:t>Micro-benchmarks(Linked List, Skip List, Red-black Tree, and Hash set)</a:t>
            </a:r>
          </a:p>
          <a:p>
            <a:pPr lvl="1"/>
            <a:r>
              <a:rPr lang="en-US" dirty="0" smtClean="0"/>
              <a:t>Macro-benchmarks STAMP benchmark suite [17] (Vacation, </a:t>
            </a:r>
            <a:r>
              <a:rPr lang="en-US" dirty="0" err="1" smtClean="0"/>
              <a:t>KMeans</a:t>
            </a:r>
            <a:r>
              <a:rPr lang="en-US" dirty="0" smtClean="0"/>
              <a:t>, Genome, Labyrinth and Intruder) and a Bank application.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25% - 47% (Avg. 38%)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104" y="1476376"/>
            <a:ext cx="7548096" cy="530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91400" y="123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20% writes.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20% - 75% (Avg. 40%)</a:t>
            </a:r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33225"/>
            <a:ext cx="7486650" cy="532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91400" y="123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0% writes.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of 267%.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088" y="1439038"/>
            <a:ext cx="7453312" cy="526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91400" y="1230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 writes.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of 102%.</a:t>
            </a:r>
            <a:endParaRPr 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11243"/>
            <a:ext cx="7543800" cy="527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39000" y="1230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contention.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of 190% </a:t>
            </a:r>
            <a:endParaRPr lang="en-US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292" y="1447800"/>
            <a:ext cx="758930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Labyrinth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Average of 50%.</a:t>
            </a:r>
            <a:endParaRPr 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4950" y="1447800"/>
            <a:ext cx="76566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Java STM at the VM-level is indeed possible.</a:t>
            </a:r>
          </a:p>
          <a:p>
            <a:r>
              <a:rPr lang="en-US" dirty="0" smtClean="0"/>
              <a:t>Yields significant performance benefits.</a:t>
            </a:r>
          </a:p>
          <a:p>
            <a:r>
              <a:rPr lang="en-US" dirty="0" smtClean="0"/>
              <a:t>Micro-benchmarks: 20% to 75%.</a:t>
            </a:r>
          </a:p>
          <a:p>
            <a:r>
              <a:rPr lang="en-US" dirty="0" smtClean="0"/>
              <a:t>Macro-benchmarks: 36% to 100%.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Supporting advanced TM features such as nested transactions, irrevocable transactions, and strong atomicity </a:t>
            </a:r>
          </a:p>
          <a:p>
            <a:r>
              <a:rPr lang="en-US" dirty="0" smtClean="0"/>
              <a:t>Evaluating </a:t>
            </a:r>
            <a:r>
              <a:rPr lang="en-US" dirty="0" err="1" smtClean="0"/>
              <a:t>ByteSTM</a:t>
            </a:r>
            <a:r>
              <a:rPr lang="en-US" dirty="0" smtClean="0"/>
              <a:t> on a more wider suite of benchmarks and other applications (e.g., STMBench7 [38], RMS-TM [54, 53], Lee-TM [8]).</a:t>
            </a:r>
          </a:p>
          <a:p>
            <a:r>
              <a:rPr lang="en-US" dirty="0" smtClean="0"/>
              <a:t>Supporting plugging other STM algorithms transparently (e.g., by extending an abstract class)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Jikes</a:t>
            </a:r>
            <a:r>
              <a:rPr lang="en-US" dirty="0" smtClean="0"/>
              <a:t> Optimizing Compiler [97, 5] instead of using the </a:t>
            </a:r>
            <a:r>
              <a:rPr lang="en-US" dirty="0" err="1" smtClean="0"/>
              <a:t>Jikes</a:t>
            </a:r>
            <a:r>
              <a:rPr lang="en-US" dirty="0" smtClean="0"/>
              <a:t> Baseline Compiler [96, 5] for improved performance.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28800"/>
            <a:ext cx="4567238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4229044"/>
            <a:ext cx="6858000" cy="278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Lock-based synchronization</a:t>
            </a:r>
          </a:p>
          <a:p>
            <a:pPr lvl="1"/>
            <a:r>
              <a:rPr lang="en-US" dirty="0" smtClean="0"/>
              <a:t>Coarse-grained locking</a:t>
            </a:r>
          </a:p>
          <a:p>
            <a:pPr lvl="1"/>
            <a:r>
              <a:rPr lang="en-US" dirty="0" smtClean="0"/>
              <a:t>Fine-grained locking</a:t>
            </a:r>
          </a:p>
          <a:p>
            <a:r>
              <a:rPr lang="en-US" dirty="0" smtClean="0"/>
              <a:t>Locks problems</a:t>
            </a:r>
          </a:p>
          <a:p>
            <a:pPr lvl="1"/>
            <a:r>
              <a:rPr lang="en-US" dirty="0" smtClean="0"/>
              <a:t>Deadlocks, livelocks, lock-convoying, priority inversion, non-composable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Coarse vs. Fine Grained Locking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124664"/>
            <a:ext cx="3124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</a:t>
            </a:r>
            <a:r>
              <a:rPr lang="en-US" sz="1400" b="1" dirty="0"/>
              <a:t>boolean</a:t>
            </a:r>
            <a:r>
              <a:rPr lang="en-US" sz="1400" dirty="0"/>
              <a:t> add(</a:t>
            </a:r>
            <a:r>
              <a:rPr lang="en-US" sz="1400" b="1" dirty="0"/>
              <a:t>int</a:t>
            </a:r>
            <a:r>
              <a:rPr lang="en-US" sz="1400" dirty="0"/>
              <a:t> item) {</a:t>
            </a:r>
          </a:p>
          <a:p>
            <a:r>
              <a:rPr lang="en-US" sz="1400" dirty="0"/>
              <a:t>   Node pred, curr;</a:t>
            </a:r>
          </a:p>
          <a:p>
            <a:r>
              <a:rPr lang="en-US" sz="1400" dirty="0"/>
              <a:t>   </a:t>
            </a:r>
            <a:r>
              <a:rPr lang="en-US" sz="1400" b="1" dirty="0">
                <a:solidFill>
                  <a:srgbClr val="FF0000"/>
                </a:solidFill>
              </a:rPr>
              <a:t>lock.lock();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try {</a:t>
            </a:r>
          </a:p>
          <a:p>
            <a:r>
              <a:rPr lang="en-US" sz="1400" dirty="0"/>
              <a:t>     pred = head;</a:t>
            </a:r>
          </a:p>
          <a:p>
            <a:r>
              <a:rPr lang="en-US" sz="1400" dirty="0"/>
              <a:t>     curr = pred.next;</a:t>
            </a:r>
          </a:p>
          <a:p>
            <a:r>
              <a:rPr lang="en-US" sz="1400" dirty="0"/>
              <a:t>     while (curr.val &lt; item) {</a:t>
            </a:r>
          </a:p>
          <a:p>
            <a:r>
              <a:rPr lang="en-US" sz="1400" dirty="0"/>
              <a:t>       pred = curr;</a:t>
            </a:r>
          </a:p>
          <a:p>
            <a:r>
              <a:rPr lang="en-US" sz="1400" dirty="0"/>
              <a:t>       curr = curr.next;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     if (item == curr.val) {</a:t>
            </a:r>
          </a:p>
          <a:p>
            <a:r>
              <a:rPr lang="en-US" sz="1400" dirty="0"/>
              <a:t>       return false;</a:t>
            </a:r>
          </a:p>
          <a:p>
            <a:r>
              <a:rPr lang="en-US" sz="1400" dirty="0"/>
              <a:t>     } else {</a:t>
            </a:r>
          </a:p>
          <a:p>
            <a:r>
              <a:rPr lang="en-US" sz="1400" dirty="0"/>
              <a:t>       Node node = new Node(item);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node.next </a:t>
            </a:r>
            <a:r>
              <a:rPr lang="en-US" sz="1400" dirty="0"/>
              <a:t>= curr;</a:t>
            </a:r>
          </a:p>
          <a:p>
            <a:r>
              <a:rPr lang="en-US" sz="1400" dirty="0"/>
              <a:t>       pred.next = node;</a:t>
            </a:r>
          </a:p>
          <a:p>
            <a:r>
              <a:rPr lang="en-US" sz="1400" dirty="0"/>
              <a:t>       return true;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   } finally {</a:t>
            </a:r>
          </a:p>
          <a:p>
            <a:r>
              <a:rPr lang="en-US" sz="1400" dirty="0"/>
              <a:t>     </a:t>
            </a:r>
            <a:r>
              <a:rPr lang="en-US" sz="1400" b="1" dirty="0">
                <a:solidFill>
                  <a:srgbClr val="FF0000"/>
                </a:solidFill>
              </a:rPr>
              <a:t>lock.unlock();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1066800"/>
            <a:ext cx="480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boolean add(int item)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b="1" dirty="0">
                <a:solidFill>
                  <a:srgbClr val="FF0000"/>
                </a:solidFill>
              </a:rPr>
              <a:t>head.lock();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Node pred = head;</a:t>
            </a:r>
          </a:p>
          <a:p>
            <a:r>
              <a:rPr lang="en-US" sz="1400" dirty="0"/>
              <a:t>  try {</a:t>
            </a:r>
          </a:p>
          <a:p>
            <a:r>
              <a:rPr lang="en-US" sz="1400" dirty="0"/>
              <a:t>    Node curr = pred.next;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rgbClr val="FF0000"/>
                </a:solidFill>
              </a:rPr>
              <a:t>curr.lock();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try {</a:t>
            </a:r>
          </a:p>
          <a:p>
            <a:r>
              <a:rPr lang="en-US" sz="1400" dirty="0"/>
              <a:t>      while (curr.val &lt; item) {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rgbClr val="FF0000"/>
                </a:solidFill>
              </a:rPr>
              <a:t>pred.unlock();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     pred = curr;</a:t>
            </a:r>
          </a:p>
          <a:p>
            <a:r>
              <a:rPr lang="en-US" sz="1400" dirty="0"/>
              <a:t>         curr = curr.next;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</a:t>
            </a:r>
            <a:r>
              <a:rPr lang="en-US" sz="1400" b="1" dirty="0">
                <a:solidFill>
                  <a:srgbClr val="FF0000"/>
                </a:solidFill>
              </a:rPr>
              <a:t>curr.lock();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  if (curr.key == key) {</a:t>
            </a:r>
          </a:p>
          <a:p>
            <a:r>
              <a:rPr lang="en-US" sz="1400" dirty="0"/>
              <a:t>        return false;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    Node newNode = new Node(item);</a:t>
            </a:r>
          </a:p>
          <a:p>
            <a:r>
              <a:rPr lang="en-US" sz="1400" dirty="0"/>
              <a:t>       newNode.next = curr;</a:t>
            </a:r>
          </a:p>
          <a:p>
            <a:r>
              <a:rPr lang="en-US" sz="1400" dirty="0"/>
              <a:t>       pred.next = newNode;</a:t>
            </a:r>
          </a:p>
          <a:p>
            <a:r>
              <a:rPr lang="en-US" sz="1400" dirty="0"/>
              <a:t>       return true;</a:t>
            </a:r>
          </a:p>
          <a:p>
            <a:r>
              <a:rPr lang="en-US" sz="1400" dirty="0"/>
              <a:t>     } finally {</a:t>
            </a:r>
          </a:p>
          <a:p>
            <a:r>
              <a:rPr lang="en-US" sz="1400" dirty="0"/>
              <a:t>       </a:t>
            </a:r>
            <a:r>
              <a:rPr lang="en-US" sz="1400" b="1" dirty="0">
                <a:solidFill>
                  <a:srgbClr val="FF0000"/>
                </a:solidFill>
              </a:rPr>
              <a:t>curr.unlock();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   } finally {</a:t>
            </a:r>
          </a:p>
          <a:p>
            <a:r>
              <a:rPr lang="en-US" sz="1400" dirty="0" smtClean="0"/>
              <a:t>     </a:t>
            </a:r>
            <a:r>
              <a:rPr lang="en-US" sz="1400" b="1" dirty="0" smtClean="0">
                <a:solidFill>
                  <a:srgbClr val="FF0000"/>
                </a:solidFill>
              </a:rPr>
              <a:t>pred.unlock();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Lock-free synchronization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1295400"/>
            <a:ext cx="6781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boolean add(int item)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b="1" dirty="0">
                <a:solidFill>
                  <a:srgbClr val="FF0000"/>
                </a:solidFill>
              </a:rPr>
              <a:t>while (true) {</a:t>
            </a:r>
          </a:p>
          <a:p>
            <a:r>
              <a:rPr lang="en-US" sz="1400" dirty="0"/>
              <a:t>    Node pred = null, curr = null, succ = null;</a:t>
            </a:r>
          </a:p>
          <a:p>
            <a:r>
              <a:rPr lang="en-US" sz="1400" dirty="0"/>
              <a:t>    boolean[] marked = {false};  boolean snip;</a:t>
            </a:r>
          </a:p>
          <a:p>
            <a:r>
              <a:rPr lang="en-US" sz="1400" dirty="0"/>
              <a:t>    retry: while (true) {</a:t>
            </a:r>
          </a:p>
          <a:p>
            <a:r>
              <a:rPr lang="en-US" sz="1400" dirty="0"/>
              <a:t>      pred = head; curr = pred.next.getReference();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while (true) </a:t>
            </a:r>
            <a:r>
              <a:rPr lang="en-US" sz="1400" dirty="0">
                <a:solidFill>
                  <a:srgbClr val="FF0000"/>
                </a:solidFill>
              </a:rPr>
              <a:t>{</a:t>
            </a:r>
          </a:p>
          <a:p>
            <a:r>
              <a:rPr lang="en-US" sz="1400" dirty="0"/>
              <a:t>        succ = curr.next.get(marked);</a:t>
            </a:r>
          </a:p>
          <a:p>
            <a:r>
              <a:rPr lang="en-US" sz="1400" dirty="0"/>
              <a:t>        while (marked[0]) {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  </a:t>
            </a:r>
            <a:r>
              <a:rPr lang="en-US" sz="1400" b="1" dirty="0" smtClean="0">
                <a:solidFill>
                  <a:srgbClr val="FF0000"/>
                </a:solidFill>
              </a:rPr>
              <a:t> snip </a:t>
            </a:r>
            <a:r>
              <a:rPr lang="en-US" sz="1400" b="1" dirty="0">
                <a:solidFill>
                  <a:srgbClr val="FF0000"/>
                </a:solidFill>
              </a:rPr>
              <a:t>= pred.next.compareAndSet(curr, succ, false, false);</a:t>
            </a:r>
          </a:p>
          <a:p>
            <a:r>
              <a:rPr lang="en-US" sz="1400" dirty="0"/>
              <a:t>          </a:t>
            </a:r>
            <a:r>
              <a:rPr lang="en-US" sz="1400" dirty="0" smtClean="0"/>
              <a:t> if </a:t>
            </a:r>
            <a:r>
              <a:rPr lang="en-US" sz="1400" dirty="0"/>
              <a:t>(!snip) continue retry;</a:t>
            </a:r>
          </a:p>
          <a:p>
            <a:r>
              <a:rPr lang="en-US" sz="1400" dirty="0"/>
              <a:t>          </a:t>
            </a:r>
            <a:r>
              <a:rPr lang="en-US" sz="1400" dirty="0" smtClean="0"/>
              <a:t>  curr </a:t>
            </a:r>
            <a:r>
              <a:rPr lang="en-US" sz="1400" dirty="0"/>
              <a:t>= succ; succ = curr.next.get(marked);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if (curr.val &lt;</a:t>
            </a:r>
            <a:r>
              <a:rPr lang="en-US" sz="1400" dirty="0" smtClean="0"/>
              <a:t> </a:t>
            </a:r>
            <a:r>
              <a:rPr lang="en-US" sz="1400" dirty="0"/>
              <a:t>item)</a:t>
            </a:r>
          </a:p>
          <a:p>
            <a:r>
              <a:rPr lang="en-US" sz="1400" dirty="0" smtClean="0"/>
              <a:t>             pred </a:t>
            </a:r>
            <a:r>
              <a:rPr lang="en-US" sz="1400" dirty="0"/>
              <a:t>= curr; curr = succ;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   }</a:t>
            </a:r>
          </a:p>
          <a:p>
            <a:r>
              <a:rPr lang="en-US" sz="1400" dirty="0"/>
              <a:t>    if (curr.val == item) {  return false;</a:t>
            </a:r>
          </a:p>
          <a:p>
            <a:r>
              <a:rPr lang="en-US" sz="1400" dirty="0"/>
              <a:t>    } else {</a:t>
            </a:r>
          </a:p>
          <a:p>
            <a:r>
              <a:rPr lang="en-US" sz="1400" dirty="0"/>
              <a:t>      Node node = new Node(item);</a:t>
            </a:r>
          </a:p>
          <a:p>
            <a:r>
              <a:rPr lang="en-US" sz="1400" dirty="0"/>
              <a:t>      node.next = new AtomicMarkableReference(curr, false);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if (pred.next.compareAndSet(curr, node, false, false)) {return true;}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sz="1400" dirty="0"/>
              <a:t> }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database transactions</a:t>
            </a:r>
          </a:p>
          <a:p>
            <a:r>
              <a:rPr lang="en-US" sz="2800" dirty="0" smtClean="0"/>
              <a:t>ACID properties</a:t>
            </a:r>
          </a:p>
          <a:p>
            <a:r>
              <a:rPr lang="en-US" sz="2800" dirty="0" smtClean="0"/>
              <a:t>Easier to program</a:t>
            </a:r>
          </a:p>
          <a:p>
            <a:r>
              <a:rPr lang="en-US" sz="2800" dirty="0" smtClean="0"/>
              <a:t>Fine-grained performance</a:t>
            </a:r>
          </a:p>
          <a:p>
            <a:r>
              <a:rPr lang="en-US" sz="2800" dirty="0" smtClean="0"/>
              <a:t>Composable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215039"/>
            <a:ext cx="3048000" cy="4185761"/>
          </a:xfrm>
          <a:prstGeom prst="rect">
            <a:avLst/>
          </a:prstGeom>
          <a:noFill/>
          <a:ln>
            <a:solidFill>
              <a:prstClr val="black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public </a:t>
            </a:r>
            <a:r>
              <a:rPr lang="en-US" sz="1400" b="1" dirty="0"/>
              <a:t>boolean</a:t>
            </a:r>
            <a:r>
              <a:rPr lang="en-US" sz="1400" dirty="0"/>
              <a:t> add(</a:t>
            </a:r>
            <a:r>
              <a:rPr lang="en-US" sz="1400" b="1" dirty="0"/>
              <a:t>int</a:t>
            </a:r>
            <a:r>
              <a:rPr lang="en-US" sz="1400" dirty="0"/>
              <a:t> item) {</a:t>
            </a:r>
          </a:p>
          <a:p>
            <a:r>
              <a:rPr lang="en-US" sz="1400" dirty="0"/>
              <a:t>   Node pred, curr;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   atomic </a:t>
            </a:r>
            <a:r>
              <a:rPr lang="en-US" sz="1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1400" dirty="0"/>
              <a:t>     pred = head;</a:t>
            </a:r>
          </a:p>
          <a:p>
            <a:r>
              <a:rPr lang="en-US" sz="1400" dirty="0"/>
              <a:t>     curr = pred.next;</a:t>
            </a:r>
          </a:p>
          <a:p>
            <a:r>
              <a:rPr lang="en-US" sz="1400" dirty="0"/>
              <a:t>     while (curr.val &lt; item) {</a:t>
            </a:r>
          </a:p>
          <a:p>
            <a:r>
              <a:rPr lang="en-US" sz="1400" dirty="0"/>
              <a:t>       pred = curr;</a:t>
            </a:r>
          </a:p>
          <a:p>
            <a:r>
              <a:rPr lang="en-US" sz="1400" dirty="0"/>
              <a:t>       curr = curr.next;</a:t>
            </a:r>
          </a:p>
          <a:p>
            <a:r>
              <a:rPr lang="en-US" sz="1400" dirty="0"/>
              <a:t>     }</a:t>
            </a:r>
          </a:p>
          <a:p>
            <a:r>
              <a:rPr lang="en-US" sz="1400" dirty="0"/>
              <a:t>     if (item == curr.val) {</a:t>
            </a:r>
          </a:p>
          <a:p>
            <a:r>
              <a:rPr lang="en-US" sz="1400" dirty="0"/>
              <a:t>       return false;</a:t>
            </a:r>
          </a:p>
          <a:p>
            <a:r>
              <a:rPr lang="en-US" sz="1400" dirty="0"/>
              <a:t>     } else {</a:t>
            </a:r>
          </a:p>
          <a:p>
            <a:r>
              <a:rPr lang="en-US" sz="1400" dirty="0"/>
              <a:t>       Node node = new Node(item);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node.next </a:t>
            </a:r>
            <a:r>
              <a:rPr lang="en-US" sz="1400" dirty="0"/>
              <a:t>= curr;</a:t>
            </a:r>
          </a:p>
          <a:p>
            <a:r>
              <a:rPr lang="en-US" sz="1400" dirty="0"/>
              <a:t>       pred.next = node;</a:t>
            </a:r>
          </a:p>
          <a:p>
            <a:r>
              <a:rPr lang="en-US" sz="1400" dirty="0"/>
              <a:t>       return true;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TM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Optimistic concurrency</a:t>
            </a:r>
          </a:p>
          <a:p>
            <a:r>
              <a:rPr lang="en-US" dirty="0" smtClean="0"/>
              <a:t>Example: Adding 9 &amp; 15 concurrently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86075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 A adds 9 &amp; Thread B adds 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562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A</a:t>
            </a:r>
          </a:p>
          <a:p>
            <a:r>
              <a:rPr lang="en-US" dirty="0" smtClean="0"/>
              <a:t>Read-set: 8</a:t>
            </a:r>
          </a:p>
          <a:p>
            <a:r>
              <a:rPr lang="en-US" dirty="0" smtClean="0"/>
              <a:t>Write-set: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562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B</a:t>
            </a:r>
          </a:p>
          <a:p>
            <a:r>
              <a:rPr lang="en-US" dirty="0" smtClean="0"/>
              <a:t>Read-set: 8</a:t>
            </a:r>
          </a:p>
          <a:p>
            <a:r>
              <a:rPr lang="en-US" dirty="0" smtClean="0"/>
              <a:t>Write-set: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1443038"/>
            <a:ext cx="47625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647</TotalTime>
  <Words>1587</Words>
  <Application>Microsoft Office PowerPoint</Application>
  <PresentationFormat>On-screen Show (4:3)</PresentationFormat>
  <Paragraphs>369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Solstice</vt:lpstr>
      <vt:lpstr>ByteSTM Java Software Transactional Memory at the Virtual Machine Level</vt:lpstr>
      <vt:lpstr>Outline</vt:lpstr>
      <vt:lpstr>Concurrency Control (1)</vt:lpstr>
      <vt:lpstr>Concurrency Control (2)</vt:lpstr>
      <vt:lpstr>Coarse vs. Fine Grained Locking</vt:lpstr>
      <vt:lpstr>Concurrency Control (3)</vt:lpstr>
      <vt:lpstr>Transactional Memory</vt:lpstr>
      <vt:lpstr>How TM works?</vt:lpstr>
      <vt:lpstr>Slide 9</vt:lpstr>
      <vt:lpstr>Slide 10</vt:lpstr>
      <vt:lpstr>Slide 11</vt:lpstr>
      <vt:lpstr>Slide 12</vt:lpstr>
      <vt:lpstr>Slide 13</vt:lpstr>
      <vt:lpstr>Slide 14</vt:lpstr>
      <vt:lpstr>Transactional Memory</vt:lpstr>
      <vt:lpstr>Software Transactional Memory (STM)</vt:lpstr>
      <vt:lpstr>RingSTM [91]</vt:lpstr>
      <vt:lpstr>TL2 [25]</vt:lpstr>
      <vt:lpstr>VM-based STM</vt:lpstr>
      <vt:lpstr>Contribution</vt:lpstr>
      <vt:lpstr>ByteSTM</vt:lpstr>
      <vt:lpstr>ByteSTM</vt:lpstr>
      <vt:lpstr>ByteSTM</vt:lpstr>
      <vt:lpstr>ByteSTM</vt:lpstr>
      <vt:lpstr>ByteSTM</vt:lpstr>
      <vt:lpstr>ByteSTM</vt:lpstr>
      <vt:lpstr>ByteSTM</vt:lpstr>
      <vt:lpstr>ByteSTM system architecture</vt:lpstr>
      <vt:lpstr>Related work</vt:lpstr>
      <vt:lpstr>Experimental Results</vt:lpstr>
      <vt:lpstr>Linked List</vt:lpstr>
      <vt:lpstr>Skip List</vt:lpstr>
      <vt:lpstr>Hash Set</vt:lpstr>
      <vt:lpstr>Vacation</vt:lpstr>
      <vt:lpstr>KMeans</vt:lpstr>
      <vt:lpstr>Labyrinth</vt:lpstr>
      <vt:lpstr>Conclusion</vt:lpstr>
      <vt:lpstr>Future Work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MAM2</dc:creator>
  <cp:lastModifiedBy>shambakey</cp:lastModifiedBy>
  <cp:revision>127</cp:revision>
  <dcterms:created xsi:type="dcterms:W3CDTF">2012-03-02T14:31:58Z</dcterms:created>
  <dcterms:modified xsi:type="dcterms:W3CDTF">2012-03-22T17:45:21Z</dcterms:modified>
</cp:coreProperties>
</file>