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1"/>
  </p:notesMasterIdLst>
  <p:handoutMasterIdLst>
    <p:handoutMasterId r:id="rId42"/>
  </p:handoutMasterIdLst>
  <p:sldIdLst>
    <p:sldId id="352" r:id="rId2"/>
    <p:sldId id="738" r:id="rId3"/>
    <p:sldId id="696" r:id="rId4"/>
    <p:sldId id="711" r:id="rId5"/>
    <p:sldId id="716" r:id="rId6"/>
    <p:sldId id="718" r:id="rId7"/>
    <p:sldId id="697" r:id="rId8"/>
    <p:sldId id="727" r:id="rId9"/>
    <p:sldId id="708" r:id="rId10"/>
    <p:sldId id="728" r:id="rId11"/>
    <p:sldId id="729" r:id="rId12"/>
    <p:sldId id="675" r:id="rId13"/>
    <p:sldId id="677" r:id="rId14"/>
    <p:sldId id="695" r:id="rId15"/>
    <p:sldId id="670" r:id="rId16"/>
    <p:sldId id="719" r:id="rId17"/>
    <p:sldId id="725" r:id="rId18"/>
    <p:sldId id="720" r:id="rId19"/>
    <p:sldId id="723" r:id="rId20"/>
    <p:sldId id="721" r:id="rId21"/>
    <p:sldId id="737" r:id="rId22"/>
    <p:sldId id="722" r:id="rId23"/>
    <p:sldId id="730" r:id="rId24"/>
    <p:sldId id="734" r:id="rId25"/>
    <p:sldId id="724" r:id="rId26"/>
    <p:sldId id="735" r:id="rId27"/>
    <p:sldId id="702" r:id="rId28"/>
    <p:sldId id="731" r:id="rId29"/>
    <p:sldId id="703" r:id="rId30"/>
    <p:sldId id="704" r:id="rId31"/>
    <p:sldId id="705" r:id="rId32"/>
    <p:sldId id="733" r:id="rId33"/>
    <p:sldId id="687" r:id="rId34"/>
    <p:sldId id="682" r:id="rId35"/>
    <p:sldId id="732" r:id="rId36"/>
    <p:sldId id="690" r:id="rId37"/>
    <p:sldId id="692" r:id="rId38"/>
    <p:sldId id="680" r:id="rId39"/>
    <p:sldId id="710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r" rtl="0" fontAlgn="base">
      <a:spcBef>
        <a:spcPct val="20000"/>
      </a:spcBef>
      <a:spcAft>
        <a:spcPct val="0"/>
      </a:spcAft>
      <a:buClr>
        <a:schemeClr val="hlink"/>
      </a:buClr>
      <a:buSzPct val="60000"/>
      <a:buFont typeface="Wingdings" pitchFamily="2" charset="2"/>
      <a:buChar char="q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20000"/>
      </a:spcBef>
      <a:spcAft>
        <a:spcPct val="0"/>
      </a:spcAft>
      <a:buClr>
        <a:schemeClr val="hlink"/>
      </a:buClr>
      <a:buSzPct val="60000"/>
      <a:buFont typeface="Wingdings" pitchFamily="2" charset="2"/>
      <a:buChar char="q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20000"/>
      </a:spcBef>
      <a:spcAft>
        <a:spcPct val="0"/>
      </a:spcAft>
      <a:buClr>
        <a:schemeClr val="hlink"/>
      </a:buClr>
      <a:buSzPct val="60000"/>
      <a:buFont typeface="Wingdings" pitchFamily="2" charset="2"/>
      <a:buChar char="q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20000"/>
      </a:spcBef>
      <a:spcAft>
        <a:spcPct val="0"/>
      </a:spcAft>
      <a:buClr>
        <a:schemeClr val="hlink"/>
      </a:buClr>
      <a:buSzPct val="60000"/>
      <a:buFont typeface="Wingdings" pitchFamily="2" charset="2"/>
      <a:buChar char="q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20000"/>
      </a:spcBef>
      <a:spcAft>
        <a:spcPct val="0"/>
      </a:spcAft>
      <a:buClr>
        <a:schemeClr val="hlink"/>
      </a:buClr>
      <a:buSzPct val="60000"/>
      <a:buFont typeface="Wingdings" pitchFamily="2" charset="2"/>
      <a:buChar char="q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6600"/>
    <a:srgbClr val="EF5DA9"/>
    <a:srgbClr val="EC449C"/>
    <a:srgbClr val="EB3393"/>
    <a:srgbClr val="3E62FA"/>
    <a:srgbClr val="F4FD37"/>
    <a:srgbClr val="E6D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1" autoAdjust="0"/>
    <p:restoredTop sz="78873" autoAdjust="0"/>
  </p:normalViewPr>
  <p:slideViewPr>
    <p:cSldViewPr snapToGrid="0">
      <p:cViewPr>
        <p:scale>
          <a:sx n="73" d="100"/>
          <a:sy n="73" d="100"/>
        </p:scale>
        <p:origin x="-114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 snapToGrid="0">
      <p:cViewPr varScale="1">
        <p:scale>
          <a:sx n="78" d="100"/>
          <a:sy n="78" d="100"/>
        </p:scale>
        <p:origin x="-1146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32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486" y="0"/>
            <a:ext cx="298232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946"/>
            <a:ext cx="2982327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486" y="8830946"/>
            <a:ext cx="2982327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9F225B14-E78E-4281-AB33-BCD9F13C1F95}" type="slidenum">
              <a:rPr lang="ar-SA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035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32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t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486" y="0"/>
            <a:ext cx="2982327" cy="46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159" y="4416267"/>
            <a:ext cx="5047495" cy="418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946"/>
            <a:ext cx="2982327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b" anchorCtr="0" compatLnSpc="1">
            <a:prstTxWarp prst="textNoShape">
              <a:avLst/>
            </a:prstTxWarp>
          </a:bodyPr>
          <a:lstStyle>
            <a:lvl1pPr algn="l"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486" y="8830946"/>
            <a:ext cx="2982327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8" tIns="46549" rIns="93098" bIns="4654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ClrTx/>
              <a:buSzTx/>
              <a:buFontTx/>
              <a:buNone/>
              <a:defRPr sz="1300" smtClean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2275BDB3-8E0C-42B3-AEEB-03D9CEACDC20}" type="slidenum">
              <a:rPr lang="ar-SA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0048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AC3ABE-084F-4130-9B75-AD8FF087B7D8}" type="slidenum">
              <a:rPr lang="ar-SA" altLang="zh-CN" sz="1300">
                <a:latin typeface="Tahoma" pitchFamily="34" charset="0"/>
              </a:rPr>
              <a:pPr eaLnBrk="1" hangingPunct="1"/>
              <a:t>1</a:t>
            </a:fld>
            <a:endParaRPr lang="en-US" altLang="zh-CN" sz="1300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baseline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09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F2F19C9-A76B-4587-BC53-8DEA1D8A4567}" type="slidenum">
              <a:rPr lang="ar-SA" altLang="zh-CN" sz="1300">
                <a:latin typeface="Tahoma" pitchFamily="34" charset="0"/>
              </a:rPr>
              <a:pPr eaLnBrk="1" hangingPunct="1"/>
              <a:t>12</a:t>
            </a:fld>
            <a:endParaRPr lang="en-US" altLang="zh-CN" sz="13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69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60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04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620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354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358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19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6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26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443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84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160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675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604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65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507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33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3507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9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156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1566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8648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defTabSz="9302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8B7618-6E2E-4AAD-AF36-D26BEF76FE2B}" type="slidenum">
              <a:rPr lang="ar-SA" altLang="zh-CN" sz="1300">
                <a:latin typeface="Tahoma" pitchFamily="34" charset="0"/>
              </a:rPr>
              <a:pPr eaLnBrk="1" hangingPunct="1"/>
              <a:t>34</a:t>
            </a:fld>
            <a:endParaRPr lang="en-US" altLang="zh-CN" sz="13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480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68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633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8954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02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6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871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35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3393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194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5BDB3-8E0C-42B3-AEEB-03D9CEACDC20}" type="slidenum">
              <a:rPr lang="ar-SA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96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50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03451" name="Rectangle 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388100" cy="638175"/>
          </a:xfrm>
          <a:ln w="9525"/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9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bg2"/>
                </a:solidFill>
                <a:latin typeface="Tahoma" pitchFamily="34" charset="0"/>
                <a:ea typeface="SimSun" pitchFamily="2" charset="-122"/>
                <a:cs typeface="Tahoma" pitchFamily="34" charset="0"/>
              </a:defRPr>
            </a:lvl1pPr>
          </a:lstStyle>
          <a:p>
            <a:pPr>
              <a:defRPr/>
            </a:pPr>
            <a:fld id="{23C237AA-4343-40CA-A0E0-D8AB332C08DE}" type="slidenum">
              <a:rPr lang="ar-SA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0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68172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20663"/>
            <a:ext cx="2041525" cy="574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0663"/>
            <a:ext cx="5975350" cy="574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65366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20663"/>
            <a:ext cx="7696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3238" y="1023938"/>
            <a:ext cx="4008437" cy="4937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023938"/>
            <a:ext cx="4008438" cy="4937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789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11/04/2001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013" y="6487887"/>
            <a:ext cx="2153558" cy="3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410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1900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023938"/>
            <a:ext cx="4008437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075" y="1023938"/>
            <a:ext cx="4008438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15045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19127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139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7470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2700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7090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30238" y="220663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44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960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11/04/2001</a:t>
            </a:r>
          </a:p>
        </p:txBody>
      </p:sp>
      <p:sp>
        <p:nvSpPr>
          <p:cNvPr id="10244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960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Tahoma" pitchFamily="34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7" name="Rectangle 47"/>
          <p:cNvSpPr>
            <a:spLocks noChangeArrowheads="1"/>
          </p:cNvSpPr>
          <p:nvPr userDrawn="1"/>
        </p:nvSpPr>
        <p:spPr bwMode="auto">
          <a:xfrm>
            <a:off x="520700" y="1409700"/>
            <a:ext cx="80772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buClr>
                <a:schemeClr val="folHlink"/>
              </a:buClr>
              <a:buSzPct val="55000"/>
              <a:defRPr/>
            </a:pPr>
            <a:endParaRPr lang="zh-CN" altLang="en-US" sz="1900">
              <a:ea typeface="SimSun" pitchFamily="2" charset="-122"/>
            </a:endParaRPr>
          </a:p>
          <a:p>
            <a:pPr marL="342900" indent="-342900" algn="l">
              <a:buClr>
                <a:schemeClr val="folHlink"/>
              </a:buClr>
              <a:defRPr/>
            </a:pPr>
            <a:endParaRPr lang="zh-CN" altLang="en-US" sz="2300">
              <a:ea typeface="SimSun" pitchFamily="2" charset="-122"/>
            </a:endParaRPr>
          </a:p>
        </p:txBody>
      </p:sp>
      <p:sp>
        <p:nvSpPr>
          <p:cNvPr id="102448" name="Text Box 48"/>
          <p:cNvSpPr txBox="1">
            <a:spLocks noChangeArrowheads="1"/>
          </p:cNvSpPr>
          <p:nvPr userDrawn="1"/>
        </p:nvSpPr>
        <p:spPr bwMode="auto">
          <a:xfrm>
            <a:off x="431800" y="1173163"/>
            <a:ext cx="8231188" cy="451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zh-CN" altLang="en-US" sz="2000">
              <a:ea typeface="SimSun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defRPr/>
            </a:pPr>
            <a:endParaRPr lang="zh-CN" altLang="en-US" sz="2000">
              <a:ea typeface="SimSun" pitchFamily="2" charset="-122"/>
            </a:endParaRPr>
          </a:p>
        </p:txBody>
      </p:sp>
      <p:sp>
        <p:nvSpPr>
          <p:cNvPr id="1031" name="Rectangle 4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023938"/>
            <a:ext cx="816927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450" name="Line 50"/>
          <p:cNvSpPr>
            <a:spLocks noChangeShapeType="1"/>
          </p:cNvSpPr>
          <p:nvPr userDrawn="1"/>
        </p:nvSpPr>
        <p:spPr bwMode="auto">
          <a:xfrm>
            <a:off x="274638" y="942975"/>
            <a:ext cx="86233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033" name="Picture 59" descr="vtlogo_plai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546850"/>
            <a:ext cx="6635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0" name="Line 60"/>
          <p:cNvSpPr>
            <a:spLocks noChangeShapeType="1"/>
          </p:cNvSpPr>
          <p:nvPr userDrawn="1"/>
        </p:nvSpPr>
        <p:spPr bwMode="auto">
          <a:xfrm>
            <a:off x="1343025" y="6719888"/>
            <a:ext cx="4672013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462" name="Line 62"/>
          <p:cNvSpPr>
            <a:spLocks noChangeShapeType="1"/>
          </p:cNvSpPr>
          <p:nvPr userDrawn="1"/>
        </p:nvSpPr>
        <p:spPr bwMode="auto">
          <a:xfrm>
            <a:off x="8201025" y="6705600"/>
            <a:ext cx="6096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464" name="Line 64"/>
          <p:cNvSpPr>
            <a:spLocks noChangeShapeType="1"/>
          </p:cNvSpPr>
          <p:nvPr userDrawn="1"/>
        </p:nvSpPr>
        <p:spPr bwMode="auto">
          <a:xfrm>
            <a:off x="271463" y="925513"/>
            <a:ext cx="8620125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465" name="Line 65"/>
          <p:cNvSpPr>
            <a:spLocks noChangeShapeType="1"/>
          </p:cNvSpPr>
          <p:nvPr userDrawn="1"/>
        </p:nvSpPr>
        <p:spPr bwMode="auto">
          <a:xfrm>
            <a:off x="207963" y="6700838"/>
            <a:ext cx="388937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p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q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q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q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q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Char char="q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7488" y="1003300"/>
            <a:ext cx="87090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3200" b="1">
              <a:solidFill>
                <a:schemeClr val="tx2"/>
              </a:solidFill>
              <a:ea typeface="SimSun" pitchFamily="2" charset="-122"/>
            </a:endParaRPr>
          </a:p>
        </p:txBody>
      </p:sp>
      <p:sp>
        <p:nvSpPr>
          <p:cNvPr id="143428" name="Rectangle 6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6563" y="1125538"/>
            <a:ext cx="8288337" cy="18462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Scheduling Memory Transactions in </a:t>
            </a:r>
            <a:r>
              <a:rPr lang="en-US" altLang="zh-CN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Distributed 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itchFamily="2" charset="-122"/>
              </a:rPr>
              <a:t>Systems</a:t>
            </a:r>
            <a:endParaRPr lang="en-US" altLang="zh-CN" sz="30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itchFamily="2" charset="-122"/>
            </a:endParaRPr>
          </a:p>
        </p:txBody>
      </p:sp>
      <p:pic>
        <p:nvPicPr>
          <p:cNvPr id="3076" name="Picture 69" descr="vtlogo_plain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8875"/>
            <a:ext cx="1019175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85"/>
          <p:cNvSpPr>
            <a:spLocks noChangeArrowheads="1"/>
          </p:cNvSpPr>
          <p:nvPr/>
        </p:nvSpPr>
        <p:spPr bwMode="auto">
          <a:xfrm>
            <a:off x="972231" y="3947886"/>
            <a:ext cx="4993141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1600" b="1" dirty="0" smtClean="0">
                <a:solidFill>
                  <a:schemeClr val="bg2"/>
                </a:solidFill>
                <a:ea typeface="SimSun" pitchFamily="2" charset="-122"/>
              </a:rPr>
              <a:t>Presented by </a:t>
            </a:r>
            <a:r>
              <a:rPr lang="en-US" altLang="zh-CN" sz="1800" b="1" dirty="0" err="1" smtClean="0">
                <a:solidFill>
                  <a:schemeClr val="bg2"/>
                </a:solidFill>
                <a:ea typeface="SimSun" pitchFamily="2" charset="-122"/>
              </a:rPr>
              <a:t>Junwhan</a:t>
            </a:r>
            <a:r>
              <a:rPr lang="en-US" altLang="zh-CN" sz="1800" b="1" dirty="0" smtClean="0">
                <a:solidFill>
                  <a:schemeClr val="bg2"/>
                </a:solidFill>
                <a:ea typeface="SimSun" pitchFamily="2" charset="-122"/>
              </a:rPr>
              <a:t> Kim</a:t>
            </a:r>
          </a:p>
          <a:p>
            <a:pPr algn="l">
              <a:buClr>
                <a:schemeClr val="folHlink"/>
              </a:buClr>
              <a:buNone/>
            </a:pPr>
            <a:r>
              <a:rPr lang="en-US" sz="1800" dirty="0"/>
              <a:t>Preliminary Examination </a:t>
            </a:r>
            <a:r>
              <a:rPr lang="en-US" sz="1800" dirty="0" smtClean="0"/>
              <a:t>Proposal</a:t>
            </a:r>
            <a:endParaRPr lang="en-US" altLang="zh-CN" sz="1800" b="1" dirty="0" smtClean="0">
              <a:solidFill>
                <a:schemeClr val="bg2"/>
              </a:solidFill>
              <a:ea typeface="SimSun" pitchFamily="2" charset="-122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89537" y="3947885"/>
            <a:ext cx="3276600" cy="1949563"/>
          </a:xfrm>
          <a:prstGeom prst="rect">
            <a:avLst/>
          </a:prstGeom>
        </p:spPr>
        <p:txBody>
          <a:bodyPr tIns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35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Committee Members:</a:t>
            </a:r>
          </a:p>
          <a:p>
            <a:pPr marL="27432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Binoy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 Ravindran, 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Chair</a:t>
            </a:r>
          </a:p>
          <a:p>
            <a:pPr>
              <a:buNone/>
            </a:pPr>
            <a:r>
              <a:rPr lang="en-US" sz="4000" b="1" dirty="0" smtClean="0"/>
              <a:t>Robert </a:t>
            </a:r>
            <a:r>
              <a:rPr lang="en-US" sz="4000" b="1" dirty="0"/>
              <a:t>P. Broadwater</a:t>
            </a:r>
          </a:p>
          <a:p>
            <a:pPr>
              <a:buNone/>
            </a:pPr>
            <a:r>
              <a:rPr lang="en-US" sz="4000" b="1" dirty="0"/>
              <a:t>Paul E. </a:t>
            </a:r>
            <a:r>
              <a:rPr lang="en-US" sz="4000" b="1" dirty="0" err="1"/>
              <a:t>Plassmann</a:t>
            </a:r>
            <a:endParaRPr lang="en-US" sz="4000" b="1" dirty="0"/>
          </a:p>
          <a:p>
            <a:pPr>
              <a:buNone/>
            </a:pPr>
            <a:r>
              <a:rPr lang="en-US" sz="4000" b="1" dirty="0"/>
              <a:t>Anil </a:t>
            </a:r>
            <a:r>
              <a:rPr lang="en-US" sz="4000" b="1" dirty="0" err="1"/>
              <a:t>Vullikanti</a:t>
            </a:r>
            <a:endParaRPr lang="en-US" sz="4000" b="1" dirty="0"/>
          </a:p>
          <a:p>
            <a:pPr>
              <a:buNone/>
            </a:pPr>
            <a:r>
              <a:rPr lang="en-US" sz="4000" b="1" dirty="0"/>
              <a:t>Maurice </a:t>
            </a:r>
            <a:r>
              <a:rPr lang="en-US" sz="4000" b="1" dirty="0" err="1"/>
              <a:t>Herlihy</a:t>
            </a:r>
            <a:endParaRPr lang="en-US" sz="4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Transactional Schedulers on Multi-processor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73" y="1302668"/>
            <a:ext cx="65151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697725" y="3418021"/>
            <a:ext cx="206890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Adaptive 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Scheduler [45]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9862" y="3364802"/>
            <a:ext cx="171072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1800" b="1" dirty="0">
                <a:solidFill>
                  <a:srgbClr val="0070C0"/>
                </a:solidFill>
              </a:rPr>
              <a:t>BIMODAL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 algn="l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Scheduler [5]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374581" y="2670640"/>
            <a:ext cx="3476170" cy="104502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직선 화살표 연결선 9"/>
          <p:cNvCxnSpPr/>
          <p:nvPr/>
        </p:nvCxnSpPr>
        <p:spPr bwMode="auto">
          <a:xfrm flipV="1">
            <a:off x="3256763" y="3169885"/>
            <a:ext cx="304800" cy="2207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직사각형 11"/>
          <p:cNvSpPr/>
          <p:nvPr/>
        </p:nvSpPr>
        <p:spPr>
          <a:xfrm>
            <a:off x="4004250" y="5285411"/>
            <a:ext cx="190800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b="1" dirty="0">
                <a:solidFill>
                  <a:srgbClr val="0070C0"/>
                </a:solidFill>
              </a:rPr>
              <a:t>Proactive </a:t>
            </a:r>
            <a:endParaRPr lang="en-US" sz="1800" b="1" dirty="0" smtClean="0">
              <a:solidFill>
                <a:srgbClr val="0070C0"/>
              </a:solidFill>
            </a:endParaRPr>
          </a:p>
          <a:p>
            <a:pPr algn="l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Scheduler [7]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828591" y="4850927"/>
            <a:ext cx="1161143" cy="86896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0135" y="508535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memory</a:t>
            </a:r>
            <a:endParaRPr lang="en-US" sz="2000" dirty="0"/>
          </a:p>
        </p:txBody>
      </p:sp>
      <p:cxnSp>
        <p:nvCxnSpPr>
          <p:cNvPr id="20" name="직선 화살표 연결선 19"/>
          <p:cNvCxnSpPr/>
          <p:nvPr/>
        </p:nvCxnSpPr>
        <p:spPr bwMode="auto">
          <a:xfrm flipH="1">
            <a:off x="3989735" y="4746182"/>
            <a:ext cx="683852" cy="33917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2177129" y="4615553"/>
            <a:ext cx="651462" cy="3002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 flipH="1" flipV="1">
            <a:off x="6807649" y="3307666"/>
            <a:ext cx="318416" cy="1103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912252" y="1188648"/>
            <a:ext cx="1290738" cy="5763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sz="1600" dirty="0" smtClean="0"/>
              <a:t>Queuing</a:t>
            </a:r>
          </a:p>
          <a:p>
            <a:pPr algn="l">
              <a:buNone/>
            </a:pPr>
            <a:r>
              <a:rPr lang="en-US" sz="1600" dirty="0" smtClean="0"/>
              <a:t>transactions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7497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and Network Models for Distributed TM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Models</a:t>
            </a:r>
          </a:p>
          <a:p>
            <a:pPr lvl="1"/>
            <a:r>
              <a:rPr lang="en-US" dirty="0" smtClean="0"/>
              <a:t>Data flow DTM </a:t>
            </a:r>
            <a:r>
              <a:rPr lang="en-US" dirty="0"/>
              <a:t>[</a:t>
            </a:r>
            <a:r>
              <a:rPr lang="en-US" dirty="0" smtClean="0"/>
              <a:t>35, 38, 39, 73, 74]</a:t>
            </a:r>
          </a:p>
          <a:p>
            <a:pPr lvl="2"/>
            <a:r>
              <a:rPr lang="en-US" dirty="0" smtClean="0"/>
              <a:t>Transactions are immobile</a:t>
            </a:r>
          </a:p>
          <a:p>
            <a:pPr lvl="2"/>
            <a:r>
              <a:rPr lang="en-US" dirty="0" smtClean="0"/>
              <a:t>Objects migrate to invoking transactions</a:t>
            </a:r>
          </a:p>
          <a:p>
            <a:pPr lvl="1"/>
            <a:r>
              <a:rPr lang="en-US" dirty="0" smtClean="0"/>
              <a:t>Control flow DTM </a:t>
            </a:r>
            <a:r>
              <a:rPr lang="en-US" dirty="0"/>
              <a:t>[60]</a:t>
            </a:r>
            <a:endParaRPr lang="en-US" dirty="0" smtClean="0"/>
          </a:p>
          <a:p>
            <a:pPr lvl="2"/>
            <a:r>
              <a:rPr lang="en-US" dirty="0" smtClean="0"/>
              <a:t>Objects are immobile</a:t>
            </a:r>
          </a:p>
          <a:p>
            <a:pPr lvl="2"/>
            <a:r>
              <a:rPr lang="en-US" dirty="0" smtClean="0"/>
              <a:t>Transactions move from node to node</a:t>
            </a:r>
          </a:p>
          <a:p>
            <a:r>
              <a:rPr lang="en-US" dirty="0" smtClean="0"/>
              <a:t>Network Models</a:t>
            </a:r>
          </a:p>
          <a:p>
            <a:pPr lvl="1"/>
            <a:r>
              <a:rPr lang="en-US" dirty="0" smtClean="0"/>
              <a:t>Cache-coherence (cc) DTM </a:t>
            </a:r>
            <a:r>
              <a:rPr lang="en-US" dirty="0"/>
              <a:t>[</a:t>
            </a:r>
            <a:r>
              <a:rPr lang="en-US" dirty="0" smtClean="0"/>
              <a:t>35, 78, 63]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number of nodes are interconnected using message-passing </a:t>
            </a:r>
            <a:r>
              <a:rPr lang="en-US" dirty="0" smtClean="0"/>
              <a:t>links over a communication network</a:t>
            </a:r>
          </a:p>
          <a:p>
            <a:pPr lvl="1"/>
            <a:r>
              <a:rPr lang="en-US" dirty="0" smtClean="0"/>
              <a:t>Cluster DTM </a:t>
            </a:r>
            <a:r>
              <a:rPr lang="en-US" dirty="0"/>
              <a:t>[16, </a:t>
            </a:r>
            <a:r>
              <a:rPr lang="en-US" dirty="0" smtClean="0"/>
              <a:t>60, 61]</a:t>
            </a:r>
          </a:p>
          <a:p>
            <a:pPr lvl="2"/>
            <a:r>
              <a:rPr lang="en-US" dirty="0" smtClean="0"/>
              <a:t>A group </a:t>
            </a:r>
            <a:r>
              <a:rPr lang="en-US" dirty="0"/>
              <a:t>of linked computers works closely </a:t>
            </a:r>
            <a:r>
              <a:rPr lang="en-US" dirty="0" smtClean="0"/>
              <a:t>together to </a:t>
            </a:r>
            <a:r>
              <a:rPr lang="en-US" dirty="0"/>
              <a:t>form a single computer</a:t>
            </a:r>
          </a:p>
        </p:txBody>
      </p:sp>
    </p:spTree>
    <p:extLst>
      <p:ext uri="{BB962C8B-B14F-4D97-AF65-F5344CB8AC3E}">
        <p14:creationId xmlns:p14="http://schemas.microsoft.com/office/powerpoint/2010/main" val="986820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646775" y="3153178"/>
            <a:ext cx="704491" cy="762000"/>
          </a:xfrm>
          <a:prstGeom prst="rect">
            <a:avLst/>
          </a:prstGeom>
          <a:extLst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7387553" y="4816838"/>
            <a:ext cx="704491" cy="762000"/>
          </a:xfrm>
          <a:prstGeom prst="rect">
            <a:avLst/>
          </a:prstGeom>
          <a:extLst/>
        </p:spPr>
      </p:pic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Data-flow cc Distributed TM  (DTM)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 network of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Distributed Transactional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Local request: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Local object – return copy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Remote object – locate with a cache-coherence protocol </a:t>
            </a:r>
            <a:endParaRPr lang="en-US" sz="18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Remote request: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Object not in use – invalidate copies and send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Object in use – abort or send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Commit: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No invalidations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Abort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Invalidations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7351266" y="3628583"/>
            <a:ext cx="535218" cy="1248228"/>
          </a:xfrm>
          <a:custGeom>
            <a:avLst/>
            <a:gdLst>
              <a:gd name="connsiteX0" fmla="*/ 0 w 535218"/>
              <a:gd name="connsiteY0" fmla="*/ 0 h 1248228"/>
              <a:gd name="connsiteX1" fmla="*/ 508000 w 535218"/>
              <a:gd name="connsiteY1" fmla="*/ 566057 h 1248228"/>
              <a:gd name="connsiteX2" fmla="*/ 420914 w 535218"/>
              <a:gd name="connsiteY2" fmla="*/ 1248228 h 124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218" h="1248228">
                <a:moveTo>
                  <a:pt x="0" y="0"/>
                </a:moveTo>
                <a:cubicBezTo>
                  <a:pt x="218924" y="179009"/>
                  <a:pt x="437848" y="358019"/>
                  <a:pt x="508000" y="566057"/>
                </a:cubicBezTo>
                <a:cubicBezTo>
                  <a:pt x="578152" y="774095"/>
                  <a:pt x="499533" y="1011161"/>
                  <a:pt x="420914" y="124822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728409" y="3881222"/>
            <a:ext cx="891590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/>
              <a:t>Remote </a:t>
            </a:r>
          </a:p>
          <a:p>
            <a:pPr>
              <a:buNone/>
            </a:pPr>
            <a:r>
              <a:rPr lang="en-US" sz="1400" dirty="0" smtClean="0"/>
              <a:t>request</a:t>
            </a:r>
            <a:endParaRPr lang="en-US" sz="1400" dirty="0"/>
          </a:p>
        </p:txBody>
      </p:sp>
      <p:sp>
        <p:nvSpPr>
          <p:cNvPr id="4" name="자유형 3"/>
          <p:cNvSpPr/>
          <p:nvPr/>
        </p:nvSpPr>
        <p:spPr bwMode="auto">
          <a:xfrm>
            <a:off x="6937836" y="3831783"/>
            <a:ext cx="420915" cy="1161143"/>
          </a:xfrm>
          <a:custGeom>
            <a:avLst/>
            <a:gdLst>
              <a:gd name="connsiteX0" fmla="*/ 420915 w 420915"/>
              <a:gd name="connsiteY0" fmla="*/ 1161143 h 1161143"/>
              <a:gd name="connsiteX1" fmla="*/ 87086 w 420915"/>
              <a:gd name="connsiteY1" fmla="*/ 682171 h 1161143"/>
              <a:gd name="connsiteX2" fmla="*/ 0 w 420915"/>
              <a:gd name="connsiteY2" fmla="*/ 0 h 116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915" h="1161143">
                <a:moveTo>
                  <a:pt x="420915" y="1161143"/>
                </a:moveTo>
                <a:cubicBezTo>
                  <a:pt x="289076" y="1018419"/>
                  <a:pt x="157238" y="875695"/>
                  <a:pt x="87086" y="682171"/>
                </a:cubicBezTo>
                <a:cubicBezTo>
                  <a:pt x="16934" y="488647"/>
                  <a:pt x="8467" y="244323"/>
                  <a:pt x="0" y="0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73556" y="4192573"/>
            <a:ext cx="981358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 smtClean="0"/>
              <a:t>An object </a:t>
            </a:r>
          </a:p>
          <a:p>
            <a:pPr>
              <a:buNone/>
            </a:pPr>
            <a:r>
              <a:rPr lang="en-US" sz="1400" dirty="0" smtClean="0"/>
              <a:t>moves</a:t>
            </a:r>
            <a:endParaRPr 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5192804" y="4809102"/>
            <a:ext cx="2169378" cy="750503"/>
            <a:chOff x="5584682" y="5389662"/>
            <a:chExt cx="2169378" cy="750503"/>
          </a:xfrm>
        </p:grpSpPr>
        <p:sp>
          <p:nvSpPr>
            <p:cNvPr id="12" name="자유형 11"/>
            <p:cNvSpPr/>
            <p:nvPr/>
          </p:nvSpPr>
          <p:spPr bwMode="auto">
            <a:xfrm rot="16436823">
              <a:off x="6679663" y="5065768"/>
              <a:ext cx="535218" cy="1613576"/>
            </a:xfrm>
            <a:custGeom>
              <a:avLst/>
              <a:gdLst>
                <a:gd name="connsiteX0" fmla="*/ 0 w 535218"/>
                <a:gd name="connsiteY0" fmla="*/ 0 h 1248228"/>
                <a:gd name="connsiteX1" fmla="*/ 508000 w 535218"/>
                <a:gd name="connsiteY1" fmla="*/ 566057 h 1248228"/>
                <a:gd name="connsiteX2" fmla="*/ 420914 w 535218"/>
                <a:gd name="connsiteY2" fmla="*/ 1248228 h 124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5218" h="1248228">
                  <a:moveTo>
                    <a:pt x="0" y="0"/>
                  </a:moveTo>
                  <a:cubicBezTo>
                    <a:pt x="218924" y="179009"/>
                    <a:pt x="437848" y="358019"/>
                    <a:pt x="508000" y="566057"/>
                  </a:cubicBezTo>
                  <a:cubicBezTo>
                    <a:pt x="578152" y="774095"/>
                    <a:pt x="499533" y="1011161"/>
                    <a:pt x="420914" y="1248228"/>
                  </a:cubicBezTo>
                </a:path>
              </a:pathLst>
            </a:cu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q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84682" y="5389662"/>
              <a:ext cx="1165672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sz="1400" dirty="0" smtClean="0"/>
                <a:t>    Remote  </a:t>
              </a:r>
            </a:p>
            <a:p>
              <a:pPr algn="l">
                <a:buNone/>
              </a:pPr>
              <a:r>
                <a:rPr lang="en-US" sz="1400" dirty="0" smtClean="0"/>
                <a:t>request</a:t>
              </a:r>
              <a:endParaRPr lang="en-US" sz="14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44847" y="5282333"/>
            <a:ext cx="2211765" cy="709607"/>
            <a:chOff x="6236725" y="5862893"/>
            <a:chExt cx="2211765" cy="709607"/>
          </a:xfrm>
        </p:grpSpPr>
        <p:sp>
          <p:nvSpPr>
            <p:cNvPr id="14" name="자유형 13"/>
            <p:cNvSpPr/>
            <p:nvPr/>
          </p:nvSpPr>
          <p:spPr bwMode="auto">
            <a:xfrm rot="16456612">
              <a:off x="6731689" y="5367929"/>
              <a:ext cx="534953" cy="1524881"/>
            </a:xfrm>
            <a:custGeom>
              <a:avLst/>
              <a:gdLst>
                <a:gd name="connsiteX0" fmla="*/ 420915 w 420915"/>
                <a:gd name="connsiteY0" fmla="*/ 1161143 h 1161143"/>
                <a:gd name="connsiteX1" fmla="*/ 87086 w 420915"/>
                <a:gd name="connsiteY1" fmla="*/ 682171 h 1161143"/>
                <a:gd name="connsiteX2" fmla="*/ 0 w 420915"/>
                <a:gd name="connsiteY2" fmla="*/ 0 h 116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915" h="1161143">
                  <a:moveTo>
                    <a:pt x="420915" y="1161143"/>
                  </a:moveTo>
                  <a:cubicBezTo>
                    <a:pt x="289076" y="1018419"/>
                    <a:pt x="157238" y="875695"/>
                    <a:pt x="87086" y="682171"/>
                  </a:cubicBezTo>
                  <a:cubicBezTo>
                    <a:pt x="16934" y="488647"/>
                    <a:pt x="8467" y="244323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q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910890" y="6006191"/>
              <a:ext cx="1537600" cy="5663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    abort or </a:t>
              </a:r>
            </a:p>
            <a:p>
              <a:pPr>
                <a:buNone/>
              </a:pPr>
              <a:r>
                <a:rPr lang="en-US" sz="1400" dirty="0" smtClean="0"/>
                <a:t>the object moves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64208" y="557883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/>
              <a:t>requester 2</a:t>
            </a:r>
            <a:endParaRPr lang="en-US" sz="1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71349" y="302980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/>
              <a:t>requester 1</a:t>
            </a:r>
            <a:endParaRPr lang="en-US" sz="1800" b="1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5642087" y="5919142"/>
            <a:ext cx="2143560" cy="28315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122530" y="5375411"/>
            <a:ext cx="704491" cy="762000"/>
          </a:xfrm>
          <a:prstGeom prst="rect">
            <a:avLst/>
          </a:prstGeom>
          <a:ex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>
          <a:xfrm>
            <a:off x="630238" y="258763"/>
            <a:ext cx="7696200" cy="609600"/>
          </a:xfrm>
        </p:spPr>
        <p:txBody>
          <a:bodyPr/>
          <a:lstStyle/>
          <a:p>
            <a:r>
              <a:rPr lang="en-US" dirty="0" smtClean="0"/>
              <a:t>Atomicity, Consistency, and Isolation in data-flow DTM</a:t>
            </a: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503238" y="4078514"/>
            <a:ext cx="8169275" cy="1882549"/>
          </a:xfrm>
        </p:spPr>
        <p:txBody>
          <a:bodyPr/>
          <a:lstStyle/>
          <a:p>
            <a:r>
              <a:rPr lang="en-US" dirty="0"/>
              <a:t>Transactional Forwarding Algorithm (TFA</a:t>
            </a:r>
            <a:r>
              <a:rPr lang="en-US" dirty="0" smtClean="0"/>
              <a:t>) [63]</a:t>
            </a:r>
          </a:p>
          <a:p>
            <a:pPr lvl="1"/>
            <a:r>
              <a:rPr lang="en-US" dirty="0" smtClean="0"/>
              <a:t>Early validation of remote objects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tomicity </a:t>
            </a:r>
            <a:r>
              <a:rPr lang="en-US" dirty="0"/>
              <a:t>for object operations in the presence </a:t>
            </a:r>
            <a:r>
              <a:rPr lang="en-US" dirty="0" smtClean="0"/>
              <a:t>of asynchronous </a:t>
            </a:r>
            <a:r>
              <a:rPr lang="en-US" dirty="0"/>
              <a:t>clocks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3368" y="2045482"/>
            <a:ext cx="3064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t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391287" y="2293492"/>
            <a:ext cx="7665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400" dirty="0" smtClean="0"/>
              <a:t>LC </a:t>
            </a:r>
            <a:r>
              <a:rPr lang="en-US" sz="1400" dirty="0"/>
              <a:t>=14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46287" y="2334618"/>
            <a:ext cx="6604445" cy="3171"/>
          </a:xfrm>
          <a:prstGeom prst="line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7948" y="2148400"/>
            <a:ext cx="102463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Object </a:t>
            </a:r>
            <a:r>
              <a:rPr lang="en-US" sz="1600" dirty="0" smtClean="0"/>
              <a:t>o</a:t>
            </a:r>
            <a:r>
              <a:rPr lang="en-US" sz="1600" baseline="-25000" dirty="0" smtClean="0"/>
              <a:t>1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908762" y="21484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time</a:t>
            </a:r>
            <a:endParaRPr lang="en-US" sz="1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952411" y="2064732"/>
            <a:ext cx="1418465" cy="861379"/>
            <a:chOff x="2952411" y="2064732"/>
            <a:chExt cx="1418465" cy="861379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3956447" y="2345064"/>
              <a:ext cx="0" cy="3423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795206" y="2064732"/>
              <a:ext cx="306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 smtClean="0"/>
                <a:t>2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52411" y="2618334"/>
              <a:ext cx="14184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T</a:t>
              </a:r>
              <a:r>
                <a:rPr lang="en-US" sz="1400" baseline="-25000" dirty="0"/>
                <a:t>2 </a:t>
              </a:r>
              <a:r>
                <a:rPr lang="en-US" sz="1400" baseline="-25000" dirty="0" smtClean="0"/>
                <a:t> </a:t>
              </a:r>
              <a:r>
                <a:rPr lang="en-US" sz="1400" dirty="0"/>
                <a:t>Validates </a:t>
              </a:r>
              <a:r>
                <a:rPr lang="en-US" sz="1400" dirty="0" smtClean="0"/>
                <a:t>o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.</a:t>
              </a:r>
              <a:endParaRPr lang="en-US" sz="14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609325" y="1677629"/>
            <a:ext cx="2215543" cy="728426"/>
            <a:chOff x="1609325" y="1677629"/>
            <a:chExt cx="2215543" cy="728426"/>
          </a:xfrm>
        </p:grpSpPr>
        <p:sp>
          <p:nvSpPr>
            <p:cNvPr id="10" name="TextBox 9"/>
            <p:cNvSpPr txBox="1"/>
            <p:nvPr/>
          </p:nvSpPr>
          <p:spPr>
            <a:xfrm>
              <a:off x="1609325" y="1677629"/>
              <a:ext cx="22155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, T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, </a:t>
              </a:r>
              <a:r>
                <a:rPr lang="en-US" sz="1400" dirty="0"/>
                <a:t>and </a:t>
              </a:r>
              <a:r>
                <a:rPr lang="en-US" sz="1400" dirty="0" smtClean="0"/>
                <a:t>T</a:t>
              </a:r>
              <a:r>
                <a:rPr lang="en-US" sz="1400" baseline="-25000" dirty="0" smtClean="0"/>
                <a:t>3</a:t>
              </a:r>
              <a:r>
                <a:rPr lang="en-US" sz="1400" dirty="0" smtClean="0"/>
                <a:t> request o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. </a:t>
              </a:r>
              <a:endParaRPr lang="en-US" sz="14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2336498" y="1955887"/>
              <a:ext cx="7189" cy="316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40"/>
            <p:cNvSpPr/>
            <p:nvPr/>
          </p:nvSpPr>
          <p:spPr>
            <a:xfrm>
              <a:off x="2265704" y="2263180"/>
              <a:ext cx="142875" cy="142875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he-IL">
                <a:latin typeface="Comic Sans MS" pitchFamily="66" charset="0"/>
              </a:endParaRPr>
            </a:p>
          </p:txBody>
        </p:sp>
        <p:sp>
          <p:nvSpPr>
            <p:cNvPr id="18" name="Oval 40"/>
            <p:cNvSpPr/>
            <p:nvPr/>
          </p:nvSpPr>
          <p:spPr>
            <a:xfrm>
              <a:off x="3203972" y="2263179"/>
              <a:ext cx="142875" cy="142875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he-IL">
                <a:latin typeface="Comic Sans MS" pitchFamily="66" charset="0"/>
              </a:endParaRPr>
            </a:p>
          </p:txBody>
        </p:sp>
        <p:sp>
          <p:nvSpPr>
            <p:cNvPr id="19" name="Oval 40"/>
            <p:cNvSpPr/>
            <p:nvPr/>
          </p:nvSpPr>
          <p:spPr>
            <a:xfrm>
              <a:off x="2726879" y="2250282"/>
              <a:ext cx="142875" cy="142875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he-IL">
                <a:latin typeface="Comic Sans MS" pitchFamily="66" charset="0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803989" y="1939318"/>
              <a:ext cx="7189" cy="316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275409" y="1944972"/>
              <a:ext cx="7189" cy="31691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572796" y="1686454"/>
            <a:ext cx="2241319" cy="706703"/>
            <a:chOff x="3572796" y="1686454"/>
            <a:chExt cx="2241319" cy="706703"/>
          </a:xfrm>
        </p:grpSpPr>
        <p:sp>
          <p:nvSpPr>
            <p:cNvPr id="20" name="Oval 40"/>
            <p:cNvSpPr/>
            <p:nvPr/>
          </p:nvSpPr>
          <p:spPr>
            <a:xfrm>
              <a:off x="4419233" y="2250282"/>
              <a:ext cx="142875" cy="142875"/>
            </a:xfrm>
            <a:prstGeom prst="ellipse">
              <a:avLst/>
            </a:prstGeom>
            <a:solidFill>
              <a:srgbClr val="00B0F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he-IL">
                <a:latin typeface="Comic Sans MS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72796" y="1686454"/>
              <a:ext cx="22413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 smtClean="0"/>
                <a:t>4 </a:t>
              </a:r>
              <a:r>
                <a:rPr lang="en-US" sz="1400" dirty="0" smtClean="0"/>
                <a:t>requests o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 </a:t>
              </a:r>
              <a:r>
                <a:rPr lang="en-US" sz="1400" dirty="0"/>
                <a:t>and </a:t>
              </a:r>
              <a:r>
                <a:rPr lang="en-US" sz="1400" dirty="0" smtClean="0"/>
                <a:t>aborts.</a:t>
              </a:r>
              <a:endParaRPr lang="en-US" sz="1400" dirty="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4479726" y="1946262"/>
              <a:ext cx="1" cy="3128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186734" y="2037287"/>
            <a:ext cx="1723549" cy="890594"/>
            <a:chOff x="4186734" y="2037287"/>
            <a:chExt cx="1723549" cy="890594"/>
          </a:xfrm>
        </p:grpSpPr>
        <p:sp>
          <p:nvSpPr>
            <p:cNvPr id="4" name="TextBox 3"/>
            <p:cNvSpPr txBox="1"/>
            <p:nvPr/>
          </p:nvSpPr>
          <p:spPr>
            <a:xfrm>
              <a:off x="4186734" y="2620104"/>
              <a:ext cx="17235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 o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 is updated at 30</a:t>
              </a:r>
              <a:endParaRPr lang="en-US" sz="1400" dirty="0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 flipV="1">
              <a:off x="5099447" y="2321720"/>
              <a:ext cx="0" cy="3423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946200" y="2037287"/>
              <a:ext cx="306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 smtClean="0"/>
                <a:t>3</a:t>
              </a:r>
              <a:endParaRPr lang="en-US" sz="1400" dirty="0"/>
            </a:p>
          </p:txBody>
        </p:sp>
      </p:grpSp>
      <p:grpSp>
        <p:nvGrpSpPr>
          <p:cNvPr id="11264" name="그룹 11263"/>
          <p:cNvGrpSpPr/>
          <p:nvPr/>
        </p:nvGrpSpPr>
        <p:grpSpPr>
          <a:xfrm>
            <a:off x="5884956" y="2050619"/>
            <a:ext cx="2868029" cy="1145094"/>
            <a:chOff x="5884956" y="2050619"/>
            <a:chExt cx="2868029" cy="1145094"/>
          </a:xfrm>
        </p:grpSpPr>
        <p:sp>
          <p:nvSpPr>
            <p:cNvPr id="16" name="TextBox 15"/>
            <p:cNvSpPr txBox="1"/>
            <p:nvPr/>
          </p:nvSpPr>
          <p:spPr>
            <a:xfrm>
              <a:off x="5884956" y="2629404"/>
              <a:ext cx="2868029" cy="5663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 smtClean="0"/>
                <a:t>1 </a:t>
              </a:r>
              <a:r>
                <a:rPr lang="en-US" sz="1400" dirty="0"/>
                <a:t>and </a:t>
              </a:r>
              <a:r>
                <a:rPr lang="en-US" sz="1400" dirty="0" smtClean="0"/>
                <a:t>T</a:t>
              </a:r>
              <a:r>
                <a:rPr lang="en-US" sz="1400" baseline="-25000" dirty="0" smtClean="0"/>
                <a:t>3 </a:t>
              </a:r>
              <a:r>
                <a:rPr lang="en-US" sz="1400" dirty="0" smtClean="0"/>
                <a:t>try to validate and abort</a:t>
              </a:r>
              <a:r>
                <a:rPr lang="en-US" sz="1400" dirty="0"/>
                <a:t>,</a:t>
              </a:r>
              <a:endParaRPr lang="en-US" sz="1400" dirty="0" smtClean="0"/>
            </a:p>
            <a:p>
              <a:pPr>
                <a:buNone/>
              </a:pPr>
              <a:r>
                <a:rPr lang="en-US" sz="1400" dirty="0"/>
                <a:t>b</a:t>
              </a:r>
              <a:r>
                <a:rPr lang="en-US" sz="1400" dirty="0" smtClean="0"/>
                <a:t>ecause LC=30, was 14</a:t>
              </a:r>
              <a:endParaRPr lang="en-US" sz="1400" dirty="0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7154916" y="2315756"/>
              <a:ext cx="0" cy="3423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6229307" y="2339100"/>
              <a:ext cx="0" cy="3423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76060" y="2050619"/>
              <a:ext cx="306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/>
                <a:t>4</a:t>
              </a:r>
              <a:endParaRPr lang="en-US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09166" y="2050619"/>
              <a:ext cx="306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t</a:t>
              </a:r>
              <a:r>
                <a:rPr lang="en-US" sz="1400" baseline="-25000" dirty="0" smtClean="0"/>
                <a:t>5</a:t>
              </a:r>
              <a:endParaRPr lang="en-US" sz="14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741543" y="2641419"/>
            <a:ext cx="19623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600" dirty="0" smtClean="0"/>
              <a:t>* LC is a local clock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Research and </a:t>
            </a:r>
            <a:r>
              <a:rPr lang="en-US" dirty="0"/>
              <a:t>Contributions</a:t>
            </a:r>
            <a:br>
              <a:rPr lang="en-US" dirty="0"/>
            </a:br>
            <a:r>
              <a:rPr lang="en-US" dirty="0" smtClean="0"/>
              <a:t>(Five </a:t>
            </a:r>
            <a:r>
              <a:rPr lang="en-US" dirty="0"/>
              <a:t>Transactional Schedulers in data-flow </a:t>
            </a:r>
            <a:r>
              <a:rPr lang="en-US" dirty="0" smtClean="0"/>
              <a:t>DTM)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Bi-interval Scheduler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Published in SSS 10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Reactive </a:t>
            </a:r>
            <a:r>
              <a:rPr lang="en-US" dirty="0">
                <a:solidFill>
                  <a:srgbClr val="FF0000"/>
                </a:solidFill>
              </a:rPr>
              <a:t>Transactional Scheduler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Accepted in IPDPS </a:t>
            </a:r>
            <a:r>
              <a:rPr lang="en-US" dirty="0" smtClean="0">
                <a:solidFill>
                  <a:srgbClr val="FF0000"/>
                </a:solidFill>
              </a:rPr>
              <a:t>12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Cluster-based Transactional Scheduler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Submitted to SRDS 12</a:t>
            </a:r>
          </a:p>
          <a:p>
            <a:r>
              <a:rPr lang="en-US" dirty="0" smtClean="0"/>
              <a:t>Dependency-based Transactional Scheduler</a:t>
            </a:r>
          </a:p>
          <a:p>
            <a:pPr lvl="1"/>
            <a:r>
              <a:rPr lang="en-US" dirty="0" smtClean="0"/>
              <a:t>Submitted to ICPP 12</a:t>
            </a:r>
          </a:p>
          <a:p>
            <a:r>
              <a:rPr lang="en-US" dirty="0"/>
              <a:t>Progressive Transactional Scheduler</a:t>
            </a:r>
          </a:p>
          <a:p>
            <a:pPr lvl="1"/>
            <a:r>
              <a:rPr lang="en-US" dirty="0" smtClean="0"/>
              <a:t>Submitted </a:t>
            </a:r>
            <a:r>
              <a:rPr lang="en-US" dirty="0"/>
              <a:t>to </a:t>
            </a:r>
            <a:r>
              <a:rPr lang="en-US" dirty="0" smtClean="0"/>
              <a:t>SC 12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Bi-interval </a:t>
            </a:r>
            <a:r>
              <a:rPr lang="en-US" dirty="0"/>
              <a:t>Scheduler</a:t>
            </a:r>
          </a:p>
          <a:p>
            <a:pPr lvl="1"/>
            <a:r>
              <a:rPr lang="en-US" dirty="0" smtClean="0"/>
              <a:t>Motivation/Design/Analysis/Evaluation </a:t>
            </a:r>
          </a:p>
          <a:p>
            <a:r>
              <a:rPr lang="en-US" dirty="0" smtClean="0"/>
              <a:t>Reactive Transactional Scheduler</a:t>
            </a:r>
          </a:p>
          <a:p>
            <a:pPr lvl="1"/>
            <a:r>
              <a:rPr lang="en-US" dirty="0" smtClean="0"/>
              <a:t>Motivation/Design/Analysis/Evaluation </a:t>
            </a:r>
          </a:p>
          <a:p>
            <a:r>
              <a:rPr lang="en-US" dirty="0" smtClean="0"/>
              <a:t>Cluster-based Transactional Scheduler </a:t>
            </a:r>
          </a:p>
          <a:p>
            <a:pPr lvl="1"/>
            <a:r>
              <a:rPr lang="en-US" dirty="0" smtClean="0"/>
              <a:t>Motivation/Design/Analysis/Evaluation</a:t>
            </a:r>
          </a:p>
          <a:p>
            <a:r>
              <a:rPr lang="en-US" dirty="0" smtClean="0"/>
              <a:t>Conclusion </a:t>
            </a:r>
            <a:r>
              <a:rPr lang="en-US" dirty="0"/>
              <a:t>of Current Research and Contributions</a:t>
            </a:r>
            <a:endParaRPr lang="en-US" dirty="0" smtClean="0"/>
          </a:p>
          <a:p>
            <a:r>
              <a:rPr lang="en-US" dirty="0" smtClean="0"/>
              <a:t>Proposed Post Preliminary-Exam Work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Bi-interval Scheduler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4217835" y="1781717"/>
            <a:ext cx="657284" cy="587869"/>
            <a:chOff x="3722195" y="2010850"/>
            <a:chExt cx="657284" cy="587869"/>
          </a:xfrm>
        </p:grpSpPr>
        <p:sp>
          <p:nvSpPr>
            <p:cNvPr id="119" name="타원 118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/>
                <a:t>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278515" y="1167653"/>
            <a:ext cx="657284" cy="1049534"/>
            <a:chOff x="3722195" y="1549185"/>
            <a:chExt cx="657284" cy="1049534"/>
          </a:xfrm>
        </p:grpSpPr>
        <p:sp>
          <p:nvSpPr>
            <p:cNvPr id="122" name="타원 121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761617" y="154918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2066067" y="1321467"/>
            <a:ext cx="657284" cy="1048119"/>
            <a:chOff x="3722195" y="1550600"/>
            <a:chExt cx="657284" cy="1048119"/>
          </a:xfrm>
        </p:grpSpPr>
        <p:sp>
          <p:nvSpPr>
            <p:cNvPr id="126" name="타원 125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7821" y="1550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5</a:t>
              </a:r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2891296" y="2814141"/>
            <a:ext cx="806658" cy="985532"/>
            <a:chOff x="3572821" y="1613187"/>
            <a:chExt cx="806658" cy="985532"/>
          </a:xfrm>
        </p:grpSpPr>
        <p:sp>
          <p:nvSpPr>
            <p:cNvPr id="130" name="타원 129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72821" y="1613187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5529436" y="2814140"/>
            <a:ext cx="748442" cy="974103"/>
            <a:chOff x="3722195" y="1624616"/>
            <a:chExt cx="748442" cy="974103"/>
          </a:xfrm>
        </p:grpSpPr>
        <p:sp>
          <p:nvSpPr>
            <p:cNvPr id="134" name="타원 133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984607" y="1624616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3</a:t>
              </a:r>
            </a:p>
          </p:txBody>
        </p:sp>
      </p:grpSp>
      <p:grpSp>
        <p:nvGrpSpPr>
          <p:cNvPr id="2062" name="그룹 2061"/>
          <p:cNvGrpSpPr/>
          <p:nvPr/>
        </p:nvGrpSpPr>
        <p:grpSpPr>
          <a:xfrm>
            <a:off x="2712946" y="1700706"/>
            <a:ext cx="3803216" cy="1585759"/>
            <a:chOff x="2712946" y="1700706"/>
            <a:chExt cx="3803216" cy="1585759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2723351" y="2005108"/>
              <a:ext cx="1494484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3596952" y="2326564"/>
              <a:ext cx="788311" cy="9403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810157" y="1742812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requesting o</a:t>
              </a:r>
              <a:r>
                <a:rPr lang="en-US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2946" y="2548537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o</a:t>
              </a:r>
              <a:r>
                <a:rPr lang="en-US" altLang="ko-KR" sz="1400" baseline="-25000" dirty="0"/>
                <a:t>1</a:t>
              </a:r>
            </a:p>
          </p:txBody>
        </p:sp>
        <p:cxnSp>
          <p:nvCxnSpPr>
            <p:cNvPr id="112" name="직선 연결선 111"/>
            <p:cNvCxnSpPr/>
            <p:nvPr/>
          </p:nvCxnSpPr>
          <p:spPr>
            <a:xfrm flipH="1">
              <a:off x="4786031" y="2019913"/>
              <a:ext cx="1509670" cy="47773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4939053" y="1700706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</a:t>
              </a:r>
              <a:r>
                <a:rPr lang="en-US" altLang="ko-KR" sz="1400" dirty="0" smtClean="0"/>
                <a:t>o</a:t>
              </a:r>
              <a:r>
                <a:rPr lang="en-US" altLang="ko-KR" sz="1400" baseline="-25000" dirty="0" smtClean="0"/>
                <a:t>2</a:t>
              </a:r>
              <a:endParaRPr lang="en-US" altLang="ko-KR" sz="1400" baseline="-25000" dirty="0"/>
            </a:p>
          </p:txBody>
        </p:sp>
        <p:cxnSp>
          <p:nvCxnSpPr>
            <p:cNvPr id="114" name="직선 연결선 113"/>
            <p:cNvCxnSpPr>
              <a:stCxn id="119" idx="3"/>
            </p:cNvCxnSpPr>
            <p:nvPr/>
          </p:nvCxnSpPr>
          <p:spPr>
            <a:xfrm flipH="1">
              <a:off x="3509812" y="2283495"/>
              <a:ext cx="804280" cy="97134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 flipH="1">
              <a:off x="4853280" y="1954433"/>
              <a:ext cx="1507138" cy="3370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V="1">
              <a:off x="2723351" y="2064222"/>
              <a:ext cx="1494484" cy="5715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293747" y="1988141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</a:t>
              </a:r>
              <a:r>
                <a:rPr lang="en-US" sz="1400" baseline="-25000" dirty="0"/>
                <a:t>1</a:t>
              </a: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4830765" y="2231076"/>
              <a:ext cx="834791" cy="96929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4750427" y="2266033"/>
              <a:ext cx="886696" cy="10204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279926" y="2561836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o</a:t>
              </a:r>
              <a:r>
                <a:rPr lang="en-US" altLang="ko-KR" sz="1400" baseline="-25000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00732" y="2795987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940889" y="2700013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</a:t>
              </a:r>
              <a:r>
                <a:rPr lang="en-US" sz="1400" baseline="-25000" dirty="0"/>
                <a:t>1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386529" y="1988140"/>
              <a:ext cx="351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</a:t>
              </a:r>
              <a:r>
                <a:rPr lang="en-US" sz="1400" baseline="-25000" dirty="0"/>
                <a:t>1</a:t>
              </a:r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421089" y="5079402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/>
              <a:t>R</a:t>
            </a:r>
            <a:r>
              <a:rPr lang="en-US" dirty="0" smtClean="0"/>
              <a:t>equesting 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1466514" y="5673092"/>
            <a:ext cx="6023829" cy="9048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dirty="0" smtClean="0"/>
              <a:t>Note: Object o</a:t>
            </a:r>
            <a:r>
              <a:rPr lang="en-US" baseline="-25000" dirty="0" smtClean="0"/>
              <a:t>1</a:t>
            </a:r>
            <a:r>
              <a:rPr lang="en-US" dirty="0" smtClean="0"/>
              <a:t>, Transaction T, and Node n</a:t>
            </a:r>
          </a:p>
          <a:p>
            <a:pPr algn="l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          </a:t>
            </a:r>
            <a:r>
              <a:rPr lang="en-US" dirty="0" smtClean="0"/>
              <a:t>Node n</a:t>
            </a:r>
            <a:r>
              <a:rPr lang="en-US" baseline="-25000" dirty="0" smtClean="0"/>
              <a:t>1</a:t>
            </a:r>
            <a:r>
              <a:rPr lang="en-US" dirty="0" smtClean="0"/>
              <a:t> is the object owner of </a:t>
            </a:r>
            <a:r>
              <a:rPr lang="en-US" dirty="0"/>
              <a:t>o</a:t>
            </a:r>
            <a:r>
              <a:rPr lang="en-US" baseline="-25000" dirty="0"/>
              <a:t>1</a:t>
            </a:r>
            <a:r>
              <a:rPr lang="en-US" baseline="-25000" dirty="0" smtClean="0"/>
              <a:t> 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39146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217835" y="1781717"/>
            <a:ext cx="657284" cy="587869"/>
            <a:chOff x="3722195" y="2010850"/>
            <a:chExt cx="657284" cy="587869"/>
          </a:xfrm>
        </p:grpSpPr>
        <p:sp>
          <p:nvSpPr>
            <p:cNvPr id="5" name="타원 4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/>
                <a:t>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07543" y="1167653"/>
            <a:ext cx="657284" cy="1049534"/>
            <a:chOff x="3722195" y="1549185"/>
            <a:chExt cx="657284" cy="1049534"/>
          </a:xfrm>
        </p:grpSpPr>
        <p:sp>
          <p:nvSpPr>
            <p:cNvPr id="8" name="타원 7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61617" y="154918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066067" y="1321467"/>
            <a:ext cx="657284" cy="1048119"/>
            <a:chOff x="3722195" y="1550600"/>
            <a:chExt cx="657284" cy="1048119"/>
          </a:xfrm>
        </p:grpSpPr>
        <p:sp>
          <p:nvSpPr>
            <p:cNvPr id="12" name="타원 11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7821" y="15506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5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98479" y="2964052"/>
            <a:ext cx="999475" cy="835621"/>
            <a:chOff x="3380004" y="1763098"/>
            <a:chExt cx="999475" cy="835621"/>
          </a:xfrm>
        </p:grpSpPr>
        <p:sp>
          <p:nvSpPr>
            <p:cNvPr id="16" name="타원 15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80004" y="1763098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29436" y="2980971"/>
            <a:ext cx="966739" cy="807272"/>
            <a:chOff x="3722195" y="1791447"/>
            <a:chExt cx="966739" cy="807272"/>
          </a:xfrm>
        </p:grpSpPr>
        <p:sp>
          <p:nvSpPr>
            <p:cNvPr id="20" name="타원 19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02904" y="1791447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3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2735089" y="1433960"/>
            <a:ext cx="3637067" cy="1847016"/>
            <a:chOff x="774829" y="3792466"/>
            <a:chExt cx="3637067" cy="1847016"/>
          </a:xfrm>
        </p:grpSpPr>
        <p:cxnSp>
          <p:nvCxnSpPr>
            <p:cNvPr id="42" name="직선 연결선 41"/>
            <p:cNvCxnSpPr/>
            <p:nvPr/>
          </p:nvCxnSpPr>
          <p:spPr>
            <a:xfrm>
              <a:off x="774829" y="4416708"/>
              <a:ext cx="1494484" cy="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1648430" y="4679581"/>
              <a:ext cx="788311" cy="940375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033518" y="4154412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validation</a:t>
              </a:r>
              <a:endParaRPr lang="en-US" sz="1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81234" y="4785587"/>
              <a:ext cx="1000594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 smtClean="0"/>
                <a:t>Attempted</a:t>
              </a:r>
            </a:p>
            <a:p>
              <a:pPr>
                <a:buNone/>
              </a:pPr>
              <a:r>
                <a:rPr lang="en-US" altLang="ko-KR" sz="1400" dirty="0" smtClean="0"/>
                <a:t>validation</a:t>
              </a:r>
              <a:endParaRPr lang="en-US" altLang="ko-KR" sz="1400" baseline="-25000" dirty="0"/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>
              <a:off x="2837509" y="4372930"/>
              <a:ext cx="1509670" cy="47773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971359" y="3792466"/>
              <a:ext cx="1000595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 smtClean="0"/>
                <a:t>Attempted</a:t>
              </a:r>
            </a:p>
            <a:p>
              <a:pPr>
                <a:buNone/>
              </a:pPr>
              <a:r>
                <a:rPr lang="en-US" altLang="ko-KR" sz="1400" dirty="0" smtClean="0"/>
                <a:t>validation</a:t>
              </a:r>
              <a:endParaRPr lang="en-US" altLang="ko-KR" sz="1400" baseline="-250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1561290" y="4636512"/>
              <a:ext cx="804280" cy="97134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2904758" y="4307450"/>
              <a:ext cx="1507138" cy="3370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2882243" y="4584093"/>
              <a:ext cx="834791" cy="969298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01905" y="4619050"/>
              <a:ext cx="886696" cy="10204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331291" y="4740287"/>
              <a:ext cx="1000594" cy="566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 smtClean="0"/>
                <a:t>Attempted</a:t>
              </a:r>
            </a:p>
            <a:p>
              <a:pPr>
                <a:buNone/>
              </a:pPr>
              <a:r>
                <a:rPr lang="en-US" altLang="ko-KR" sz="1400" dirty="0" smtClean="0"/>
                <a:t>validation</a:t>
              </a:r>
              <a:endParaRPr lang="en-US" altLang="ko-KR" sz="1400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97590" y="5268147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abort</a:t>
              </a:r>
              <a:endParaRPr 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05143" y="5063227"/>
              <a:ext cx="5918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abort</a:t>
              </a:r>
              <a:endParaRPr lang="en-US" sz="1400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251480" y="2001504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abort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3697954" y="4900664"/>
            <a:ext cx="1886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Validating o</a:t>
            </a:r>
            <a:r>
              <a:rPr lang="en-US" baseline="-25000" dirty="0" smtClean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35089" y="5315294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 becomes the owner of o</a:t>
            </a:r>
            <a:r>
              <a:rPr lang="en-US" baseline="-25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440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131414" y="2686713"/>
            <a:ext cx="788311" cy="94037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>
            <a:off x="4320493" y="2380062"/>
            <a:ext cx="1509670" cy="47773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044274" y="2643644"/>
            <a:ext cx="804280" cy="9713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4387742" y="2314582"/>
            <a:ext cx="1507138" cy="3370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812977" y="1533767"/>
            <a:ext cx="657284" cy="1043569"/>
            <a:chOff x="3722195" y="1555150"/>
            <a:chExt cx="657284" cy="1043569"/>
          </a:xfrm>
        </p:grpSpPr>
        <p:sp>
          <p:nvSpPr>
            <p:cNvPr id="10" name="타원 9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1134" y="155515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719818" y="2102042"/>
            <a:ext cx="657284" cy="587869"/>
            <a:chOff x="3722195" y="2010850"/>
            <a:chExt cx="657284" cy="587869"/>
          </a:xfrm>
        </p:grpSpPr>
        <p:sp>
          <p:nvSpPr>
            <p:cNvPr id="14" name="타원 13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5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417743" y="3185023"/>
            <a:ext cx="814673" cy="974799"/>
            <a:chOff x="3564806" y="1623920"/>
            <a:chExt cx="814673" cy="974799"/>
          </a:xfrm>
        </p:grpSpPr>
        <p:sp>
          <p:nvSpPr>
            <p:cNvPr id="17" name="타원 16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64806" y="162392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063898" y="3173103"/>
            <a:ext cx="753577" cy="975289"/>
            <a:chOff x="3722195" y="1623430"/>
            <a:chExt cx="753577" cy="975289"/>
          </a:xfrm>
        </p:grpSpPr>
        <p:sp>
          <p:nvSpPr>
            <p:cNvPr id="21" name="타원 20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9742" y="162343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3</a:t>
              </a:r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4365227" y="2591225"/>
            <a:ext cx="834791" cy="96929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84889" y="2626182"/>
            <a:ext cx="886696" cy="10204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57833" y="2776560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requesting o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455384" y="308433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1538" y="2040513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requesting o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035370" y="2370040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35778" y="2821541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requesting o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6813" y="315228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37813" y="4627131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requesting o</a:t>
            </a:r>
            <a:r>
              <a:rPr lang="en-US" sz="1400" baseline="-25000" dirty="0" smtClean="0"/>
              <a:t>1 </a:t>
            </a:r>
            <a:r>
              <a:rPr lang="en-US" dirty="0"/>
              <a:t>again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4608" y="5231298"/>
            <a:ext cx="5303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Aborts lead to communication delays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73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Bi-interval</a:t>
            </a:r>
            <a:r>
              <a:rPr lang="en-US" dirty="0"/>
              <a:t> </a:t>
            </a:r>
            <a:r>
              <a:rPr lang="en-US" dirty="0" smtClean="0"/>
              <a:t>categorizes </a:t>
            </a:r>
            <a:r>
              <a:rPr lang="en-US" dirty="0"/>
              <a:t>requests into read </a:t>
            </a:r>
            <a:r>
              <a:rPr lang="en-US" dirty="0" smtClean="0"/>
              <a:t>and write intervals.</a:t>
            </a:r>
          </a:p>
          <a:p>
            <a:pPr lvl="1"/>
            <a:r>
              <a:rPr lang="en-US" dirty="0" smtClean="0"/>
              <a:t>A read interval </a:t>
            </a:r>
          </a:p>
          <a:p>
            <a:pPr lvl="2"/>
            <a:r>
              <a:rPr lang="en-US" dirty="0" smtClean="0"/>
              <a:t>an object is simultaneously sent to the nodes invoking read transactions.</a:t>
            </a:r>
          </a:p>
          <a:p>
            <a:pPr lvl="1"/>
            <a:r>
              <a:rPr lang="en-US" dirty="0" smtClean="0"/>
              <a:t>A write interval </a:t>
            </a:r>
          </a:p>
          <a:p>
            <a:pPr lvl="2"/>
            <a:r>
              <a:rPr lang="en-US" dirty="0" smtClean="0"/>
              <a:t>an object visits according to the nearest nodes invoking write transactions.  </a:t>
            </a:r>
          </a:p>
          <a:p>
            <a:r>
              <a:rPr lang="en-US" dirty="0" smtClean="0"/>
              <a:t>Assigns </a:t>
            </a:r>
            <a:r>
              <a:rPr lang="en-US" dirty="0" err="1" smtClean="0"/>
              <a:t>backoff</a:t>
            </a:r>
            <a:r>
              <a:rPr lang="en-US" dirty="0" smtClean="0"/>
              <a:t> times to aborted read and write transactions</a:t>
            </a:r>
          </a:p>
          <a:p>
            <a:pPr lvl="1"/>
            <a:r>
              <a:rPr lang="en-US" dirty="0" smtClean="0"/>
              <a:t>For read transactions, assigns a local execution time.</a:t>
            </a:r>
          </a:p>
          <a:p>
            <a:pPr lvl="1"/>
            <a:r>
              <a:rPr lang="en-US" dirty="0" smtClean="0"/>
              <a:t>For write transactions,  assigns the sum of local execution times.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</a:t>
            </a:r>
            <a:r>
              <a:rPr lang="en-US" sz="1600" b="1" dirty="0" smtClean="0"/>
              <a:t>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95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Dissertation Problem and Solutions 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How to Schedule Memory Transactions in DTM?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Five Transactional Schedulers </a:t>
            </a:r>
          </a:p>
          <a:p>
            <a:pPr lvl="1"/>
            <a:r>
              <a:rPr lang="en-US" dirty="0" smtClean="0"/>
              <a:t>Three Transactional Schedulers for the post preliminary exam</a:t>
            </a:r>
          </a:p>
        </p:txBody>
      </p:sp>
    </p:spTree>
    <p:extLst>
      <p:ext uri="{BB962C8B-B14F-4D97-AF65-F5344CB8AC3E}">
        <p14:creationId xmlns:p14="http://schemas.microsoft.com/office/powerpoint/2010/main" val="11225714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238" y="4673600"/>
            <a:ext cx="8169275" cy="6386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Requesting 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b="1" dirty="0" smtClean="0"/>
              <a:t>Example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572930" y="2425069"/>
            <a:ext cx="1494484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3446531" y="2746525"/>
            <a:ext cx="788311" cy="94037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59736" y="2162773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requesting o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2562525" y="296849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requesting o</a:t>
            </a:r>
            <a:r>
              <a:rPr lang="en-US" altLang="ko-KR" sz="1400" baseline="-25000" dirty="0"/>
              <a:t>1</a:t>
            </a: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4635610" y="2439874"/>
            <a:ext cx="1509670" cy="47773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88632" y="2120667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requesting </a:t>
            </a:r>
            <a:r>
              <a:rPr lang="en-US" altLang="ko-KR" sz="1400" dirty="0" smtClean="0"/>
              <a:t>o</a:t>
            </a:r>
            <a:r>
              <a:rPr lang="en-US" altLang="ko-KR" sz="1400" baseline="-25000" dirty="0" smtClean="0"/>
              <a:t>2</a:t>
            </a:r>
            <a:endParaRPr lang="en-US" altLang="ko-KR" sz="1400" baseline="-25000" dirty="0"/>
          </a:p>
        </p:txBody>
      </p:sp>
      <p:cxnSp>
        <p:nvCxnSpPr>
          <p:cNvPr id="12" name="직선 연결선 11"/>
          <p:cNvCxnSpPr>
            <a:stCxn id="17" idx="3"/>
          </p:cNvCxnSpPr>
          <p:nvPr/>
        </p:nvCxnSpPr>
        <p:spPr>
          <a:xfrm flipH="1">
            <a:off x="3359391" y="2703456"/>
            <a:ext cx="804280" cy="9713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4702859" y="2374394"/>
            <a:ext cx="1507138" cy="3370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572930" y="2484183"/>
            <a:ext cx="1494484" cy="5715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43326" y="240810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067414" y="2201678"/>
            <a:ext cx="657284" cy="587869"/>
            <a:chOff x="3722195" y="2010850"/>
            <a:chExt cx="657284" cy="587869"/>
          </a:xfrm>
        </p:grpSpPr>
        <p:sp>
          <p:nvSpPr>
            <p:cNvPr id="17" name="타원 16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/>
                <a:t>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128094" y="1640808"/>
            <a:ext cx="806657" cy="996340"/>
            <a:chOff x="3722195" y="1602379"/>
            <a:chExt cx="806657" cy="996340"/>
          </a:xfrm>
        </p:grpSpPr>
        <p:sp>
          <p:nvSpPr>
            <p:cNvPr id="20" name="타원 19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42822" y="160237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766272" y="1816215"/>
            <a:ext cx="806658" cy="973332"/>
            <a:chOff x="3572821" y="1625387"/>
            <a:chExt cx="806658" cy="973332"/>
          </a:xfrm>
        </p:grpSpPr>
        <p:sp>
          <p:nvSpPr>
            <p:cNvPr id="24" name="타원 23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72821" y="1625387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5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740764" y="3215948"/>
            <a:ext cx="806769" cy="1003686"/>
            <a:chOff x="3572710" y="1595033"/>
            <a:chExt cx="806769" cy="1003686"/>
          </a:xfrm>
        </p:grpSpPr>
        <p:sp>
          <p:nvSpPr>
            <p:cNvPr id="28" name="타원 27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72710" y="1595033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379015" y="3216712"/>
            <a:ext cx="771679" cy="991492"/>
            <a:chOff x="3722195" y="1607227"/>
            <a:chExt cx="771679" cy="991492"/>
          </a:xfrm>
        </p:grpSpPr>
        <p:sp>
          <p:nvSpPr>
            <p:cNvPr id="32" name="타원 31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07844" y="1607227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3</a:t>
              </a:r>
            </a:p>
          </p:txBody>
        </p:sp>
      </p:grpSp>
      <p:cxnSp>
        <p:nvCxnSpPr>
          <p:cNvPr id="35" name="직선 연결선 34"/>
          <p:cNvCxnSpPr/>
          <p:nvPr/>
        </p:nvCxnSpPr>
        <p:spPr>
          <a:xfrm>
            <a:off x="4680344" y="2651037"/>
            <a:ext cx="834791" cy="96929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600006" y="2685994"/>
            <a:ext cx="886696" cy="10204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45499" y="3027314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ko-KR" sz="1400" dirty="0"/>
              <a:t>requesting o</a:t>
            </a:r>
            <a:r>
              <a:rPr lang="en-US" altLang="ko-KR" sz="1400" baseline="-25000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50311" y="321594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90468" y="311997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36108" y="240810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036089" y="1509834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282068" y="1663722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34273" y="1484782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44" name="직사각형 43"/>
          <p:cNvSpPr/>
          <p:nvPr/>
        </p:nvSpPr>
        <p:spPr>
          <a:xfrm>
            <a:off x="3803281" y="1519298"/>
            <a:ext cx="4709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39044" y="1494246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3511605" y="1654059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569762" y="1518009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567946" y="149295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336954" y="1527473"/>
            <a:ext cx="4709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372717" y="1502421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5</a:t>
            </a:r>
            <a:endParaRPr lang="en-US" sz="1600" baseline="-25000" dirty="0"/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5045278" y="1662234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978055" y="1472750"/>
            <a:ext cx="2874790" cy="403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4415450" y="1871641"/>
            <a:ext cx="0" cy="3376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143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6128094" y="1640808"/>
            <a:ext cx="806657" cy="996340"/>
            <a:chOff x="3722195" y="1602379"/>
            <a:chExt cx="806657" cy="996340"/>
          </a:xfrm>
        </p:grpSpPr>
        <p:sp>
          <p:nvSpPr>
            <p:cNvPr id="18" name="타원 17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42822" y="160237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547815" y="1871640"/>
            <a:ext cx="1025115" cy="917907"/>
            <a:chOff x="3354364" y="1680812"/>
            <a:chExt cx="1025115" cy="917907"/>
          </a:xfrm>
        </p:grpSpPr>
        <p:sp>
          <p:nvSpPr>
            <p:cNvPr id="22" name="타원 21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4364" y="168081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5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740764" y="3215948"/>
            <a:ext cx="806769" cy="1003686"/>
            <a:chOff x="3572710" y="1595033"/>
            <a:chExt cx="806769" cy="1003686"/>
          </a:xfrm>
        </p:grpSpPr>
        <p:sp>
          <p:nvSpPr>
            <p:cNvPr id="26" name="타원 25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72710" y="1595033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379015" y="3216712"/>
            <a:ext cx="771679" cy="991492"/>
            <a:chOff x="3722195" y="1607227"/>
            <a:chExt cx="771679" cy="991492"/>
          </a:xfrm>
        </p:grpSpPr>
        <p:sp>
          <p:nvSpPr>
            <p:cNvPr id="30" name="타원 29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7844" y="1607227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3</a:t>
              </a:r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1319602" y="1505431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565581" y="1659319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17786" y="1480379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2086794" y="1514895"/>
            <a:ext cx="4709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122557" y="1489843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795118" y="1649656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853275" y="1513606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51459" y="1488554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1261568" y="1468347"/>
            <a:ext cx="2097823" cy="403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2228927" y="1857848"/>
            <a:ext cx="0" cy="3376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580123" y="2464414"/>
            <a:ext cx="1494484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3453724" y="2727287"/>
            <a:ext cx="788311" cy="94037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38812" y="220211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validation</a:t>
            </a:r>
            <a:endParaRPr lang="en-US" sz="1400" baseline="-25000" dirty="0"/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4642803" y="2420636"/>
            <a:ext cx="1509670" cy="47773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607199" y="2666756"/>
            <a:ext cx="886696" cy="10204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702884" y="331585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abort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810437" y="3110933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abort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151198" y="240329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abort</a:t>
            </a:r>
            <a:endParaRPr lang="en-US" sz="14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067414" y="2201678"/>
            <a:ext cx="657284" cy="587869"/>
            <a:chOff x="3722195" y="2010850"/>
            <a:chExt cx="657284" cy="587869"/>
          </a:xfrm>
        </p:grpSpPr>
        <p:sp>
          <p:nvSpPr>
            <p:cNvPr id="15" name="타원 14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/>
                <a:t>n</a:t>
              </a:r>
              <a:r>
                <a:rPr lang="en-US" baseline="-25000" dirty="0"/>
                <a:t>1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b="1" dirty="0" smtClean="0"/>
              <a:t>Example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내용 개체 틀 2"/>
          <p:cNvSpPr>
            <a:spLocks noGrp="1"/>
          </p:cNvSpPr>
          <p:nvPr>
            <p:ph idx="1"/>
          </p:nvPr>
        </p:nvSpPr>
        <p:spPr>
          <a:xfrm>
            <a:off x="503238" y="4673600"/>
            <a:ext cx="8169275" cy="63862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Validating o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21949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cxnSp>
        <p:nvCxnSpPr>
          <p:cNvPr id="5" name="직선 연결선 4"/>
          <p:cNvCxnSpPr>
            <a:stCxn id="7" idx="2"/>
          </p:cNvCxnSpPr>
          <p:nvPr/>
        </p:nvCxnSpPr>
        <p:spPr>
          <a:xfrm flipH="1">
            <a:off x="4565166" y="2518493"/>
            <a:ext cx="1469909" cy="70866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035075" y="1805667"/>
            <a:ext cx="657284" cy="1006760"/>
            <a:chOff x="3722195" y="1591959"/>
            <a:chExt cx="657284" cy="1006760"/>
          </a:xfrm>
        </p:grpSpPr>
        <p:sp>
          <p:nvSpPr>
            <p:cNvPr id="7" name="타원 6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93449" y="15919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941916" y="2337133"/>
            <a:ext cx="657284" cy="587869"/>
            <a:chOff x="3722195" y="2010850"/>
            <a:chExt cx="657284" cy="587869"/>
          </a:xfrm>
        </p:grpSpPr>
        <p:sp>
          <p:nvSpPr>
            <p:cNvPr id="11" name="타원 10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5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564232" y="3352081"/>
            <a:ext cx="806658" cy="1018768"/>
            <a:chOff x="3572821" y="1579951"/>
            <a:chExt cx="806658" cy="1018768"/>
          </a:xfrm>
        </p:grpSpPr>
        <p:sp>
          <p:nvSpPr>
            <p:cNvPr id="14" name="타원 13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72821" y="1579951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4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285996" y="3392662"/>
            <a:ext cx="753577" cy="990821"/>
            <a:chOff x="3722195" y="1607898"/>
            <a:chExt cx="753577" cy="990821"/>
          </a:xfrm>
        </p:grpSpPr>
        <p:sp>
          <p:nvSpPr>
            <p:cNvPr id="18" name="타원 17"/>
            <p:cNvSpPr/>
            <p:nvPr/>
          </p:nvSpPr>
          <p:spPr>
            <a:xfrm>
              <a:off x="3722195" y="2010850"/>
              <a:ext cx="657284" cy="5878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89742" y="1607898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T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815836" y="2076749"/>
              <a:ext cx="4700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en-US" dirty="0" smtClean="0"/>
                <a:t>n</a:t>
              </a:r>
              <a:r>
                <a:rPr lang="en-US" baseline="-25000" dirty="0"/>
                <a:t>3</a:t>
              </a: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4519019" y="2833895"/>
            <a:ext cx="886696" cy="1020432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8545" y="252655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52975" y="331518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346723" y="1651779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592702" y="1805667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4907" y="1626727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28" name="직사각형 27"/>
          <p:cNvSpPr/>
          <p:nvPr/>
        </p:nvSpPr>
        <p:spPr>
          <a:xfrm>
            <a:off x="4113915" y="1661243"/>
            <a:ext cx="47090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49678" y="1636191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3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3822239" y="1796004"/>
            <a:ext cx="2734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880396" y="1659954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78580" y="1634902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288689" y="1614695"/>
            <a:ext cx="2097823" cy="403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4256048" y="2004196"/>
            <a:ext cx="0" cy="3376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b="1" dirty="0" smtClean="0"/>
              <a:t>Example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8" name="직선 연결선 67"/>
          <p:cNvCxnSpPr>
            <a:stCxn id="18" idx="2"/>
            <a:endCxn id="14" idx="6"/>
          </p:cNvCxnSpPr>
          <p:nvPr/>
        </p:nvCxnSpPr>
        <p:spPr>
          <a:xfrm flipH="1" flipV="1">
            <a:off x="2370890" y="4076915"/>
            <a:ext cx="2915106" cy="1263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236648" y="400276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/>
              <a:t>o</a:t>
            </a:r>
            <a:r>
              <a:rPr lang="en-US" sz="1400" baseline="-250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0766" y="4677173"/>
            <a:ext cx="8488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Assume that</a:t>
            </a:r>
            <a:r>
              <a:rPr lang="en-US" sz="2000" dirty="0"/>
              <a:t> T</a:t>
            </a:r>
            <a:r>
              <a:rPr lang="en-US" sz="2000" baseline="-25000" dirty="0"/>
              <a:t>2</a:t>
            </a:r>
            <a:r>
              <a:rPr lang="en-US" sz="2000" dirty="0"/>
              <a:t> is a read transaction and T</a:t>
            </a:r>
            <a:r>
              <a:rPr lang="en-US" sz="2000" baseline="-25000" dirty="0"/>
              <a:t>3</a:t>
            </a:r>
            <a:r>
              <a:rPr lang="en-US" sz="2000" dirty="0"/>
              <a:t> </a:t>
            </a:r>
            <a:r>
              <a:rPr lang="en-US" sz="2000" dirty="0" smtClean="0"/>
              <a:t>and T</a:t>
            </a:r>
            <a:r>
              <a:rPr lang="en-US" sz="2000" baseline="-25000" dirty="0" smtClean="0"/>
              <a:t>4 </a:t>
            </a:r>
            <a:r>
              <a:rPr lang="en-US" sz="2000" dirty="0" smtClean="0"/>
              <a:t>are </a:t>
            </a:r>
            <a:r>
              <a:rPr lang="en-US" sz="2000" dirty="0"/>
              <a:t>write </a:t>
            </a:r>
            <a:r>
              <a:rPr lang="en-US" sz="2000" dirty="0" smtClean="0"/>
              <a:t>transactions.</a:t>
            </a:r>
            <a:endParaRPr lang="en-US" sz="2000" dirty="0"/>
          </a:p>
          <a:p>
            <a:pPr algn="l">
              <a:buNone/>
            </a:pPr>
            <a:r>
              <a:rPr lang="en-US" sz="2000" dirty="0" smtClean="0"/>
              <a:t>Schedule 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   T</a:t>
            </a:r>
            <a:r>
              <a:rPr lang="en-US" sz="2000" baseline="-25000" dirty="0" smtClean="0"/>
              <a:t>4</a:t>
            </a:r>
            <a:r>
              <a:rPr lang="en-US" sz="2000" dirty="0"/>
              <a:t>,</a:t>
            </a:r>
            <a:r>
              <a:rPr lang="en-US" sz="2000" dirty="0" smtClean="0"/>
              <a:t> due to d(n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, n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)&lt;d(n</a:t>
            </a:r>
            <a:r>
              <a:rPr lang="en-US" sz="2000" baseline="-25000" dirty="0" smtClean="0"/>
              <a:t>5</a:t>
            </a:r>
            <a:r>
              <a:rPr lang="en-US" sz="2000" dirty="0" smtClean="0"/>
              <a:t>, n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cxnSp>
        <p:nvCxnSpPr>
          <p:cNvPr id="72" name="직선 화살표 연결선 71"/>
          <p:cNvCxnSpPr/>
          <p:nvPr/>
        </p:nvCxnSpPr>
        <p:spPr bwMode="auto">
          <a:xfrm>
            <a:off x="1826290" y="5226569"/>
            <a:ext cx="187902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/>
          <p:cNvSpPr/>
          <p:nvPr/>
        </p:nvSpPr>
        <p:spPr>
          <a:xfrm>
            <a:off x="6345298" y="3915265"/>
            <a:ext cx="43944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343482" y="3890213"/>
            <a:ext cx="38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/>
              <a:t>T</a:t>
            </a:r>
            <a:r>
              <a:rPr lang="en-US" sz="1600" baseline="-25000" dirty="0"/>
              <a:t>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98494" y="3870006"/>
            <a:ext cx="541197" cy="4032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/>
          </a:p>
        </p:txBody>
      </p:sp>
      <p:cxnSp>
        <p:nvCxnSpPr>
          <p:cNvPr id="42" name="직선 화살표 연결선 41"/>
          <p:cNvCxnSpPr>
            <a:endCxn id="39" idx="1"/>
          </p:cNvCxnSpPr>
          <p:nvPr/>
        </p:nvCxnSpPr>
        <p:spPr>
          <a:xfrm>
            <a:off x="5949991" y="4069153"/>
            <a:ext cx="395307" cy="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0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Competitive Ratio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 smtClean="0"/>
              <a:t>Theorem 4.5.3. Competitive Ratio </a:t>
            </a:r>
            <a:r>
              <a:rPr lang="en-US" dirty="0" smtClean="0"/>
              <a:t>(bi-interval</a:t>
            </a:r>
            <a:r>
              <a:rPr lang="en-US" dirty="0"/>
              <a:t>) = O(log(N))</a:t>
            </a:r>
          </a:p>
          <a:p>
            <a:pPr lvl="1"/>
            <a:r>
              <a:rPr lang="en-US" i="1" dirty="0"/>
              <a:t>Competitive Ratio</a:t>
            </a:r>
            <a:r>
              <a:rPr lang="en-US" dirty="0" smtClean="0"/>
              <a:t>(no </a:t>
            </a:r>
            <a:r>
              <a:rPr lang="en-US" dirty="0"/>
              <a:t>scheduler) = O(N</a:t>
            </a:r>
            <a:r>
              <a:rPr lang="en-US" dirty="0" smtClean="0"/>
              <a:t>)  [75]</a:t>
            </a:r>
            <a:endParaRPr lang="en-US" dirty="0"/>
          </a:p>
          <a:p>
            <a:r>
              <a:rPr lang="en-US" i="1" dirty="0"/>
              <a:t>Theorem </a:t>
            </a:r>
            <a:r>
              <a:rPr lang="en-US" i="1" dirty="0" smtClean="0"/>
              <a:t>4.5.6. Average </a:t>
            </a:r>
            <a:r>
              <a:rPr lang="en-US" i="1" dirty="0"/>
              <a:t>Competitive Ratio</a:t>
            </a:r>
            <a:r>
              <a:rPr lang="en-US" dirty="0" smtClean="0"/>
              <a:t>(bi-interval</a:t>
            </a:r>
            <a:r>
              <a:rPr lang="en-US" dirty="0"/>
              <a:t>) = </a:t>
            </a:r>
            <a:r>
              <a:rPr lang="el-GR" dirty="0" smtClean="0"/>
              <a:t>ϴ</a:t>
            </a:r>
            <a:r>
              <a:rPr lang="en-US" dirty="0" smtClean="0"/>
              <a:t>(log(N-k)), where k </a:t>
            </a:r>
            <a:r>
              <a:rPr lang="en-US" dirty="0"/>
              <a:t>read </a:t>
            </a:r>
            <a:r>
              <a:rPr lang="en-US" dirty="0" smtClean="0"/>
              <a:t>transactions</a:t>
            </a:r>
          </a:p>
          <a:p>
            <a:endParaRPr lang="en-US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</a:t>
            </a:r>
            <a:r>
              <a:rPr lang="en-US" sz="1600" b="1" dirty="0" smtClean="0"/>
              <a:t>Evaluation</a:t>
            </a:r>
            <a:endParaRPr 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49" y="1488622"/>
            <a:ext cx="59626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55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and experimental set up</a:t>
            </a:r>
          </a:p>
          <a:p>
            <a:pPr lvl="1"/>
            <a:r>
              <a:rPr lang="en-US" dirty="0"/>
              <a:t>Implemented with TFA [62,63]</a:t>
            </a:r>
          </a:p>
          <a:p>
            <a:pPr lvl="1"/>
            <a:r>
              <a:rPr lang="en-US" dirty="0" smtClean="0"/>
              <a:t>Low  </a:t>
            </a:r>
            <a:r>
              <a:rPr lang="en-US" dirty="0"/>
              <a:t>contention: 90% read transactions</a:t>
            </a:r>
          </a:p>
          <a:p>
            <a:pPr lvl="1"/>
            <a:r>
              <a:rPr lang="en-US" dirty="0"/>
              <a:t>High contention: 10% read transactions </a:t>
            </a:r>
          </a:p>
          <a:p>
            <a:pPr lvl="1"/>
            <a:r>
              <a:rPr lang="en-US" dirty="0"/>
              <a:t>48 Nodes , 1.9 GHz each, 1~ 50ms network delay</a:t>
            </a:r>
          </a:p>
          <a:p>
            <a:pPr lvl="1"/>
            <a:r>
              <a:rPr lang="en-US" dirty="0"/>
              <a:t>1 </a:t>
            </a:r>
            <a:r>
              <a:rPr lang="en-US" dirty="0" smtClean="0"/>
              <a:t>million </a:t>
            </a:r>
            <a:r>
              <a:rPr lang="en-US" dirty="0"/>
              <a:t>transactions per node</a:t>
            </a:r>
          </a:p>
          <a:p>
            <a:pPr lvl="1"/>
            <a:r>
              <a:rPr lang="en-US" dirty="0"/>
              <a:t>Benchmarks: bank, vacation, loan, RB-tree</a:t>
            </a:r>
          </a:p>
          <a:p>
            <a:pPr lvl="1"/>
            <a:r>
              <a:rPr lang="en-US" dirty="0"/>
              <a:t>Transactional throughput:  the number of committed transactions per second under increasing number of requesting nodes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</a:t>
            </a:r>
            <a:r>
              <a:rPr lang="en-US" sz="1600" b="1" dirty="0" smtClean="0"/>
              <a:t>Evaluation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9423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Bi-interval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lvl="1" indent="-342900">
              <a:buClr>
                <a:schemeClr val="folHlink"/>
              </a:buClr>
            </a:pPr>
            <a:r>
              <a:rPr lang="en-US" dirty="0" smtClean="0"/>
              <a:t>Speedup: the </a:t>
            </a:r>
            <a:r>
              <a:rPr lang="en-US" dirty="0"/>
              <a:t>ratio of </a:t>
            </a:r>
            <a:r>
              <a:rPr lang="en-US" dirty="0" smtClean="0"/>
              <a:t>Bi-interval’s </a:t>
            </a:r>
            <a:r>
              <a:rPr lang="en-US" dirty="0"/>
              <a:t>throughput to the throughput of </a:t>
            </a:r>
            <a:r>
              <a:rPr lang="en-US" dirty="0" smtClean="0"/>
              <a:t>TFA.</a:t>
            </a:r>
          </a:p>
          <a:p>
            <a:pPr marL="342900" lvl="1" indent="-342900">
              <a:buClr>
                <a:schemeClr val="folHlink"/>
              </a:buClr>
            </a:pPr>
            <a:r>
              <a:rPr lang="en-US" dirty="0" smtClean="0"/>
              <a:t>Bi-interval </a:t>
            </a:r>
            <a:r>
              <a:rPr lang="en-US" dirty="0"/>
              <a:t>enhances </a:t>
            </a:r>
            <a:r>
              <a:rPr lang="en-US" dirty="0" smtClean="0"/>
              <a:t>transactional throughput </a:t>
            </a:r>
            <a:r>
              <a:rPr lang="en-US" dirty="0"/>
              <a:t>over TFA as much as </a:t>
            </a:r>
            <a:r>
              <a:rPr lang="en-US" dirty="0" smtClean="0"/>
              <a:t>1.65 ~ 1.77 </a:t>
            </a:r>
            <a:r>
              <a:rPr lang="en-US" dirty="0"/>
              <a:t>speedup under low and high </a:t>
            </a:r>
            <a:r>
              <a:rPr lang="en-US" dirty="0" smtClean="0"/>
              <a:t>contention, respectively</a:t>
            </a:r>
            <a:r>
              <a:rPr lang="en-US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</a:t>
            </a:r>
            <a:r>
              <a:rPr lang="en-US" sz="1600" b="1" dirty="0" smtClean="0"/>
              <a:t>Evaluation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071564"/>
            <a:ext cx="5004254" cy="40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252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Transactional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238" y="4325257"/>
            <a:ext cx="8169275" cy="1635806"/>
          </a:xfrm>
        </p:spPr>
        <p:txBody>
          <a:bodyPr/>
          <a:lstStyle/>
          <a:p>
            <a:r>
              <a:rPr lang="en-US" dirty="0" smtClean="0"/>
              <a:t>Nested Transaction</a:t>
            </a:r>
          </a:p>
          <a:p>
            <a:pPr lvl="1"/>
            <a:r>
              <a:rPr lang="en-US" dirty="0" smtClean="0"/>
              <a:t>Flat Nesting</a:t>
            </a:r>
          </a:p>
          <a:p>
            <a:pPr lvl="1"/>
            <a:r>
              <a:rPr lang="en-US" dirty="0" smtClean="0"/>
              <a:t>Closed Nesting</a:t>
            </a:r>
          </a:p>
          <a:p>
            <a:pPr lvl="1"/>
            <a:r>
              <a:rPr lang="en-US" dirty="0" smtClean="0"/>
              <a:t>Open Nesting</a:t>
            </a: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4593" y="1174541"/>
            <a:ext cx="211614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1" dirty="0" smtClean="0"/>
              <a:t>1 </a:t>
            </a:r>
            <a:r>
              <a:rPr lang="en-US" sz="2000" b="1" dirty="0" err="1" smtClean="0"/>
              <a:t>tx_begin</a:t>
            </a:r>
            <a:endParaRPr lang="en-US" sz="2000" b="1" dirty="0" smtClean="0"/>
          </a:p>
          <a:p>
            <a:pPr algn="l">
              <a:buNone/>
            </a:pPr>
            <a:r>
              <a:rPr lang="en-US" sz="2000" b="1" dirty="0" smtClean="0"/>
              <a:t>2     x++;</a:t>
            </a:r>
          </a:p>
          <a:p>
            <a:pPr algn="l">
              <a:buNone/>
            </a:pPr>
            <a:r>
              <a:rPr lang="en-US" sz="2000" b="1" dirty="0" smtClean="0"/>
              <a:t>3     y++;</a:t>
            </a:r>
          </a:p>
          <a:p>
            <a:pPr algn="l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4     </a:t>
            </a:r>
            <a:r>
              <a:rPr lang="en-US" sz="2000" b="1" dirty="0" err="1" smtClean="0">
                <a:solidFill>
                  <a:srgbClr val="FF0000"/>
                </a:solidFill>
              </a:rPr>
              <a:t>tx_begin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sz="2000" b="1" smtClean="0">
                <a:solidFill>
                  <a:srgbClr val="FF0000"/>
                </a:solidFill>
              </a:rPr>
              <a:t>5          i++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6     </a:t>
            </a:r>
            <a:r>
              <a:rPr lang="en-US" sz="2000" b="1" dirty="0" err="1" smtClean="0">
                <a:solidFill>
                  <a:srgbClr val="FF0000"/>
                </a:solidFill>
              </a:rPr>
              <a:t>tx_end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algn="l">
              <a:buNone/>
            </a:pPr>
            <a:r>
              <a:rPr lang="en-US" sz="2000" b="1" dirty="0"/>
              <a:t>7</a:t>
            </a:r>
            <a:r>
              <a:rPr lang="en-US" sz="2000" b="1" dirty="0" smtClean="0"/>
              <a:t>     z++;</a:t>
            </a:r>
          </a:p>
          <a:p>
            <a:pPr algn="l">
              <a:buNone/>
            </a:pPr>
            <a:r>
              <a:rPr lang="en-US" sz="2000" b="1" dirty="0"/>
              <a:t>8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tx_end</a:t>
            </a:r>
            <a:endParaRPr lang="en-US" sz="2000" b="1" dirty="0"/>
          </a:p>
        </p:txBody>
      </p:sp>
      <p:sp>
        <p:nvSpPr>
          <p:cNvPr id="6" name="왼쪽 중괄호 5"/>
          <p:cNvSpPr/>
          <p:nvPr/>
        </p:nvSpPr>
        <p:spPr>
          <a:xfrm>
            <a:off x="3269532" y="1174541"/>
            <a:ext cx="410068" cy="28314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buNone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66766" y="2359409"/>
            <a:ext cx="7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오른쪽 중괄호 7"/>
          <p:cNvSpPr/>
          <p:nvPr/>
        </p:nvSpPr>
        <p:spPr>
          <a:xfrm>
            <a:off x="5196300" y="1247110"/>
            <a:ext cx="232920" cy="11326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buNone/>
            </a:pPr>
            <a:endParaRPr lang="en-US"/>
          </a:p>
        </p:txBody>
      </p:sp>
      <p:sp>
        <p:nvSpPr>
          <p:cNvPr id="9" name="오른쪽 중괄호 8"/>
          <p:cNvSpPr/>
          <p:nvPr/>
        </p:nvSpPr>
        <p:spPr>
          <a:xfrm>
            <a:off x="5225328" y="2394256"/>
            <a:ext cx="182003" cy="10262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buNone/>
            </a:pPr>
            <a:endParaRPr lang="en-US"/>
          </a:p>
        </p:txBody>
      </p:sp>
      <p:sp>
        <p:nvSpPr>
          <p:cNvPr id="10" name="오른쪽 중괄호 9"/>
          <p:cNvSpPr/>
          <p:nvPr/>
        </p:nvSpPr>
        <p:spPr>
          <a:xfrm>
            <a:off x="5225328" y="3406022"/>
            <a:ext cx="232920" cy="672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>
              <a:buNone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77728" y="1543842"/>
            <a:ext cx="7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458248" y="3482406"/>
            <a:ext cx="70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35511" y="2695773"/>
            <a:ext cx="94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baseline="-25000" dirty="0" smtClean="0">
                <a:solidFill>
                  <a:srgbClr val="FF0000"/>
                </a:solidFill>
              </a:rPr>
              <a:t>1-1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965" y="2391936"/>
            <a:ext cx="2220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Outer Transaction</a:t>
            </a:r>
            <a:endParaRPr lang="en-US" sz="20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4358" y="2707340"/>
            <a:ext cx="216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Inner Transaction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971812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Transactional Scheduler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 bwMode="auto">
          <a:xfrm>
            <a:off x="1611777" y="1589317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>
            <a:off x="1611777" y="1872345"/>
            <a:ext cx="2946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103392" y="1661890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649549" y="2307775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2649549" y="2590803"/>
            <a:ext cx="19376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직사각형 22"/>
          <p:cNvSpPr/>
          <p:nvPr/>
        </p:nvSpPr>
        <p:spPr bwMode="auto">
          <a:xfrm>
            <a:off x="2541145" y="1616777"/>
            <a:ext cx="928914" cy="2726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193835" y="2318175"/>
            <a:ext cx="928914" cy="2726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43661" y="164326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30553" y="2873832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abort</a:t>
            </a:r>
            <a:endParaRPr lang="en-US" sz="2000" baseline="-25000" dirty="0"/>
          </a:p>
        </p:txBody>
      </p:sp>
      <p:cxnSp>
        <p:nvCxnSpPr>
          <p:cNvPr id="2048" name="직선 연결선 2047"/>
          <p:cNvCxnSpPr/>
          <p:nvPr/>
        </p:nvCxnSpPr>
        <p:spPr bwMode="auto">
          <a:xfrm>
            <a:off x="2787434" y="2318175"/>
            <a:ext cx="1756227" cy="54525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직선 연결선 33"/>
          <p:cNvCxnSpPr/>
          <p:nvPr/>
        </p:nvCxnSpPr>
        <p:spPr bwMode="auto">
          <a:xfrm flipV="1">
            <a:off x="2801951" y="2307775"/>
            <a:ext cx="1712682" cy="555655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53267" y="1045996"/>
            <a:ext cx="5740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Flat inner transactions accessing a shared object</a:t>
            </a:r>
            <a:endParaRPr lang="en-US" sz="20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104808" y="2393895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38" name="직선 연결선 37"/>
          <p:cNvCxnSpPr/>
          <p:nvPr/>
        </p:nvCxnSpPr>
        <p:spPr bwMode="auto">
          <a:xfrm>
            <a:off x="4585046" y="2303673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4585046" y="2601215"/>
            <a:ext cx="19376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직사각형 39"/>
          <p:cNvSpPr/>
          <p:nvPr/>
        </p:nvSpPr>
        <p:spPr bwMode="auto">
          <a:xfrm>
            <a:off x="5129332" y="2343101"/>
            <a:ext cx="928914" cy="2726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38685" y="2357609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cxnSp>
        <p:nvCxnSpPr>
          <p:cNvPr id="2052" name="직선 화살표 연결선 2051"/>
          <p:cNvCxnSpPr/>
          <p:nvPr/>
        </p:nvCxnSpPr>
        <p:spPr bwMode="auto">
          <a:xfrm>
            <a:off x="1872343" y="1477014"/>
            <a:ext cx="689774" cy="1397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1872343" y="1446106"/>
            <a:ext cx="1379548" cy="9115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1722792" y="4166572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1722792" y="4449600"/>
            <a:ext cx="2946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1214407" y="4239145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58" name="직선 연결선 57"/>
          <p:cNvCxnSpPr/>
          <p:nvPr/>
        </p:nvCxnSpPr>
        <p:spPr bwMode="auto">
          <a:xfrm>
            <a:off x="2368686" y="4885030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/>
          <p:cNvCxnSpPr/>
          <p:nvPr/>
        </p:nvCxnSpPr>
        <p:spPr bwMode="auto">
          <a:xfrm>
            <a:off x="2368686" y="5168058"/>
            <a:ext cx="19376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직사각형 59"/>
          <p:cNvSpPr/>
          <p:nvPr/>
        </p:nvSpPr>
        <p:spPr bwMode="auto">
          <a:xfrm>
            <a:off x="2637645" y="4206003"/>
            <a:ext cx="928915" cy="26065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2794341" y="4924458"/>
            <a:ext cx="775397" cy="26126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9190" y="4220517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cxnSp>
        <p:nvCxnSpPr>
          <p:cNvPr id="64" name="직선 연결선 63"/>
          <p:cNvCxnSpPr/>
          <p:nvPr/>
        </p:nvCxnSpPr>
        <p:spPr bwMode="auto">
          <a:xfrm>
            <a:off x="2787434" y="4924460"/>
            <a:ext cx="768159" cy="425028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/>
          <p:nvPr/>
        </p:nvCxnSpPr>
        <p:spPr bwMode="auto">
          <a:xfrm flipV="1">
            <a:off x="2801951" y="4924461"/>
            <a:ext cx="779123" cy="42502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1693" y="3623251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Closed inner transactions accessing a shared object</a:t>
            </a:r>
            <a:endParaRPr lang="en-US" sz="20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1823945" y="4971150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4304183" y="5163956"/>
            <a:ext cx="193765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직사각형 69"/>
          <p:cNvSpPr/>
          <p:nvPr/>
        </p:nvSpPr>
        <p:spPr bwMode="auto">
          <a:xfrm>
            <a:off x="3696889" y="4924459"/>
            <a:ext cx="817743" cy="2363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72336" y="4949378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cxnSp>
        <p:nvCxnSpPr>
          <p:cNvPr id="73" name="직선 화살표 연결선 72"/>
          <p:cNvCxnSpPr/>
          <p:nvPr/>
        </p:nvCxnSpPr>
        <p:spPr bwMode="auto">
          <a:xfrm>
            <a:off x="1983358" y="4054269"/>
            <a:ext cx="689774" cy="1397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직선 화살표 연결선 73"/>
          <p:cNvCxnSpPr/>
          <p:nvPr/>
        </p:nvCxnSpPr>
        <p:spPr bwMode="auto">
          <a:xfrm>
            <a:off x="1983358" y="4023361"/>
            <a:ext cx="818593" cy="87206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연결선 82"/>
          <p:cNvCxnSpPr/>
          <p:nvPr/>
        </p:nvCxnSpPr>
        <p:spPr bwMode="auto">
          <a:xfrm>
            <a:off x="3716235" y="4917883"/>
            <a:ext cx="854093" cy="41315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 bwMode="auto">
          <a:xfrm flipV="1">
            <a:off x="3658292" y="4913100"/>
            <a:ext cx="899885" cy="41794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직사각형 84"/>
          <p:cNvSpPr/>
          <p:nvPr/>
        </p:nvSpPr>
        <p:spPr bwMode="auto">
          <a:xfrm>
            <a:off x="4799818" y="4913100"/>
            <a:ext cx="928914" cy="2726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9" name="직사각형 2068"/>
          <p:cNvSpPr/>
          <p:nvPr/>
        </p:nvSpPr>
        <p:spPr bwMode="auto">
          <a:xfrm>
            <a:off x="4525154" y="1634314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6518131" y="2318175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625650" y="4206003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243308" y="4917883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32575" y="5826129"/>
            <a:ext cx="7123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's </a:t>
            </a:r>
            <a:r>
              <a:rPr lang="en-US" sz="2000" dirty="0" smtClean="0"/>
              <a:t>inner transaction </a:t>
            </a:r>
            <a:r>
              <a:rPr lang="en-US" sz="2000" dirty="0"/>
              <a:t>may proceed after T</a:t>
            </a:r>
            <a:r>
              <a:rPr lang="en-US" sz="2000" baseline="-25000" dirty="0"/>
              <a:t>1</a:t>
            </a:r>
            <a:r>
              <a:rPr lang="en-US" sz="2000" dirty="0"/>
              <a:t> commits</a:t>
            </a:r>
          </a:p>
        </p:txBody>
      </p:sp>
      <p:cxnSp>
        <p:nvCxnSpPr>
          <p:cNvPr id="63" name="직선 화살표 연결선 62"/>
          <p:cNvCxnSpPr/>
          <p:nvPr/>
        </p:nvCxnSpPr>
        <p:spPr bwMode="auto">
          <a:xfrm flipV="1">
            <a:off x="4306342" y="5185728"/>
            <a:ext cx="742425" cy="6984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7512669" y="627704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Source [74]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171241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Transactional Scheduler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1059424" y="2381307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1059424" y="2664335"/>
            <a:ext cx="2946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51039" y="2453880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1705318" y="3099765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/>
          <p:nvPr/>
        </p:nvCxnSpPr>
        <p:spPr bwMode="auto">
          <a:xfrm>
            <a:off x="1705318" y="3382793"/>
            <a:ext cx="3040133" cy="176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직사각형 10"/>
          <p:cNvSpPr/>
          <p:nvPr/>
        </p:nvSpPr>
        <p:spPr bwMode="auto">
          <a:xfrm>
            <a:off x="1988792" y="2408767"/>
            <a:ext cx="928914" cy="2726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898749" y="3127835"/>
            <a:ext cx="928914" cy="27262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91308" y="243525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714" y="1832666"/>
            <a:ext cx="612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Closed outer transactions accessing a shared object</a:t>
            </a:r>
            <a:endParaRPr lang="en-US" sz="20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60577" y="3185885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22" name="직선 화살표 연결선 21"/>
          <p:cNvCxnSpPr/>
          <p:nvPr/>
        </p:nvCxnSpPr>
        <p:spPr bwMode="auto">
          <a:xfrm>
            <a:off x="3085116" y="2241544"/>
            <a:ext cx="108042" cy="43985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3139137" y="2242548"/>
            <a:ext cx="723458" cy="116482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1879067" y="333828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cxnSp>
        <p:nvCxnSpPr>
          <p:cNvPr id="34" name="직선 연결선 33"/>
          <p:cNvCxnSpPr/>
          <p:nvPr/>
        </p:nvCxnSpPr>
        <p:spPr bwMode="auto">
          <a:xfrm>
            <a:off x="4745451" y="3117435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연결선 34"/>
          <p:cNvCxnSpPr>
            <a:endCxn id="42" idx="1"/>
          </p:cNvCxnSpPr>
          <p:nvPr/>
        </p:nvCxnSpPr>
        <p:spPr bwMode="auto">
          <a:xfrm flipV="1">
            <a:off x="4745451" y="3382793"/>
            <a:ext cx="3012700" cy="1767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4938882" y="3130991"/>
            <a:ext cx="928914" cy="27262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58151" y="3182738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cxnSp>
        <p:nvCxnSpPr>
          <p:cNvPr id="49" name="직선 연결선 48"/>
          <p:cNvCxnSpPr/>
          <p:nvPr/>
        </p:nvCxnSpPr>
        <p:spPr bwMode="auto">
          <a:xfrm>
            <a:off x="1808555" y="3157342"/>
            <a:ext cx="2857272" cy="5271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직선 연결선 49"/>
          <p:cNvCxnSpPr/>
          <p:nvPr/>
        </p:nvCxnSpPr>
        <p:spPr bwMode="auto">
          <a:xfrm flipV="1">
            <a:off x="1879067" y="3185886"/>
            <a:ext cx="2786760" cy="552506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3960649" y="2399693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712976" y="3157342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10582" y="4058477"/>
            <a:ext cx="5851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The inner transaction is not related to the conflict</a:t>
            </a:r>
            <a:r>
              <a:rPr lang="en-US" sz="2000" dirty="0"/>
              <a:t>,</a:t>
            </a:r>
            <a:endParaRPr lang="en-US" sz="2000" dirty="0" smtClean="0"/>
          </a:p>
          <a:p>
            <a:pPr algn="l">
              <a:buNone/>
            </a:pPr>
            <a:r>
              <a:rPr lang="en-US" sz="2000" dirty="0" smtClean="0"/>
              <a:t>  but it must restart</a:t>
            </a:r>
            <a:endParaRPr lang="en-US" sz="2000" baseline="-25000" dirty="0"/>
          </a:p>
        </p:txBody>
      </p:sp>
      <p:cxnSp>
        <p:nvCxnSpPr>
          <p:cNvPr id="29" name="직선 화살표 연결선 28"/>
          <p:cNvCxnSpPr/>
          <p:nvPr/>
        </p:nvCxnSpPr>
        <p:spPr bwMode="auto">
          <a:xfrm flipV="1">
            <a:off x="4818942" y="3403619"/>
            <a:ext cx="571028" cy="6737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55182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Transactional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Focus on outer transactions including committed inner transactions </a:t>
            </a:r>
            <a:endParaRPr lang="en-US" sz="2400" dirty="0"/>
          </a:p>
          <a:p>
            <a:r>
              <a:rPr lang="en-US" sz="2400" dirty="0" smtClean="0"/>
              <a:t>RTS </a:t>
            </a:r>
            <a:r>
              <a:rPr lang="en-US" sz="2400" dirty="0"/>
              <a:t>performs two actions for a losing </a:t>
            </a:r>
            <a:r>
              <a:rPr lang="en-US" sz="2400" dirty="0" smtClean="0"/>
              <a:t>outer transaction.</a:t>
            </a:r>
          </a:p>
          <a:p>
            <a:pPr lvl="1"/>
            <a:r>
              <a:rPr lang="en-US" dirty="0"/>
              <a:t>determining whether a losing outer transaction is aborted or </a:t>
            </a:r>
            <a:r>
              <a:rPr lang="en-US" dirty="0" err="1" smtClean="0"/>
              <a:t>enqueued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its inner </a:t>
            </a:r>
            <a:r>
              <a:rPr lang="en-US" dirty="0"/>
              <a:t>transactions have </a:t>
            </a:r>
            <a:r>
              <a:rPr lang="en-US" dirty="0" smtClean="0"/>
              <a:t>committed</a:t>
            </a:r>
            <a:r>
              <a:rPr lang="en-US" dirty="0"/>
              <a:t>,</a:t>
            </a:r>
            <a:r>
              <a:rPr lang="en-US" dirty="0" smtClean="0"/>
              <a:t> it is </a:t>
            </a:r>
            <a:r>
              <a:rPr lang="en-US" dirty="0" err="1" smtClean="0"/>
              <a:t>enqueued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checking contention level</a:t>
            </a:r>
            <a:endParaRPr lang="en-US" dirty="0"/>
          </a:p>
          <a:p>
            <a:pPr marL="1314450" lvl="2" indent="-457200"/>
            <a:r>
              <a:rPr lang="en-US" dirty="0"/>
              <a:t>if it is an outer transaction with a “</a:t>
            </a:r>
            <a:r>
              <a:rPr lang="en-US" i="1" dirty="0"/>
              <a:t>high</a:t>
            </a:r>
            <a:r>
              <a:rPr lang="en-US" dirty="0"/>
              <a:t>” contention level, it aborts.</a:t>
            </a:r>
          </a:p>
          <a:p>
            <a:pPr marL="1314450" lvl="2" indent="-457200"/>
            <a:r>
              <a:rPr lang="en-US" dirty="0"/>
              <a:t>If it is an outer transaction with a “</a:t>
            </a:r>
            <a:r>
              <a:rPr lang="en-US" i="1" dirty="0"/>
              <a:t>low</a:t>
            </a:r>
            <a:r>
              <a:rPr lang="en-US" dirty="0"/>
              <a:t>” contention level, it is </a:t>
            </a:r>
            <a:r>
              <a:rPr lang="en-US" dirty="0" err="1"/>
              <a:t>enqueued</a:t>
            </a:r>
            <a:r>
              <a:rPr lang="en-US" dirty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</a:t>
            </a:r>
            <a:r>
              <a:rPr lang="en-US" sz="1600" b="1" dirty="0" smtClean="0"/>
              <a:t>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438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Multi-core architectures are the future.</a:t>
            </a:r>
          </a:p>
          <a:p>
            <a:pPr lvl="1"/>
            <a:r>
              <a:rPr lang="en-US" sz="2400" dirty="0" smtClean="0"/>
              <a:t>Concurrent programming will become common</a:t>
            </a:r>
          </a:p>
          <a:p>
            <a:r>
              <a:rPr lang="en-US" sz="2400" dirty="0" smtClean="0"/>
              <a:t>Lock-based programming is error prone</a:t>
            </a:r>
          </a:p>
          <a:p>
            <a:pPr lvl="1"/>
            <a:r>
              <a:rPr lang="en-US" sz="2400" dirty="0" smtClean="0"/>
              <a:t>Deadlock, </a:t>
            </a:r>
            <a:r>
              <a:rPr lang="en-US" sz="2400" dirty="0" err="1" smtClean="0"/>
              <a:t>Livelock</a:t>
            </a:r>
            <a:r>
              <a:rPr lang="en-US" sz="2400" dirty="0" smtClean="0"/>
              <a:t>, Priority Inversion, and Non-</a:t>
            </a:r>
            <a:r>
              <a:rPr lang="en-US" sz="2400" dirty="0" err="1" smtClean="0"/>
              <a:t>Composability</a:t>
            </a:r>
            <a:endParaRPr lang="en-US" sz="2400" dirty="0" smtClean="0"/>
          </a:p>
          <a:p>
            <a:r>
              <a:rPr lang="en-US" sz="2400" dirty="0" smtClean="0"/>
              <a:t>Transactional Memory (TM) simplifies concurrent programming significantly.</a:t>
            </a:r>
          </a:p>
          <a:p>
            <a:pPr lvl="1"/>
            <a:r>
              <a:rPr lang="en-US" sz="2400" dirty="0"/>
              <a:t>Like database transactions</a:t>
            </a:r>
          </a:p>
          <a:p>
            <a:pPr lvl="1"/>
            <a:r>
              <a:rPr lang="en-US" sz="2400" dirty="0" smtClean="0"/>
              <a:t>ACI </a:t>
            </a:r>
            <a:r>
              <a:rPr lang="en-US" sz="2400" dirty="0"/>
              <a:t>properties</a:t>
            </a:r>
          </a:p>
          <a:p>
            <a:pPr lvl="1"/>
            <a:r>
              <a:rPr lang="en-US" sz="2400" dirty="0"/>
              <a:t>Easier to </a:t>
            </a:r>
            <a:r>
              <a:rPr lang="en-US" sz="2400" dirty="0" smtClean="0"/>
              <a:t>program</a:t>
            </a:r>
            <a:endParaRPr lang="en-US" sz="2400" dirty="0"/>
          </a:p>
          <a:p>
            <a:pPr lvl="1"/>
            <a:r>
              <a:rPr lang="en-US" sz="2400" dirty="0" err="1"/>
              <a:t>Composable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8118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Transactional Scheduler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b="1" dirty="0" smtClean="0"/>
              <a:t>Example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 bwMode="auto">
          <a:xfrm>
            <a:off x="2264086" y="2134569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직선 연결선 77"/>
          <p:cNvCxnSpPr/>
          <p:nvPr/>
        </p:nvCxnSpPr>
        <p:spPr bwMode="auto">
          <a:xfrm>
            <a:off x="2264086" y="2417597"/>
            <a:ext cx="29464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1755701" y="2207142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cxnSp>
        <p:nvCxnSpPr>
          <p:cNvPr id="81" name="직선 연결선 80"/>
          <p:cNvCxnSpPr/>
          <p:nvPr/>
        </p:nvCxnSpPr>
        <p:spPr bwMode="auto">
          <a:xfrm>
            <a:off x="2909980" y="2853027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>
            <a:endCxn id="99" idx="3"/>
          </p:cNvCxnSpPr>
          <p:nvPr/>
        </p:nvCxnSpPr>
        <p:spPr bwMode="auto">
          <a:xfrm>
            <a:off x="2909980" y="3136055"/>
            <a:ext cx="4053124" cy="234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직사각형 82"/>
          <p:cNvSpPr/>
          <p:nvPr/>
        </p:nvSpPr>
        <p:spPr bwMode="auto">
          <a:xfrm>
            <a:off x="3193454" y="2162029"/>
            <a:ext cx="928914" cy="27262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3103411" y="2881097"/>
            <a:ext cx="928914" cy="27262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95970" y="2188514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sp>
        <p:nvSpPr>
          <p:cNvPr id="86" name="TextBox 85"/>
          <p:cNvSpPr txBox="1"/>
          <p:nvPr/>
        </p:nvSpPr>
        <p:spPr>
          <a:xfrm>
            <a:off x="1154386" y="1585928"/>
            <a:ext cx="612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Closed outer transactions accessing a shared object</a:t>
            </a:r>
            <a:endParaRPr lang="en-US" sz="2000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2365239" y="2939147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2</a:t>
            </a:r>
            <a:endParaRPr lang="en-US" sz="2000" baseline="-25000" dirty="0"/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4308328" y="1999898"/>
            <a:ext cx="0" cy="4176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>
            <a:off x="4343799" y="1986038"/>
            <a:ext cx="669081" cy="11944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3083729" y="3091544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sp>
        <p:nvSpPr>
          <p:cNvPr id="95" name="TextBox 94"/>
          <p:cNvSpPr txBox="1"/>
          <p:nvPr/>
        </p:nvSpPr>
        <p:spPr>
          <a:xfrm>
            <a:off x="6963104" y="2994969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commit</a:t>
            </a:r>
            <a:endParaRPr lang="en-US" sz="2000" baseline="-25000" dirty="0"/>
          </a:p>
        </p:txBody>
      </p:sp>
      <p:sp>
        <p:nvSpPr>
          <p:cNvPr id="98" name="직사각형 97"/>
          <p:cNvSpPr/>
          <p:nvPr/>
        </p:nvSpPr>
        <p:spPr bwMode="auto">
          <a:xfrm>
            <a:off x="5132980" y="2171583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9" name="직사각형 98"/>
          <p:cNvSpPr/>
          <p:nvPr/>
        </p:nvSpPr>
        <p:spPr bwMode="auto">
          <a:xfrm>
            <a:off x="6872755" y="2923851"/>
            <a:ext cx="90349" cy="47122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자유형 11"/>
          <p:cNvSpPr/>
          <p:nvPr/>
        </p:nvSpPr>
        <p:spPr bwMode="auto">
          <a:xfrm>
            <a:off x="4998357" y="3178625"/>
            <a:ext cx="449943" cy="275772"/>
          </a:xfrm>
          <a:custGeom>
            <a:avLst/>
            <a:gdLst>
              <a:gd name="connsiteX0" fmla="*/ 0 w 449943"/>
              <a:gd name="connsiteY0" fmla="*/ 0 h 275772"/>
              <a:gd name="connsiteX1" fmla="*/ 217714 w 449943"/>
              <a:gd name="connsiteY1" fmla="*/ 275772 h 275772"/>
              <a:gd name="connsiteX2" fmla="*/ 449943 w 449943"/>
              <a:gd name="connsiteY2" fmla="*/ 0 h 275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943" h="275772">
                <a:moveTo>
                  <a:pt x="0" y="0"/>
                </a:moveTo>
                <a:cubicBezTo>
                  <a:pt x="71362" y="137886"/>
                  <a:pt x="142724" y="275772"/>
                  <a:pt x="217714" y="275772"/>
                </a:cubicBezTo>
                <a:cubicBezTo>
                  <a:pt x="292704" y="275772"/>
                  <a:pt x="371323" y="137886"/>
                  <a:pt x="449943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55874" y="339507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restart</a:t>
            </a:r>
            <a:endParaRPr lang="en-US" sz="2000" baseline="-25000" dirty="0"/>
          </a:p>
        </p:txBody>
      </p:sp>
      <p:cxnSp>
        <p:nvCxnSpPr>
          <p:cNvPr id="101" name="직선 연결선 100"/>
          <p:cNvCxnSpPr/>
          <p:nvPr/>
        </p:nvCxnSpPr>
        <p:spPr bwMode="auto">
          <a:xfrm>
            <a:off x="3498717" y="3912265"/>
            <a:ext cx="0" cy="56605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직선 연결선 101"/>
          <p:cNvCxnSpPr/>
          <p:nvPr/>
        </p:nvCxnSpPr>
        <p:spPr bwMode="auto">
          <a:xfrm>
            <a:off x="3498717" y="4195293"/>
            <a:ext cx="1905279" cy="117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3026546" y="3998385"/>
            <a:ext cx="436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T</a:t>
            </a:r>
            <a:r>
              <a:rPr lang="en-US" sz="2000" baseline="-25000" dirty="0" smtClean="0"/>
              <a:t>3</a:t>
            </a:r>
            <a:endParaRPr lang="en-US" sz="2000" baseline="-25000" dirty="0"/>
          </a:p>
        </p:txBody>
      </p:sp>
      <p:cxnSp>
        <p:nvCxnSpPr>
          <p:cNvPr id="110" name="직선 화살표 연결선 109"/>
          <p:cNvCxnSpPr/>
          <p:nvPr/>
        </p:nvCxnSpPr>
        <p:spPr bwMode="auto">
          <a:xfrm>
            <a:off x="4315350" y="1965040"/>
            <a:ext cx="501567" cy="22302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TextBox 111"/>
          <p:cNvSpPr txBox="1"/>
          <p:nvPr/>
        </p:nvSpPr>
        <p:spPr>
          <a:xfrm>
            <a:off x="5316996" y="4021143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/>
              <a:t>abort</a:t>
            </a:r>
            <a:endParaRPr lang="en-US" sz="2000" baseline="-25000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5192669" y="2642811"/>
            <a:ext cx="270145" cy="4932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83145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Transactional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238" y="1088571"/>
            <a:ext cx="8103733" cy="4872492"/>
          </a:xfrm>
        </p:spPr>
        <p:txBody>
          <a:bodyPr/>
          <a:lstStyle/>
          <a:p>
            <a:r>
              <a:rPr lang="en-US" dirty="0" smtClean="0"/>
              <a:t>Definition: </a:t>
            </a:r>
            <a:r>
              <a:rPr lang="en-US" sz="2400" i="1" dirty="0" err="1" smtClean="0">
                <a:solidFill>
                  <a:srgbClr val="0070C0"/>
                </a:solidFill>
              </a:rPr>
              <a:t>makespan</a:t>
            </a:r>
            <a:r>
              <a:rPr lang="en-US" sz="2400" i="1" baseline="-25000" dirty="0" err="1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is the time </a:t>
            </a:r>
            <a:r>
              <a:rPr lang="en-US" sz="2400" dirty="0" smtClean="0"/>
              <a:t>that A needs to </a:t>
            </a:r>
            <a:r>
              <a:rPr lang="en-US" sz="2400" dirty="0"/>
              <a:t>complete N </a:t>
            </a:r>
            <a:r>
              <a:rPr lang="en-US" sz="2400" dirty="0" smtClean="0"/>
              <a:t>transactions. </a:t>
            </a:r>
          </a:p>
          <a:p>
            <a:r>
              <a:rPr lang="en-US" i="1" dirty="0" smtClean="0"/>
              <a:t>Theorem 7.5.4</a:t>
            </a:r>
            <a:r>
              <a:rPr lang="en-US" dirty="0" smtClean="0"/>
              <a:t>: </a:t>
            </a:r>
            <a:r>
              <a:rPr lang="en-US" i="1" dirty="0" err="1" smtClean="0"/>
              <a:t>makespan</a:t>
            </a:r>
            <a:r>
              <a:rPr lang="en-US" i="1" baseline="-25000" dirty="0" err="1" smtClean="0"/>
              <a:t>RTS</a:t>
            </a:r>
            <a:r>
              <a:rPr lang="en-US" i="1" baseline="-25000" dirty="0" smtClean="0"/>
              <a:t> </a:t>
            </a:r>
            <a:r>
              <a:rPr lang="en-US" dirty="0" smtClean="0"/>
              <a:t>&lt;  </a:t>
            </a:r>
            <a:r>
              <a:rPr lang="en-US" i="1" dirty="0" err="1" smtClean="0"/>
              <a:t>makespan</a:t>
            </a:r>
            <a:r>
              <a:rPr lang="en-US" i="1" baseline="-25000" dirty="0" err="1" smtClean="0"/>
              <a:t>TFA_ClosedNesting</a:t>
            </a:r>
            <a:endParaRPr lang="en-US" i="1" baseline="-25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</a:t>
            </a:r>
            <a:r>
              <a:rPr lang="en-US" sz="1600" b="1" dirty="0" smtClean="0"/>
              <a:t>Evaluation</a:t>
            </a:r>
            <a:endParaRPr lang="en-US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5" y="2312534"/>
            <a:ext cx="5182448" cy="4309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293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Transactional Scheduler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  <a:p>
            <a:pPr lvl="1"/>
            <a:r>
              <a:rPr lang="en-US" sz="1800" dirty="0"/>
              <a:t>No </a:t>
            </a:r>
            <a:r>
              <a:rPr lang="en-US" sz="1800" dirty="0" smtClean="0"/>
              <a:t>Replication: </a:t>
            </a:r>
            <a:r>
              <a:rPr lang="en-US" sz="1800" dirty="0"/>
              <a:t>Scalable, </a:t>
            </a:r>
            <a:r>
              <a:rPr lang="en-US" sz="1800" dirty="0" smtClean="0"/>
              <a:t>Non-fault-tolerant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Full Replication: </a:t>
            </a:r>
            <a:r>
              <a:rPr lang="en-US" sz="1800" dirty="0" smtClean="0"/>
              <a:t>Non-Scalable</a:t>
            </a:r>
            <a:r>
              <a:rPr lang="en-US" sz="1800" dirty="0"/>
              <a:t>, fault-tolerant, High memory </a:t>
            </a:r>
            <a:r>
              <a:rPr lang="en-US" sz="1800" dirty="0" smtClean="0"/>
              <a:t>usage</a:t>
            </a:r>
            <a:endParaRPr lang="en-US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Partial </a:t>
            </a:r>
            <a:r>
              <a:rPr lang="en-US" sz="1800" dirty="0">
                <a:solidFill>
                  <a:srgbClr val="FF0000"/>
                </a:solidFill>
              </a:rPr>
              <a:t>Replication: Scalable, fault-tolerant</a:t>
            </a:r>
          </a:p>
          <a:p>
            <a:endParaRPr 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dirty="0" smtClean="0"/>
              <a:t>Motivation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순서도: 다중 문서 8"/>
          <p:cNvSpPr/>
          <p:nvPr/>
        </p:nvSpPr>
        <p:spPr bwMode="auto">
          <a:xfrm>
            <a:off x="1248231" y="5515428"/>
            <a:ext cx="1335314" cy="1045029"/>
          </a:xfrm>
          <a:prstGeom prst="flowChartMulti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순서도: 문서 9"/>
          <p:cNvSpPr/>
          <p:nvPr/>
        </p:nvSpPr>
        <p:spPr bwMode="auto">
          <a:xfrm>
            <a:off x="1524000" y="1930398"/>
            <a:ext cx="1161143" cy="914401"/>
          </a:xfrm>
          <a:prstGeom prst="flowChart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72227" y="1915884"/>
            <a:ext cx="448712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sz="2000" dirty="0" smtClean="0"/>
              <a:t>With Single </a:t>
            </a:r>
            <a:r>
              <a:rPr lang="en-US" sz="2000" dirty="0"/>
              <a:t>object </a:t>
            </a:r>
            <a:r>
              <a:rPr lang="en-US" sz="2000" dirty="0" smtClean="0"/>
              <a:t>copy,</a:t>
            </a:r>
          </a:p>
          <a:p>
            <a:pPr algn="l">
              <a:buNone/>
            </a:pPr>
            <a:r>
              <a:rPr lang="en-US" sz="2000" dirty="0" smtClean="0"/>
              <a:t>Node/link failures cannot be tolerated.</a:t>
            </a:r>
            <a:endParaRPr lang="en-US" sz="2000" dirty="0"/>
          </a:p>
        </p:txBody>
      </p:sp>
      <p:sp>
        <p:nvSpPr>
          <p:cNvPr id="12" name="순서도: 다중 문서 11"/>
          <p:cNvSpPr/>
          <p:nvPr/>
        </p:nvSpPr>
        <p:spPr bwMode="auto">
          <a:xfrm>
            <a:off x="1524000" y="3410857"/>
            <a:ext cx="1335314" cy="1045029"/>
          </a:xfrm>
          <a:prstGeom prst="flowChartMultidocumen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순서도: 다중 문서 12"/>
          <p:cNvSpPr/>
          <p:nvPr/>
        </p:nvSpPr>
        <p:spPr bwMode="auto">
          <a:xfrm>
            <a:off x="1262745" y="3672297"/>
            <a:ext cx="1335314" cy="1045029"/>
          </a:xfrm>
          <a:prstGeom prst="flowChartMulti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46401" y="3439885"/>
            <a:ext cx="5820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dirty="0" smtClean="0"/>
              <a:t>Broadcasting replicated objects in data flow DTM  is</a:t>
            </a:r>
            <a:r>
              <a:rPr lang="en-US" sz="2000" dirty="0"/>
              <a:t> </a:t>
            </a:r>
            <a:r>
              <a:rPr lang="en-US" sz="2000" b="1" dirty="0" smtClean="0"/>
              <a:t>non-scalable</a:t>
            </a:r>
            <a:r>
              <a:rPr lang="en-US" sz="2000" dirty="0" smtClean="0"/>
              <a:t> due to expensive </a:t>
            </a:r>
            <a:r>
              <a:rPr lang="en-US" sz="2000" dirty="0"/>
              <a:t>brute-force replication of all objects </a:t>
            </a:r>
            <a:r>
              <a:rPr lang="en-US" sz="2000" dirty="0" smtClean="0"/>
              <a:t>on all nodes.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9680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Cluster-based Transactional Scheduler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9696" y="1132114"/>
            <a:ext cx="8169275" cy="4625749"/>
          </a:xfrm>
        </p:spPr>
        <p:txBody>
          <a:bodyPr/>
          <a:lstStyle/>
          <a:p>
            <a:r>
              <a:rPr lang="en-US" sz="2000" dirty="0" smtClean="0"/>
              <a:t>Partitioning: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 clustering algorithm selects </a:t>
            </a:r>
            <a:r>
              <a:rPr lang="en-US" dirty="0"/>
              <a:t>k nodes for distributing replicas of each </a:t>
            </a:r>
            <a:r>
              <a:rPr lang="en-US" dirty="0" smtClean="0"/>
              <a:t>object.</a:t>
            </a:r>
          </a:p>
          <a:p>
            <a:pPr lvl="1"/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/>
              <a:t>clusters </a:t>
            </a:r>
            <a:r>
              <a:rPr lang="en-US" dirty="0" smtClean="0"/>
              <a:t>have small intra-cluster distances</a:t>
            </a:r>
          </a:p>
          <a:p>
            <a:pPr lvl="1"/>
            <a:r>
              <a:rPr lang="en-US" dirty="0" smtClean="0"/>
              <a:t>Reduced requesting times</a:t>
            </a:r>
          </a:p>
          <a:p>
            <a:r>
              <a:rPr lang="en-US" sz="2000" dirty="0" smtClean="0"/>
              <a:t>Scheduling:</a:t>
            </a:r>
          </a:p>
          <a:p>
            <a:pPr lvl="1"/>
            <a:r>
              <a:rPr lang="en-US" dirty="0" smtClean="0"/>
              <a:t>Each object owner </a:t>
            </a:r>
            <a:r>
              <a:rPr lang="en-US" dirty="0" err="1" smtClean="0"/>
              <a:t>enqueues</a:t>
            </a:r>
            <a:r>
              <a:rPr lang="en-US" dirty="0" smtClean="0"/>
              <a:t> transactions</a:t>
            </a:r>
            <a:endParaRPr lang="en-US" dirty="0"/>
          </a:p>
          <a:p>
            <a:pPr lvl="1"/>
            <a:r>
              <a:rPr lang="en-US" dirty="0" smtClean="0"/>
              <a:t>Assigns a </a:t>
            </a:r>
            <a:r>
              <a:rPr lang="en-US" dirty="0" err="1" smtClean="0"/>
              <a:t>backoff</a:t>
            </a:r>
            <a:r>
              <a:rPr lang="en-US" dirty="0" smtClean="0"/>
              <a:t>-time to an aborted transaction</a:t>
            </a:r>
            <a:endParaRPr lang="en-US" dirty="0"/>
          </a:p>
          <a:p>
            <a:pPr lvl="1"/>
            <a:r>
              <a:rPr lang="en-US" dirty="0" smtClean="0"/>
              <a:t>The object is directly sent to the aborted transaction</a:t>
            </a:r>
          </a:p>
          <a:p>
            <a:pPr lvl="2"/>
            <a:r>
              <a:rPr lang="en-US" dirty="0" smtClean="0"/>
              <a:t>Reduced the number of requests </a:t>
            </a:r>
            <a:endParaRPr 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</a:t>
            </a:r>
            <a:r>
              <a:rPr lang="en-US" sz="1600" b="1" dirty="0" smtClean="0"/>
              <a:t>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Cluster-based Transactional Scheduler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b="1" dirty="0" smtClean="0"/>
              <a:t>Example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18452" y="2339290"/>
            <a:ext cx="0" cy="215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7283" y="2766674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886867" y="4339845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42105" y="1204662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16" name="타원 15"/>
          <p:cNvSpPr/>
          <p:nvPr/>
        </p:nvSpPr>
        <p:spPr>
          <a:xfrm>
            <a:off x="1881265" y="1510508"/>
            <a:ext cx="604580" cy="6289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타원 16"/>
          <p:cNvSpPr/>
          <p:nvPr/>
        </p:nvSpPr>
        <p:spPr>
          <a:xfrm>
            <a:off x="1895294" y="4667586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</a:rPr>
              <a:t>2</a:t>
            </a:r>
            <a:endParaRPr 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42159" y="3116391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</a:rPr>
              <a:t>1</a:t>
            </a:r>
            <a:endParaRPr 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38675" y="3117260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</a:rPr>
              <a:t>0</a:t>
            </a:r>
            <a:endParaRPr lang="en-US" sz="1800" baseline="-25000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1852803" y="5410114"/>
            <a:ext cx="3798472" cy="7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7537070" y="3158769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타원 25"/>
          <p:cNvSpPr/>
          <p:nvPr/>
        </p:nvSpPr>
        <p:spPr>
          <a:xfrm>
            <a:off x="5513893" y="3151526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54403" y="4341219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/>
              <a:t>6</a:t>
            </a:r>
          </a:p>
        </p:txBody>
      </p:sp>
      <p:sp>
        <p:nvSpPr>
          <p:cNvPr id="29" name="타원 28"/>
          <p:cNvSpPr/>
          <p:nvPr/>
        </p:nvSpPr>
        <p:spPr>
          <a:xfrm>
            <a:off x="6962830" y="4668960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9959" y="574379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Cluster 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97885" y="5626687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Cluster 2</a:t>
            </a:r>
            <a:endParaRPr lang="en-US" baseline="-250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446739" y="2034468"/>
            <a:ext cx="6075987" cy="2771420"/>
            <a:chOff x="1185487" y="829806"/>
            <a:chExt cx="6075987" cy="2771420"/>
          </a:xfrm>
        </p:grpSpPr>
        <p:cxnSp>
          <p:nvCxnSpPr>
            <p:cNvPr id="33" name="직선 연결선 32"/>
            <p:cNvCxnSpPr/>
            <p:nvPr/>
          </p:nvCxnSpPr>
          <p:spPr>
            <a:xfrm flipV="1">
              <a:off x="1217918" y="2193482"/>
              <a:ext cx="1565529" cy="5293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 flipV="1">
              <a:off x="2076821" y="893318"/>
              <a:ext cx="781417" cy="1088160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257646" y="190228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requesting o</a:t>
              </a:r>
              <a:r>
                <a:rPr lang="en-US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14951" y="93512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</a:t>
              </a:r>
              <a:r>
                <a:rPr lang="en-US" altLang="ko-KR" sz="1400" dirty="0" smtClean="0"/>
                <a:t>o</a:t>
              </a:r>
              <a:r>
                <a:rPr lang="en-US" altLang="ko-KR" sz="1400" baseline="-25000" dirty="0"/>
                <a:t>1</a:t>
              </a:r>
            </a:p>
          </p:txBody>
        </p:sp>
        <p:cxnSp>
          <p:nvCxnSpPr>
            <p:cNvPr id="37" name="직선 연결선 36"/>
            <p:cNvCxnSpPr/>
            <p:nvPr/>
          </p:nvCxnSpPr>
          <p:spPr>
            <a:xfrm flipV="1">
              <a:off x="2179490" y="2420463"/>
              <a:ext cx="720901" cy="1145353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391974" y="2764549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</a:t>
              </a:r>
              <a:r>
                <a:rPr lang="en-US" altLang="ko-KR" sz="1400" dirty="0" smtClean="0"/>
                <a:t>o</a:t>
              </a:r>
              <a:r>
                <a:rPr lang="en-US" altLang="ko-KR" sz="1400" baseline="-25000" dirty="0"/>
                <a:t>2</a:t>
              </a:r>
            </a:p>
          </p:txBody>
        </p:sp>
        <p:cxnSp>
          <p:nvCxnSpPr>
            <p:cNvPr id="39" name="직선 연결선 38"/>
            <p:cNvCxnSpPr/>
            <p:nvPr/>
          </p:nvCxnSpPr>
          <p:spPr>
            <a:xfrm flipH="1" flipV="1">
              <a:off x="2136623" y="829806"/>
              <a:ext cx="763768" cy="1082842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565015" y="1102224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object o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185487" y="2262436"/>
              <a:ext cx="1565529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443491" y="2202511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object o</a:t>
              </a:r>
              <a:r>
                <a:rPr lang="en-US" sz="1400" baseline="-25000" dirty="0"/>
                <a:t>1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  <p:cxnSp>
          <p:nvCxnSpPr>
            <p:cNvPr id="43" name="직선 연결선 42"/>
            <p:cNvCxnSpPr/>
            <p:nvPr/>
          </p:nvCxnSpPr>
          <p:spPr>
            <a:xfrm flipV="1">
              <a:off x="2238622" y="2531532"/>
              <a:ext cx="661769" cy="1059755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472786" y="3013446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object o</a:t>
              </a:r>
              <a:r>
                <a:rPr lang="en-US" sz="1400" baseline="-25000" dirty="0"/>
                <a:t>2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  <p:cxnSp>
          <p:nvCxnSpPr>
            <p:cNvPr id="45" name="직선 연결선 44"/>
            <p:cNvCxnSpPr/>
            <p:nvPr/>
          </p:nvCxnSpPr>
          <p:spPr>
            <a:xfrm flipH="1" flipV="1">
              <a:off x="5823446" y="2244508"/>
              <a:ext cx="1438028" cy="8111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12908" y="2964855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object o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38251" y="1981478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</a:t>
              </a:r>
              <a:r>
                <a:rPr lang="en-US" altLang="ko-KR" sz="1400" dirty="0" smtClean="0"/>
                <a:t>o</a:t>
              </a:r>
              <a:r>
                <a:rPr lang="en-US" altLang="ko-KR" sz="1400" baseline="-25000" dirty="0"/>
                <a:t>1</a:t>
              </a:r>
            </a:p>
          </p:txBody>
        </p:sp>
        <p:cxnSp>
          <p:nvCxnSpPr>
            <p:cNvPr id="48" name="직선 연결선 47"/>
            <p:cNvCxnSpPr/>
            <p:nvPr/>
          </p:nvCxnSpPr>
          <p:spPr>
            <a:xfrm flipH="1">
              <a:off x="5868736" y="2323903"/>
              <a:ext cx="1392738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5712667" y="2478741"/>
              <a:ext cx="1074546" cy="1025774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025238" y="2708263"/>
              <a:ext cx="1236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/>
                <a:t>requesting </a:t>
              </a:r>
              <a:r>
                <a:rPr lang="en-US" altLang="ko-KR" sz="1400" dirty="0" smtClean="0"/>
                <a:t>o</a:t>
              </a:r>
              <a:r>
                <a:rPr lang="en-US" altLang="ko-KR" sz="1400" baseline="-25000" dirty="0"/>
                <a:t>1</a:t>
              </a:r>
            </a:p>
          </p:txBody>
        </p:sp>
        <p:cxnSp>
          <p:nvCxnSpPr>
            <p:cNvPr id="51" name="직선 연결선 50"/>
            <p:cNvCxnSpPr/>
            <p:nvPr/>
          </p:nvCxnSpPr>
          <p:spPr>
            <a:xfrm flipH="1" flipV="1">
              <a:off x="5652683" y="2531532"/>
              <a:ext cx="1133728" cy="1069694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6147713" y="2253919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object o</a:t>
              </a:r>
              <a:r>
                <a:rPr lang="en-US" sz="1400" baseline="-25000" dirty="0"/>
                <a:t>1</a:t>
              </a:r>
              <a:r>
                <a:rPr lang="en-US" sz="1400" dirty="0"/>
                <a:t> </a:t>
              </a: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8262252" y="2330691"/>
            <a:ext cx="0" cy="215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335314" y="2684533"/>
            <a:ext cx="4252686" cy="784157"/>
            <a:chOff x="1335314" y="2684533"/>
            <a:chExt cx="4252686" cy="784157"/>
          </a:xfrm>
        </p:grpSpPr>
        <p:cxnSp>
          <p:nvCxnSpPr>
            <p:cNvPr id="56" name="직선 연결선 55"/>
            <p:cNvCxnSpPr>
              <a:endCxn id="19" idx="2"/>
            </p:cNvCxnSpPr>
            <p:nvPr/>
          </p:nvCxnSpPr>
          <p:spPr>
            <a:xfrm flipV="1">
              <a:off x="1446739" y="3415773"/>
              <a:ext cx="1591936" cy="52917"/>
            </a:xfrm>
            <a:prstGeom prst="lin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282525" y="2699048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ko-KR" sz="1400" dirty="0" smtClean="0"/>
                <a:t>validating o</a:t>
              </a:r>
              <a:r>
                <a:rPr lang="en-US" altLang="ko-KR" sz="1400" baseline="-25000" dirty="0"/>
                <a:t>1</a:t>
              </a:r>
            </a:p>
          </p:txBody>
        </p:sp>
        <p:sp>
          <p:nvSpPr>
            <p:cNvPr id="5" name="자유형 4"/>
            <p:cNvSpPr/>
            <p:nvPr/>
          </p:nvSpPr>
          <p:spPr bwMode="auto">
            <a:xfrm>
              <a:off x="1335314" y="2684533"/>
              <a:ext cx="4252686" cy="566667"/>
            </a:xfrm>
            <a:custGeom>
              <a:avLst/>
              <a:gdLst>
                <a:gd name="connsiteX0" fmla="*/ 0 w 4252686"/>
                <a:gd name="connsiteY0" fmla="*/ 479581 h 566667"/>
                <a:gd name="connsiteX1" fmla="*/ 2554515 w 4252686"/>
                <a:gd name="connsiteY1" fmla="*/ 610 h 566667"/>
                <a:gd name="connsiteX2" fmla="*/ 4252686 w 4252686"/>
                <a:gd name="connsiteY2" fmla="*/ 566667 h 56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52686" h="566667">
                  <a:moveTo>
                    <a:pt x="0" y="479581"/>
                  </a:moveTo>
                  <a:cubicBezTo>
                    <a:pt x="922867" y="232838"/>
                    <a:pt x="1845734" y="-13904"/>
                    <a:pt x="2554515" y="610"/>
                  </a:cubicBezTo>
                  <a:cubicBezTo>
                    <a:pt x="3263296" y="15124"/>
                    <a:pt x="3757991" y="290895"/>
                    <a:pt x="4252686" y="566667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742950" marR="0" indent="-28575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q"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2" name="타원 1"/>
          <p:cNvSpPr/>
          <p:nvPr/>
        </p:nvSpPr>
        <p:spPr bwMode="auto">
          <a:xfrm>
            <a:off x="406400" y="1059543"/>
            <a:ext cx="3860800" cy="514591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406400" y="1132102"/>
            <a:ext cx="4180114" cy="52832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4586514" y="1071810"/>
            <a:ext cx="4310743" cy="52832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39360" y="2812765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7</a:t>
            </a:r>
            <a:endParaRPr lang="en-US" sz="1800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Transactional Scheduler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b="1" dirty="0" smtClean="0"/>
              <a:t>Example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/ Evaluation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18452" y="2339290"/>
            <a:ext cx="0" cy="215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7283" y="2766674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886867" y="4339845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2105" y="1204662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10" name="타원 9"/>
          <p:cNvSpPr/>
          <p:nvPr/>
        </p:nvSpPr>
        <p:spPr>
          <a:xfrm>
            <a:off x="1881265" y="1510508"/>
            <a:ext cx="604580" cy="6289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타원 10"/>
          <p:cNvSpPr/>
          <p:nvPr/>
        </p:nvSpPr>
        <p:spPr>
          <a:xfrm>
            <a:off x="1895294" y="4667586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</a:rPr>
              <a:t>2</a:t>
            </a:r>
            <a:endParaRPr 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159" y="3116391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</a:rPr>
              <a:t>1</a:t>
            </a:r>
            <a:endParaRPr 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038675" y="3117260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 smtClean="0">
                <a:solidFill>
                  <a:schemeClr val="tx1"/>
                </a:solidFill>
              </a:rPr>
              <a:t>0</a:t>
            </a:r>
            <a:endParaRPr lang="en-US" sz="1800" baseline="-25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852803" y="5410114"/>
            <a:ext cx="3798472" cy="76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7537070" y="3158769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타원 15"/>
          <p:cNvSpPr/>
          <p:nvPr/>
        </p:nvSpPr>
        <p:spPr>
          <a:xfrm>
            <a:off x="5513893" y="3151526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4403" y="4341219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/>
              <a:t>6</a:t>
            </a:r>
          </a:p>
        </p:txBody>
      </p:sp>
      <p:sp>
        <p:nvSpPr>
          <p:cNvPr id="18" name="타원 17"/>
          <p:cNvSpPr/>
          <p:nvPr/>
        </p:nvSpPr>
        <p:spPr>
          <a:xfrm>
            <a:off x="6962830" y="4668960"/>
            <a:ext cx="604580" cy="5970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n</a:t>
            </a:r>
            <a:r>
              <a:rPr lang="en-US" sz="1800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59959" y="574379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Cluster 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897885" y="5626687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Cluster 2</a:t>
            </a:r>
            <a:endParaRPr lang="en-US" baseline="-25000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8262252" y="2330691"/>
            <a:ext cx="0" cy="21529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 bwMode="auto">
          <a:xfrm>
            <a:off x="406400" y="1059543"/>
            <a:ext cx="3860800" cy="5145912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타원 47"/>
          <p:cNvSpPr/>
          <p:nvPr/>
        </p:nvSpPr>
        <p:spPr bwMode="auto">
          <a:xfrm>
            <a:off x="406400" y="1132102"/>
            <a:ext cx="4180114" cy="52832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타원 48"/>
          <p:cNvSpPr/>
          <p:nvPr/>
        </p:nvSpPr>
        <p:spPr bwMode="auto">
          <a:xfrm>
            <a:off x="4586514" y="1071810"/>
            <a:ext cx="4310743" cy="528321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742950" marR="0" indent="-28575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q"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39360" y="2812765"/>
            <a:ext cx="41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/>
              <a:t>T</a:t>
            </a:r>
            <a:r>
              <a:rPr lang="en-US" sz="1800" baseline="-25000" dirty="0" smtClean="0"/>
              <a:t>7</a:t>
            </a:r>
            <a:endParaRPr lang="en-US" sz="1800" baseline="-250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2297556" y="1981496"/>
            <a:ext cx="5225170" cy="2824392"/>
            <a:chOff x="2297556" y="1981496"/>
            <a:chExt cx="5225170" cy="2824392"/>
          </a:xfrm>
        </p:grpSpPr>
        <p:sp>
          <p:nvSpPr>
            <p:cNvPr id="35" name="TextBox 34"/>
            <p:cNvSpPr txBox="1"/>
            <p:nvPr/>
          </p:nvSpPr>
          <p:spPr>
            <a:xfrm>
              <a:off x="5944985" y="4169517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abort </a:t>
              </a:r>
              <a:endParaRPr lang="en-US" sz="1400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6129988" y="3528565"/>
              <a:ext cx="1392738" cy="0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endCxn id="16" idx="5"/>
            </p:cNvCxnSpPr>
            <p:nvPr/>
          </p:nvCxnSpPr>
          <p:spPr>
            <a:xfrm flipH="1" flipV="1">
              <a:off x="6029934" y="3661119"/>
              <a:ext cx="1017729" cy="1144769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695903" y="3458581"/>
              <a:ext cx="641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abort </a:t>
              </a:r>
              <a:endParaRPr lang="en-US" sz="1400" dirty="0"/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2388351" y="1981496"/>
              <a:ext cx="819306" cy="1134895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11" idx="7"/>
            </p:cNvCxnSpPr>
            <p:nvPr/>
          </p:nvCxnSpPr>
          <p:spPr>
            <a:xfrm flipV="1">
              <a:off x="2411335" y="3721102"/>
              <a:ext cx="796322" cy="1033916"/>
            </a:xfrm>
            <a:prstGeom prst="line">
              <a:avLst/>
            </a:pr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368647" y="2638923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abort </a:t>
              </a:r>
              <a:endParaRPr lang="en-US" sz="1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297556" y="3925363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 smtClean="0"/>
                <a:t>abort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94152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Cluster-based Transactional Scheduler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>
          <a:xfrm>
            <a:off x="503238" y="1023938"/>
            <a:ext cx="8169275" cy="2582862"/>
          </a:xfrm>
        </p:spPr>
        <p:txBody>
          <a:bodyPr/>
          <a:lstStyle/>
          <a:p>
            <a:r>
              <a:rPr lang="en-US" sz="1800" dirty="0" smtClean="0"/>
              <a:t>Definition: </a:t>
            </a:r>
            <a:r>
              <a:rPr lang="en-US" sz="1800" i="1" dirty="0" err="1" smtClean="0">
                <a:solidFill>
                  <a:srgbClr val="0070C0"/>
                </a:solidFill>
              </a:rPr>
              <a:t>makespan</a:t>
            </a:r>
            <a:r>
              <a:rPr lang="en-US" sz="1800" i="1" baseline="-25000" dirty="0" err="1" smtClean="0">
                <a:solidFill>
                  <a:srgbClr val="0070C0"/>
                </a:solidFill>
              </a:rPr>
              <a:t>A</a:t>
            </a:r>
            <a:r>
              <a:rPr lang="en-US" sz="1800" dirty="0" smtClean="0"/>
              <a:t> is the time that A needs to complete N transactions.</a:t>
            </a:r>
          </a:p>
          <a:p>
            <a:r>
              <a:rPr lang="en-US" sz="1800" dirty="0" smtClean="0"/>
              <a:t>Definition: </a:t>
            </a:r>
            <a:r>
              <a:rPr lang="en-US" sz="1800" dirty="0" smtClean="0">
                <a:solidFill>
                  <a:srgbClr val="0070C0"/>
                </a:solidFill>
              </a:rPr>
              <a:t>One-copy </a:t>
            </a:r>
            <a:r>
              <a:rPr lang="en-US" sz="1800" dirty="0" err="1" smtClean="0">
                <a:solidFill>
                  <a:srgbClr val="0070C0"/>
                </a:solidFill>
              </a:rPr>
              <a:t>serializability</a:t>
            </a:r>
            <a:r>
              <a:rPr lang="en-US" sz="1800" dirty="0" smtClean="0"/>
              <a:t>: The effect of transactions on replicated objects should be the same as if they had been performed one at time on a single set of objects.</a:t>
            </a:r>
          </a:p>
          <a:p>
            <a:r>
              <a:rPr lang="en-US" sz="1800" i="1" dirty="0" smtClean="0"/>
              <a:t>Theorem 6.5.5</a:t>
            </a:r>
            <a:r>
              <a:rPr lang="en-US" sz="1800" dirty="0" smtClean="0"/>
              <a:t>: </a:t>
            </a:r>
            <a:r>
              <a:rPr lang="en-US" sz="1800" i="1" dirty="0" err="1" smtClean="0"/>
              <a:t>makespan</a:t>
            </a:r>
            <a:r>
              <a:rPr lang="en-US" sz="1800" dirty="0" smtClean="0"/>
              <a:t>(FR) &lt; </a:t>
            </a:r>
            <a:r>
              <a:rPr lang="en-US" sz="1800" i="1" dirty="0" err="1" smtClean="0"/>
              <a:t>makespan</a:t>
            </a:r>
            <a:r>
              <a:rPr lang="en-US" sz="1800" dirty="0" smtClean="0"/>
              <a:t>(PR) &lt; </a:t>
            </a:r>
            <a:r>
              <a:rPr lang="en-US" sz="1800" i="1" dirty="0" err="1" smtClean="0"/>
              <a:t>makespan</a:t>
            </a:r>
            <a:r>
              <a:rPr lang="en-US" sz="1800" dirty="0" smtClean="0"/>
              <a:t>(NR) </a:t>
            </a:r>
          </a:p>
          <a:p>
            <a:r>
              <a:rPr lang="en-US" sz="1800" i="1" dirty="0" smtClean="0"/>
              <a:t>Theorem 6.5.6</a:t>
            </a:r>
            <a:r>
              <a:rPr lang="en-US" sz="1800" dirty="0" smtClean="0"/>
              <a:t>: </a:t>
            </a:r>
            <a:r>
              <a:rPr lang="en-US" sz="1800" i="1" dirty="0" err="1" smtClean="0"/>
              <a:t>makespan</a:t>
            </a:r>
            <a:r>
              <a:rPr lang="en-US" sz="1800" baseline="-25000" dirty="0" err="1" smtClean="0"/>
              <a:t>CTS</a:t>
            </a:r>
            <a:r>
              <a:rPr lang="en-US" sz="1800" dirty="0" smtClean="0"/>
              <a:t>(PR) &lt; </a:t>
            </a:r>
            <a:r>
              <a:rPr lang="en-US" sz="1800" i="1" dirty="0" err="1" smtClean="0"/>
              <a:t>makespan</a:t>
            </a:r>
            <a:r>
              <a:rPr lang="en-US" sz="1800" dirty="0" smtClean="0"/>
              <a:t>(FR), where N &gt; 3.</a:t>
            </a:r>
          </a:p>
          <a:p>
            <a:r>
              <a:rPr lang="en-US" sz="1800" i="1" dirty="0" smtClean="0"/>
              <a:t>Theorem 6.5.7</a:t>
            </a:r>
            <a:r>
              <a:rPr lang="en-US" sz="1800" dirty="0" smtClean="0"/>
              <a:t>: CTS ensures </a:t>
            </a:r>
            <a:r>
              <a:rPr lang="en-US" sz="1800" i="1" dirty="0" smtClean="0"/>
              <a:t>one-copy </a:t>
            </a:r>
            <a:r>
              <a:rPr lang="en-US" sz="1800" i="1" dirty="0" err="1" smtClean="0"/>
              <a:t>serializability</a:t>
            </a:r>
            <a:endParaRPr lang="en-US" sz="1800" i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524171" y="193694"/>
            <a:ext cx="224245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Motivation / Design</a:t>
            </a:r>
          </a:p>
          <a:p>
            <a:pPr algn="l">
              <a:buNone/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Example / </a:t>
            </a:r>
            <a:r>
              <a:rPr lang="en-US" sz="1600" b="1" dirty="0" smtClean="0"/>
              <a:t>Evaluation</a:t>
            </a:r>
            <a:endParaRPr lang="en-US" sz="16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3222170"/>
            <a:ext cx="7319243" cy="336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3238" y="1023938"/>
            <a:ext cx="8169275" cy="4937125"/>
          </a:xfrm>
        </p:spPr>
        <p:txBody>
          <a:bodyPr/>
          <a:lstStyle/>
          <a:p>
            <a:r>
              <a:rPr lang="en-US" sz="1800" dirty="0" smtClean="0"/>
              <a:t>Bi-interval Scheduler </a:t>
            </a:r>
          </a:p>
          <a:p>
            <a:pPr lvl="1"/>
            <a:r>
              <a:rPr lang="en-US" sz="1800" dirty="0" smtClean="0"/>
              <a:t>Single </a:t>
            </a:r>
            <a:r>
              <a:rPr lang="en-US" sz="1800" dirty="0"/>
              <a:t>object copy DTM model</a:t>
            </a:r>
            <a:endParaRPr lang="en-US" sz="1800" dirty="0" smtClean="0"/>
          </a:p>
          <a:p>
            <a:pPr lvl="1"/>
            <a:r>
              <a:rPr lang="en-US" sz="1800" dirty="0" smtClean="0"/>
              <a:t>Exploit </a:t>
            </a:r>
            <a:r>
              <a:rPr lang="en-US" sz="1800" dirty="0"/>
              <a:t>concurrency of reading </a:t>
            </a:r>
            <a:r>
              <a:rPr lang="en-US" sz="1800" dirty="0" smtClean="0"/>
              <a:t>transactions</a:t>
            </a:r>
          </a:p>
          <a:p>
            <a:pPr lvl="1"/>
            <a:r>
              <a:rPr lang="en-US" sz="1800" dirty="0" smtClean="0"/>
              <a:t>Minimize object </a:t>
            </a:r>
            <a:r>
              <a:rPr lang="en-US" sz="1800" dirty="0"/>
              <a:t>moving </a:t>
            </a:r>
            <a:r>
              <a:rPr lang="en-US" sz="1800" dirty="0" smtClean="0"/>
              <a:t>times through visiting nearest nodes</a:t>
            </a:r>
            <a:endParaRPr lang="en-US" sz="1800" dirty="0"/>
          </a:p>
          <a:p>
            <a:r>
              <a:rPr lang="en-US" sz="1800" dirty="0" smtClean="0"/>
              <a:t>Reactive </a:t>
            </a:r>
            <a:r>
              <a:rPr lang="en-US" sz="1800" dirty="0"/>
              <a:t>Transactional </a:t>
            </a:r>
            <a:r>
              <a:rPr lang="en-US" sz="1800" dirty="0" smtClean="0"/>
              <a:t>Scheduler</a:t>
            </a:r>
          </a:p>
          <a:p>
            <a:pPr lvl="1"/>
            <a:r>
              <a:rPr lang="en-US" sz="1800" dirty="0" smtClean="0"/>
              <a:t>Closed nested transactions in data flow DTM model</a:t>
            </a:r>
          </a:p>
          <a:p>
            <a:pPr lvl="1"/>
            <a:r>
              <a:rPr lang="en-US" sz="1800" dirty="0" smtClean="0"/>
              <a:t>Prevent outer transactions from aborts to preserve their the committed inner transactions</a:t>
            </a:r>
          </a:p>
          <a:p>
            <a:r>
              <a:rPr lang="en-US" sz="1800" dirty="0" smtClean="0"/>
              <a:t>Cluster-based </a:t>
            </a:r>
            <a:r>
              <a:rPr lang="en-US" sz="1800" dirty="0"/>
              <a:t>Transactional </a:t>
            </a:r>
            <a:r>
              <a:rPr lang="en-US" sz="1800" dirty="0" smtClean="0"/>
              <a:t>Scheduler</a:t>
            </a:r>
          </a:p>
          <a:p>
            <a:pPr lvl="1"/>
            <a:r>
              <a:rPr lang="en-US" sz="1800" dirty="0" smtClean="0"/>
              <a:t>A partial replicated model for DTM</a:t>
            </a:r>
          </a:p>
          <a:p>
            <a:pPr lvl="1"/>
            <a:r>
              <a:rPr lang="en-US" sz="1800" dirty="0" smtClean="0"/>
              <a:t>Minimize object moving time through small inter node communications of each cluster.</a:t>
            </a:r>
            <a:endParaRPr lang="en-US" sz="1800" dirty="0"/>
          </a:p>
          <a:p>
            <a:r>
              <a:rPr lang="en-US" sz="1800" dirty="0" smtClean="0"/>
              <a:t>Identifying </a:t>
            </a:r>
            <a:r>
              <a:rPr lang="en-US" sz="1800" dirty="0"/>
              <a:t>the underlying </a:t>
            </a:r>
            <a:r>
              <a:rPr lang="en-US" sz="1800" dirty="0" smtClean="0"/>
              <a:t>causes for each model.</a:t>
            </a:r>
          </a:p>
          <a:p>
            <a:r>
              <a:rPr lang="en-US" sz="1800" dirty="0" smtClean="0"/>
              <a:t>Eliminating </a:t>
            </a:r>
            <a:r>
              <a:rPr lang="en-US" sz="1800" dirty="0"/>
              <a:t>them can yield significant throughput improvement.</a:t>
            </a: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Post Preliminary-Exam Work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>
          <a:xfrm>
            <a:off x="503238" y="958622"/>
            <a:ext cx="8169275" cy="4937125"/>
          </a:xfrm>
        </p:spPr>
        <p:txBody>
          <a:bodyPr/>
          <a:lstStyle/>
          <a:p>
            <a:r>
              <a:rPr lang="en-US" dirty="0" smtClean="0"/>
              <a:t>Satisfy </a:t>
            </a:r>
            <a:r>
              <a:rPr lang="en-US" dirty="0"/>
              <a:t>Update </a:t>
            </a:r>
            <a:r>
              <a:rPr lang="en-US" dirty="0" err="1" smtClean="0"/>
              <a:t>Serializability</a:t>
            </a:r>
            <a:r>
              <a:rPr lang="en-US" dirty="0" smtClean="0"/>
              <a:t> (US) [30]</a:t>
            </a:r>
          </a:p>
          <a:p>
            <a:pPr lvl="1"/>
            <a:r>
              <a:rPr lang="en-US" dirty="0" smtClean="0"/>
              <a:t>Read transactions never abort.</a:t>
            </a:r>
          </a:p>
          <a:p>
            <a:pPr lvl="1"/>
            <a:r>
              <a:rPr lang="en-US" dirty="0" smtClean="0"/>
              <a:t>Achieve US by multi-version concurrency.</a:t>
            </a:r>
          </a:p>
          <a:p>
            <a:pPr lvl="1"/>
            <a:r>
              <a:rPr lang="en-US" dirty="0" smtClean="0"/>
              <a:t>Design a new transactional scheduler to support US.</a:t>
            </a:r>
          </a:p>
          <a:p>
            <a:r>
              <a:rPr lang="en-US" dirty="0" smtClean="0"/>
              <a:t>Satisfy </a:t>
            </a:r>
            <a:r>
              <a:rPr lang="en-US" dirty="0"/>
              <a:t>Strong Eventual </a:t>
            </a:r>
            <a:r>
              <a:rPr lang="en-US" dirty="0" smtClean="0"/>
              <a:t>Consistency (SEC) [70]</a:t>
            </a:r>
          </a:p>
          <a:p>
            <a:pPr lvl="1"/>
            <a:r>
              <a:rPr lang="en-US" dirty="0" smtClean="0"/>
              <a:t>An object is SEC if it has “eventual delivery” and “strong convergence”.</a:t>
            </a:r>
          </a:p>
          <a:p>
            <a:pPr lvl="1"/>
            <a:r>
              <a:rPr lang="en-US" dirty="0" smtClean="0"/>
              <a:t>High object availability and performance</a:t>
            </a:r>
          </a:p>
          <a:p>
            <a:pPr lvl="1"/>
            <a:r>
              <a:rPr lang="en-US" dirty="0" smtClean="0"/>
              <a:t>Design a new transactional scheduler to support SEC.</a:t>
            </a:r>
          </a:p>
          <a:p>
            <a:r>
              <a:rPr lang="en-US" dirty="0" smtClean="0"/>
              <a:t>Leverage </a:t>
            </a:r>
            <a:r>
              <a:rPr lang="en-US" dirty="0"/>
              <a:t>Genuine Atomic </a:t>
            </a:r>
            <a:r>
              <a:rPr lang="en-US" dirty="0" smtClean="0"/>
              <a:t>Multicast (GAM) [69]</a:t>
            </a:r>
          </a:p>
          <a:p>
            <a:pPr lvl="1"/>
            <a:r>
              <a:rPr lang="en-US" dirty="0" smtClean="0"/>
              <a:t>GAM performs better than Non-GAM in high contention [69]</a:t>
            </a:r>
          </a:p>
          <a:p>
            <a:pPr lvl="1"/>
            <a:r>
              <a:rPr lang="en-US" dirty="0" smtClean="0"/>
              <a:t>Apply GAM to CTS</a:t>
            </a:r>
          </a:p>
          <a:p>
            <a:r>
              <a:rPr lang="en-US" dirty="0" smtClean="0"/>
              <a:t>Evaluate </a:t>
            </a:r>
            <a:r>
              <a:rPr lang="en-US" dirty="0"/>
              <a:t>using Industrial-strength </a:t>
            </a:r>
            <a:r>
              <a:rPr lang="en-US" dirty="0" smtClean="0"/>
              <a:t>Benchmarks </a:t>
            </a:r>
          </a:p>
          <a:p>
            <a:pPr lvl="1"/>
            <a:r>
              <a:rPr lang="en-US" dirty="0" smtClean="0"/>
              <a:t>TPC-B [1]</a:t>
            </a:r>
          </a:p>
          <a:p>
            <a:pPr lvl="1"/>
            <a:r>
              <a:rPr lang="en-US" dirty="0" smtClean="0"/>
              <a:t>Berkley Database [54]</a:t>
            </a:r>
          </a:p>
          <a:p>
            <a:pPr lvl="1"/>
            <a:r>
              <a:rPr lang="en-US" dirty="0"/>
              <a:t>Yahoo </a:t>
            </a:r>
            <a:r>
              <a:rPr lang="en-US" dirty="0" smtClean="0"/>
              <a:t>cloud-serving </a:t>
            </a:r>
            <a:r>
              <a:rPr lang="en-US" dirty="0"/>
              <a:t>benchmark</a:t>
            </a:r>
            <a:r>
              <a:rPr lang="en-US" dirty="0" smtClean="0"/>
              <a:t> [15]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0600" y="1741716"/>
            <a:ext cx="7239000" cy="1143000"/>
          </a:xfrm>
        </p:spPr>
        <p:txBody>
          <a:bodyPr/>
          <a:lstStyle/>
          <a:p>
            <a:pPr algn="ctr"/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6901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TM </a:t>
            </a:r>
            <a:r>
              <a:rPr lang="en-US" dirty="0" smtClean="0"/>
              <a:t>works</a:t>
            </a:r>
            <a:endParaRPr lang="en-US" dirty="0"/>
          </a:p>
        </p:txBody>
      </p:sp>
      <p:grpSp>
        <p:nvGrpSpPr>
          <p:cNvPr id="5" name="Group 31"/>
          <p:cNvGrpSpPr/>
          <p:nvPr/>
        </p:nvGrpSpPr>
        <p:grpSpPr>
          <a:xfrm>
            <a:off x="1505856" y="2862214"/>
            <a:ext cx="5852160" cy="3357880"/>
            <a:chOff x="1447800" y="1214120"/>
            <a:chExt cx="5852160" cy="3357880"/>
          </a:xfrm>
        </p:grpSpPr>
        <p:sp>
          <p:nvSpPr>
            <p:cNvPr id="13" name="Rectangle 4"/>
            <p:cNvSpPr/>
            <p:nvPr/>
          </p:nvSpPr>
          <p:spPr>
            <a:xfrm>
              <a:off x="3944620" y="121412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6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478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rgbClr val="000000"/>
                  </a:solidFill>
                </a:rPr>
                <a:t>1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31242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rgbClr val="000000"/>
                  </a:solidFill>
                </a:rPr>
                <a:t>4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7"/>
            <p:cNvSpPr/>
            <p:nvPr/>
          </p:nvSpPr>
          <p:spPr>
            <a:xfrm>
              <a:off x="2286000" y="243840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rgbClr val="000000"/>
                  </a:solidFill>
                </a:rPr>
                <a:t>3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8"/>
            <p:cNvSpPr/>
            <p:nvPr/>
          </p:nvSpPr>
          <p:spPr>
            <a:xfrm>
              <a:off x="64770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9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8" name="Rectangle 12"/>
            <p:cNvSpPr/>
            <p:nvPr/>
          </p:nvSpPr>
          <p:spPr>
            <a:xfrm>
              <a:off x="5638800" y="243840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8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9" name="Rectangle 14"/>
            <p:cNvSpPr/>
            <p:nvPr/>
          </p:nvSpPr>
          <p:spPr>
            <a:xfrm>
              <a:off x="48006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7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0" name="Straight Connector 18"/>
            <p:cNvCxnSpPr>
              <a:stCxn id="13" idx="2"/>
              <a:endCxn id="16" idx="0"/>
            </p:cNvCxnSpPr>
            <p:nvPr/>
          </p:nvCxnSpPr>
          <p:spPr>
            <a:xfrm rot="5400000">
              <a:off x="3326130" y="1408430"/>
              <a:ext cx="401320" cy="165862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1"/>
            <p:cNvCxnSpPr>
              <a:stCxn id="13" idx="2"/>
              <a:endCxn id="18" idx="0"/>
            </p:cNvCxnSpPr>
            <p:nvPr/>
          </p:nvCxnSpPr>
          <p:spPr>
            <a:xfrm rot="16200000" flipH="1">
              <a:off x="5002530" y="1390650"/>
              <a:ext cx="401320" cy="169418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4"/>
            <p:cNvCxnSpPr>
              <a:stCxn id="16" idx="2"/>
              <a:endCxn id="14" idx="0"/>
            </p:cNvCxnSpPr>
            <p:nvPr/>
          </p:nvCxnSpPr>
          <p:spPr>
            <a:xfrm rot="5400000">
              <a:off x="20345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6"/>
            <p:cNvCxnSpPr>
              <a:stCxn id="16" idx="2"/>
              <a:endCxn id="15" idx="0"/>
            </p:cNvCxnSpPr>
            <p:nvPr/>
          </p:nvCxnSpPr>
          <p:spPr>
            <a:xfrm rot="16200000" flipH="1">
              <a:off x="28727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8"/>
            <p:cNvCxnSpPr>
              <a:stCxn id="18" idx="2"/>
              <a:endCxn id="19" idx="0"/>
            </p:cNvCxnSpPr>
            <p:nvPr/>
          </p:nvCxnSpPr>
          <p:spPr>
            <a:xfrm rot="5400000">
              <a:off x="53873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0"/>
            <p:cNvCxnSpPr>
              <a:stCxn id="18" idx="2"/>
              <a:endCxn id="17" idx="0"/>
            </p:cNvCxnSpPr>
            <p:nvPr/>
          </p:nvCxnSpPr>
          <p:spPr>
            <a:xfrm rot="16200000" flipH="1">
              <a:off x="62255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56" y="957214"/>
            <a:ext cx="7315200" cy="1249680"/>
          </a:xfrm>
          <a:prstGeom prst="rect">
            <a:avLst/>
          </a:prstGeom>
        </p:spPr>
      </p:pic>
      <p:sp>
        <p:nvSpPr>
          <p:cNvPr id="7" name="Freeform 31"/>
          <p:cNvSpPr/>
          <p:nvPr/>
        </p:nvSpPr>
        <p:spPr>
          <a:xfrm>
            <a:off x="1749273" y="2239914"/>
            <a:ext cx="2963333" cy="3568700"/>
          </a:xfrm>
          <a:custGeom>
            <a:avLst/>
            <a:gdLst>
              <a:gd name="connsiteX0" fmla="*/ 861483 w 2963333"/>
              <a:gd name="connsiteY0" fmla="*/ 0 h 3568700"/>
              <a:gd name="connsiteX1" fmla="*/ 2626783 w 2963333"/>
              <a:gd name="connsiteY1" fmla="*/ 584200 h 3568700"/>
              <a:gd name="connsiteX2" fmla="*/ 2702983 w 2963333"/>
              <a:gd name="connsiteY2" fmla="*/ 1447800 h 3568700"/>
              <a:gd name="connsiteX3" fmla="*/ 1064683 w 2963333"/>
              <a:gd name="connsiteY3" fmla="*/ 1816100 h 3568700"/>
              <a:gd name="connsiteX4" fmla="*/ 1001183 w 2963333"/>
              <a:gd name="connsiteY4" fmla="*/ 2654300 h 3568700"/>
              <a:gd name="connsiteX5" fmla="*/ 162983 w 2963333"/>
              <a:gd name="connsiteY5" fmla="*/ 3136900 h 3568700"/>
              <a:gd name="connsiteX6" fmla="*/ 23283 w 2963333"/>
              <a:gd name="connsiteY6" fmla="*/ 3568700 h 356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3333" h="3568700">
                <a:moveTo>
                  <a:pt x="861483" y="0"/>
                </a:moveTo>
                <a:cubicBezTo>
                  <a:pt x="1590674" y="171450"/>
                  <a:pt x="2319866" y="342900"/>
                  <a:pt x="2626783" y="584200"/>
                </a:cubicBezTo>
                <a:cubicBezTo>
                  <a:pt x="2933700" y="825500"/>
                  <a:pt x="2963333" y="1242483"/>
                  <a:pt x="2702983" y="1447800"/>
                </a:cubicBezTo>
                <a:cubicBezTo>
                  <a:pt x="2442633" y="1653117"/>
                  <a:pt x="1348316" y="1615017"/>
                  <a:pt x="1064683" y="1816100"/>
                </a:cubicBezTo>
                <a:cubicBezTo>
                  <a:pt x="781050" y="2017183"/>
                  <a:pt x="1151466" y="2434167"/>
                  <a:pt x="1001183" y="2654300"/>
                </a:cubicBezTo>
                <a:cubicBezTo>
                  <a:pt x="850900" y="2874433"/>
                  <a:pt x="325966" y="2984500"/>
                  <a:pt x="162983" y="3136900"/>
                </a:cubicBezTo>
                <a:cubicBezTo>
                  <a:pt x="0" y="3289300"/>
                  <a:pt x="23283" y="3568700"/>
                  <a:pt x="23283" y="3568700"/>
                </a:cubicBezTo>
              </a:path>
            </a:pathLst>
          </a:custGeom>
          <a:ln w="5715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kumimoji="1" lang="ja-JP" altLang="en-US"/>
          </a:p>
        </p:txBody>
      </p:sp>
      <p:sp>
        <p:nvSpPr>
          <p:cNvPr id="8" name="Freeform 33"/>
          <p:cNvSpPr/>
          <p:nvPr/>
        </p:nvSpPr>
        <p:spPr>
          <a:xfrm>
            <a:off x="2519739" y="2239914"/>
            <a:ext cx="3926417" cy="3581400"/>
          </a:xfrm>
          <a:custGeom>
            <a:avLst/>
            <a:gdLst>
              <a:gd name="connsiteX0" fmla="*/ 3926417 w 3926417"/>
              <a:gd name="connsiteY0" fmla="*/ 0 h 3581400"/>
              <a:gd name="connsiteX1" fmla="*/ 1970617 w 3926417"/>
              <a:gd name="connsiteY1" fmla="*/ 584200 h 3581400"/>
              <a:gd name="connsiteX2" fmla="*/ 1869017 w 3926417"/>
              <a:gd name="connsiteY2" fmla="*/ 1397000 h 3581400"/>
              <a:gd name="connsiteX3" fmla="*/ 268817 w 3926417"/>
              <a:gd name="connsiteY3" fmla="*/ 1854200 h 3581400"/>
              <a:gd name="connsiteX4" fmla="*/ 256117 w 3926417"/>
              <a:gd name="connsiteY4" fmla="*/ 2654300 h 3581400"/>
              <a:gd name="connsiteX5" fmla="*/ 1068917 w 3926417"/>
              <a:gd name="connsiteY5" fmla="*/ 3162300 h 3581400"/>
              <a:gd name="connsiteX6" fmla="*/ 1221317 w 3926417"/>
              <a:gd name="connsiteY6" fmla="*/ 358140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26417" h="3581400">
                <a:moveTo>
                  <a:pt x="3926417" y="0"/>
                </a:moveTo>
                <a:cubicBezTo>
                  <a:pt x="3119967" y="175683"/>
                  <a:pt x="2313517" y="351367"/>
                  <a:pt x="1970617" y="584200"/>
                </a:cubicBezTo>
                <a:cubicBezTo>
                  <a:pt x="1627717" y="817033"/>
                  <a:pt x="2152650" y="1185333"/>
                  <a:pt x="1869017" y="1397000"/>
                </a:cubicBezTo>
                <a:cubicBezTo>
                  <a:pt x="1585384" y="1608667"/>
                  <a:pt x="537634" y="1644650"/>
                  <a:pt x="268817" y="1854200"/>
                </a:cubicBezTo>
                <a:cubicBezTo>
                  <a:pt x="0" y="2063750"/>
                  <a:pt x="122767" y="2436283"/>
                  <a:pt x="256117" y="2654300"/>
                </a:cubicBezTo>
                <a:cubicBezTo>
                  <a:pt x="389467" y="2872317"/>
                  <a:pt x="908050" y="3007783"/>
                  <a:pt x="1068917" y="3162300"/>
                </a:cubicBezTo>
                <a:cubicBezTo>
                  <a:pt x="1229784" y="3316817"/>
                  <a:pt x="1221317" y="3581400"/>
                  <a:pt x="1221317" y="3581400"/>
                </a:cubicBezTo>
              </a:path>
            </a:pathLst>
          </a:custGeom>
          <a:ln w="57150" cmpd="sng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kumimoji="1" lang="ja-JP" altLang="en-US"/>
          </a:p>
        </p:txBody>
      </p:sp>
      <p:sp>
        <p:nvSpPr>
          <p:cNvPr id="9" name="TextBox 46"/>
          <p:cNvSpPr txBox="1"/>
          <p:nvPr/>
        </p:nvSpPr>
        <p:spPr>
          <a:xfrm>
            <a:off x="2267856" y="180811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 algn="ctr"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1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2256838" y="1414414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 algn="ctr"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6, 3, 1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1" name="TextBox 48"/>
          <p:cNvSpPr txBox="1"/>
          <p:nvPr/>
        </p:nvSpPr>
        <p:spPr>
          <a:xfrm>
            <a:off x="5889038" y="1401714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 algn="ctr"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6, 3, 4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2" name="TextBox 49"/>
          <p:cNvSpPr txBox="1"/>
          <p:nvPr/>
        </p:nvSpPr>
        <p:spPr>
          <a:xfrm>
            <a:off x="5900056" y="180811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 algn="ctr"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4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1239" y="6356484"/>
            <a:ext cx="235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Source: Chi’s defense slide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224024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How TM </a:t>
            </a:r>
            <a:r>
              <a:rPr lang="en-US" dirty="0" smtClean="0"/>
              <a:t>works</a:t>
            </a:r>
            <a:endParaRPr lang="en-US" dirty="0"/>
          </a:p>
        </p:txBody>
      </p:sp>
      <p:grpSp>
        <p:nvGrpSpPr>
          <p:cNvPr id="7" name="Group 31"/>
          <p:cNvGrpSpPr/>
          <p:nvPr/>
        </p:nvGrpSpPr>
        <p:grpSpPr>
          <a:xfrm>
            <a:off x="1621968" y="2920270"/>
            <a:ext cx="5852160" cy="3357880"/>
            <a:chOff x="1447800" y="1214120"/>
            <a:chExt cx="5852160" cy="3357880"/>
          </a:xfrm>
        </p:grpSpPr>
        <p:sp>
          <p:nvSpPr>
            <p:cNvPr id="15" name="Rectangle 4"/>
            <p:cNvSpPr/>
            <p:nvPr/>
          </p:nvSpPr>
          <p:spPr>
            <a:xfrm>
              <a:off x="3944620" y="121412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6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6" name="Rectangle 5"/>
            <p:cNvSpPr/>
            <p:nvPr/>
          </p:nvSpPr>
          <p:spPr>
            <a:xfrm>
              <a:off x="14478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rgbClr val="000000"/>
                  </a:solidFill>
                </a:rPr>
                <a:t>1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31242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rgbClr val="000000"/>
                  </a:solidFill>
                </a:rPr>
                <a:t>4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7"/>
            <p:cNvSpPr/>
            <p:nvPr/>
          </p:nvSpPr>
          <p:spPr>
            <a:xfrm>
              <a:off x="2286000" y="243840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rgbClr val="000000"/>
                  </a:solidFill>
                </a:rPr>
                <a:t>3</a:t>
              </a:r>
              <a:endParaRPr lang="ja-JP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64770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9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0" name="Rectangle 12"/>
            <p:cNvSpPr/>
            <p:nvPr/>
          </p:nvSpPr>
          <p:spPr>
            <a:xfrm>
              <a:off x="5638800" y="243840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8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14"/>
            <p:cNvSpPr/>
            <p:nvPr/>
          </p:nvSpPr>
          <p:spPr>
            <a:xfrm>
              <a:off x="4800600" y="3749040"/>
              <a:ext cx="822960" cy="8229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None/>
              </a:pPr>
              <a:r>
                <a:rPr lang="en-US" altLang="ja-JP" dirty="0" smtClean="0">
                  <a:solidFill>
                    <a:schemeClr val="tx1"/>
                  </a:solidFill>
                  <a:latin typeface="Gill Sans"/>
                  <a:cs typeface="Gill Sans"/>
                </a:rPr>
                <a:t>7</a:t>
              </a:r>
              <a:endParaRPr lang="ja-JP" alt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2" name="Straight Connector 18"/>
            <p:cNvCxnSpPr>
              <a:stCxn id="15" idx="2"/>
              <a:endCxn id="18" idx="0"/>
            </p:cNvCxnSpPr>
            <p:nvPr/>
          </p:nvCxnSpPr>
          <p:spPr>
            <a:xfrm rot="5400000">
              <a:off x="3326130" y="1408430"/>
              <a:ext cx="401320" cy="165862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1"/>
            <p:cNvCxnSpPr>
              <a:stCxn id="15" idx="2"/>
              <a:endCxn id="20" idx="0"/>
            </p:cNvCxnSpPr>
            <p:nvPr/>
          </p:nvCxnSpPr>
          <p:spPr>
            <a:xfrm rot="16200000" flipH="1">
              <a:off x="5002530" y="1390650"/>
              <a:ext cx="401320" cy="169418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4"/>
            <p:cNvCxnSpPr>
              <a:stCxn id="18" idx="2"/>
              <a:endCxn id="16" idx="0"/>
            </p:cNvCxnSpPr>
            <p:nvPr/>
          </p:nvCxnSpPr>
          <p:spPr>
            <a:xfrm rot="5400000">
              <a:off x="20345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>
              <a:stCxn id="18" idx="2"/>
              <a:endCxn id="17" idx="0"/>
            </p:cNvCxnSpPr>
            <p:nvPr/>
          </p:nvCxnSpPr>
          <p:spPr>
            <a:xfrm rot="16200000" flipH="1">
              <a:off x="28727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8"/>
            <p:cNvCxnSpPr>
              <a:stCxn id="20" idx="2"/>
              <a:endCxn id="21" idx="0"/>
            </p:cNvCxnSpPr>
            <p:nvPr/>
          </p:nvCxnSpPr>
          <p:spPr>
            <a:xfrm rot="5400000">
              <a:off x="53873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0"/>
            <p:cNvCxnSpPr>
              <a:stCxn id="20" idx="2"/>
              <a:endCxn id="19" idx="0"/>
            </p:cNvCxnSpPr>
            <p:nvPr/>
          </p:nvCxnSpPr>
          <p:spPr>
            <a:xfrm rot="16200000" flipH="1">
              <a:off x="6225540" y="3086100"/>
              <a:ext cx="487680" cy="8382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68" y="1015270"/>
            <a:ext cx="7315200" cy="1249680"/>
          </a:xfrm>
          <a:prstGeom prst="rect">
            <a:avLst/>
          </a:prstGeom>
        </p:spPr>
      </p:pic>
      <p:sp>
        <p:nvSpPr>
          <p:cNvPr id="9" name="Freeform 31"/>
          <p:cNvSpPr/>
          <p:nvPr/>
        </p:nvSpPr>
        <p:spPr>
          <a:xfrm>
            <a:off x="1865385" y="2297970"/>
            <a:ext cx="2963333" cy="3568700"/>
          </a:xfrm>
          <a:custGeom>
            <a:avLst/>
            <a:gdLst>
              <a:gd name="connsiteX0" fmla="*/ 861483 w 2963333"/>
              <a:gd name="connsiteY0" fmla="*/ 0 h 3568700"/>
              <a:gd name="connsiteX1" fmla="*/ 2626783 w 2963333"/>
              <a:gd name="connsiteY1" fmla="*/ 584200 h 3568700"/>
              <a:gd name="connsiteX2" fmla="*/ 2702983 w 2963333"/>
              <a:gd name="connsiteY2" fmla="*/ 1447800 h 3568700"/>
              <a:gd name="connsiteX3" fmla="*/ 1064683 w 2963333"/>
              <a:gd name="connsiteY3" fmla="*/ 1816100 h 3568700"/>
              <a:gd name="connsiteX4" fmla="*/ 1001183 w 2963333"/>
              <a:gd name="connsiteY4" fmla="*/ 2654300 h 3568700"/>
              <a:gd name="connsiteX5" fmla="*/ 162983 w 2963333"/>
              <a:gd name="connsiteY5" fmla="*/ 3136900 h 3568700"/>
              <a:gd name="connsiteX6" fmla="*/ 23283 w 2963333"/>
              <a:gd name="connsiteY6" fmla="*/ 3568700 h 356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3333" h="3568700">
                <a:moveTo>
                  <a:pt x="861483" y="0"/>
                </a:moveTo>
                <a:cubicBezTo>
                  <a:pt x="1590674" y="171450"/>
                  <a:pt x="2319866" y="342900"/>
                  <a:pt x="2626783" y="584200"/>
                </a:cubicBezTo>
                <a:cubicBezTo>
                  <a:pt x="2933700" y="825500"/>
                  <a:pt x="2963333" y="1242483"/>
                  <a:pt x="2702983" y="1447800"/>
                </a:cubicBezTo>
                <a:cubicBezTo>
                  <a:pt x="2442633" y="1653117"/>
                  <a:pt x="1348316" y="1615017"/>
                  <a:pt x="1064683" y="1816100"/>
                </a:cubicBezTo>
                <a:cubicBezTo>
                  <a:pt x="781050" y="2017183"/>
                  <a:pt x="1151466" y="2434167"/>
                  <a:pt x="1001183" y="2654300"/>
                </a:cubicBezTo>
                <a:cubicBezTo>
                  <a:pt x="850900" y="2874433"/>
                  <a:pt x="325966" y="2984500"/>
                  <a:pt x="162983" y="3136900"/>
                </a:cubicBezTo>
                <a:cubicBezTo>
                  <a:pt x="0" y="3289300"/>
                  <a:pt x="23283" y="3568700"/>
                  <a:pt x="23283" y="3568700"/>
                </a:cubicBezTo>
              </a:path>
            </a:pathLst>
          </a:custGeom>
          <a:ln w="57150" cmpd="sng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kumimoji="1" lang="ja-JP" altLang="en-US"/>
          </a:p>
        </p:txBody>
      </p:sp>
      <p:sp>
        <p:nvSpPr>
          <p:cNvPr id="10" name="TextBox 46"/>
          <p:cNvSpPr txBox="1"/>
          <p:nvPr/>
        </p:nvSpPr>
        <p:spPr>
          <a:xfrm>
            <a:off x="2383968" y="18661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1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2372950" y="1472470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6, 3, 1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2" name="TextBox 48"/>
          <p:cNvSpPr txBox="1"/>
          <p:nvPr/>
        </p:nvSpPr>
        <p:spPr>
          <a:xfrm>
            <a:off x="6005150" y="1459770"/>
            <a:ext cx="89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6, 3, 1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3" name="TextBox 49"/>
          <p:cNvSpPr txBox="1"/>
          <p:nvPr/>
        </p:nvSpPr>
        <p:spPr>
          <a:xfrm>
            <a:off x="6016168" y="18661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pitchFamily="48" charset="0"/>
                <a:ea typeface="ヒラギノ角ゴ Pro W3" pitchFamily="48" charset="-128"/>
                <a:cs typeface="ヒラギノ角ゴ Pro W3" pitchFamily="48" charset="-128"/>
              </a:defRPr>
            </a:lvl9pPr>
          </a:lstStyle>
          <a:p>
            <a:pPr>
              <a:buNone/>
            </a:pPr>
            <a:r>
              <a:rPr kumimoji="1" lang="en-US" altLang="ja-JP" sz="2000" dirty="0" smtClean="0">
                <a:latin typeface="Gill Sans"/>
                <a:cs typeface="Gill Sans"/>
              </a:rPr>
              <a:t>1</a:t>
            </a:r>
            <a:endParaRPr kumimoji="1" lang="ja-JP" altLang="en-US" sz="2000" dirty="0">
              <a:latin typeface="Gill Sans"/>
              <a:cs typeface="Gill Sans"/>
            </a:endParaRPr>
          </a:p>
        </p:txBody>
      </p:sp>
      <p:sp>
        <p:nvSpPr>
          <p:cNvPr id="14" name="Freeform 25"/>
          <p:cNvSpPr/>
          <p:nvPr/>
        </p:nvSpPr>
        <p:spPr>
          <a:xfrm>
            <a:off x="2038951" y="2247170"/>
            <a:ext cx="4586817" cy="3530600"/>
          </a:xfrm>
          <a:custGeom>
            <a:avLst/>
            <a:gdLst>
              <a:gd name="connsiteX0" fmla="*/ 4586817 w 4586817"/>
              <a:gd name="connsiteY0" fmla="*/ 0 h 3530600"/>
              <a:gd name="connsiteX1" fmla="*/ 2542117 w 4586817"/>
              <a:gd name="connsiteY1" fmla="*/ 635000 h 3530600"/>
              <a:gd name="connsiteX2" fmla="*/ 2504017 w 4586817"/>
              <a:gd name="connsiteY2" fmla="*/ 1473200 h 3530600"/>
              <a:gd name="connsiteX3" fmla="*/ 929217 w 4586817"/>
              <a:gd name="connsiteY3" fmla="*/ 1917700 h 3530600"/>
              <a:gd name="connsiteX4" fmla="*/ 776817 w 4586817"/>
              <a:gd name="connsiteY4" fmla="*/ 2667000 h 3530600"/>
              <a:gd name="connsiteX5" fmla="*/ 103717 w 4586817"/>
              <a:gd name="connsiteY5" fmla="*/ 3225800 h 3530600"/>
              <a:gd name="connsiteX6" fmla="*/ 154517 w 4586817"/>
              <a:gd name="connsiteY6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6817" h="3530600">
                <a:moveTo>
                  <a:pt x="4586817" y="0"/>
                </a:moveTo>
                <a:cubicBezTo>
                  <a:pt x="3738033" y="194733"/>
                  <a:pt x="2889250" y="389467"/>
                  <a:pt x="2542117" y="635000"/>
                </a:cubicBezTo>
                <a:cubicBezTo>
                  <a:pt x="2194984" y="880533"/>
                  <a:pt x="2772834" y="1259417"/>
                  <a:pt x="2504017" y="1473200"/>
                </a:cubicBezTo>
                <a:cubicBezTo>
                  <a:pt x="2235200" y="1686983"/>
                  <a:pt x="1217084" y="1718733"/>
                  <a:pt x="929217" y="1917700"/>
                </a:cubicBezTo>
                <a:cubicBezTo>
                  <a:pt x="641350" y="2116667"/>
                  <a:pt x="914400" y="2448983"/>
                  <a:pt x="776817" y="2667000"/>
                </a:cubicBezTo>
                <a:cubicBezTo>
                  <a:pt x="639234" y="2885017"/>
                  <a:pt x="207434" y="3081867"/>
                  <a:pt x="103717" y="3225800"/>
                </a:cubicBezTo>
                <a:cubicBezTo>
                  <a:pt x="0" y="3369733"/>
                  <a:pt x="154517" y="3530600"/>
                  <a:pt x="154517" y="3530600"/>
                </a:cubicBezTo>
              </a:path>
            </a:pathLst>
          </a:custGeom>
          <a:ln w="57150" cmpd="sng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endParaRPr kumimoji="1" lang="ja-JP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71239" y="6356484"/>
            <a:ext cx="235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Source: Chi’s defense slide</a:t>
            </a:r>
            <a:endParaRPr lang="en-US" sz="14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1335335" y="6302025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conflict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838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Memory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TM  (HTM) [29, 33, 46, 53, 57] </a:t>
            </a:r>
          </a:p>
          <a:p>
            <a:pPr lvl="1"/>
            <a:r>
              <a:rPr lang="en-US" dirty="0" smtClean="0"/>
              <a:t>Best </a:t>
            </a:r>
            <a:r>
              <a:rPr lang="en-US" dirty="0"/>
              <a:t>performance</a:t>
            </a:r>
          </a:p>
          <a:p>
            <a:pPr lvl="1"/>
            <a:r>
              <a:rPr lang="en-US" dirty="0"/>
              <a:t>Limited in size &amp; time</a:t>
            </a:r>
          </a:p>
          <a:p>
            <a:r>
              <a:rPr lang="en-US" dirty="0" smtClean="0"/>
              <a:t>Software TM  (STM) [20</a:t>
            </a:r>
            <a:r>
              <a:rPr lang="en-US" dirty="0"/>
              <a:t>, 32, 34, 45, 66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Entirely </a:t>
            </a:r>
            <a:r>
              <a:rPr lang="en-US" dirty="0"/>
              <a:t>in software</a:t>
            </a:r>
          </a:p>
          <a:p>
            <a:pPr lvl="1"/>
            <a:r>
              <a:rPr lang="en-US" dirty="0"/>
              <a:t>Not limited </a:t>
            </a:r>
            <a:r>
              <a:rPr lang="en-US" dirty="0" smtClean="0"/>
              <a:t>or </a:t>
            </a:r>
            <a:r>
              <a:rPr lang="en-US" dirty="0"/>
              <a:t>flexible</a:t>
            </a:r>
          </a:p>
          <a:p>
            <a:pPr lvl="1"/>
            <a:r>
              <a:rPr lang="en-US" dirty="0"/>
              <a:t>Higher overhead</a:t>
            </a:r>
          </a:p>
          <a:p>
            <a:r>
              <a:rPr lang="en-US" dirty="0" smtClean="0"/>
              <a:t>Hybrid TM [</a:t>
            </a:r>
            <a:r>
              <a:rPr lang="en-US" dirty="0"/>
              <a:t>17, </a:t>
            </a:r>
            <a:r>
              <a:rPr lang="en-US" dirty="0" smtClean="0"/>
              <a:t>42, </a:t>
            </a:r>
            <a:r>
              <a:rPr lang="en-US" dirty="0"/>
              <a:t>13, </a:t>
            </a:r>
            <a:r>
              <a:rPr lang="en-US" dirty="0" smtClean="0"/>
              <a:t>72]</a:t>
            </a:r>
            <a:endParaRPr lang="en-US" dirty="0"/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TM+Software</a:t>
            </a:r>
            <a:r>
              <a:rPr lang="en-US" dirty="0" smtClean="0"/>
              <a:t> TM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69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(Coarse and Fine-grained) Lock vs. STM for </a:t>
            </a:r>
            <a:r>
              <a:rPr lang="en-US" dirty="0" err="1" smtClean="0"/>
              <a:t>Btree</a:t>
            </a:r>
            <a:r>
              <a:rPr lang="en-US" dirty="0" smtClean="0"/>
              <a:t> [65]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064968"/>
            <a:ext cx="8694057" cy="503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83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(Coarse and Fine-grained) Lock vs. STM for </a:t>
            </a:r>
            <a:r>
              <a:rPr lang="en-US" dirty="0" err="1" smtClean="0"/>
              <a:t>HashTable</a:t>
            </a:r>
            <a:r>
              <a:rPr lang="en-US" dirty="0" smtClean="0"/>
              <a:t> [65]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36" y="1134366"/>
            <a:ext cx="8135836" cy="504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10590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Scheduler in STM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Contention Manager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ecides </a:t>
            </a:r>
            <a:r>
              <a:rPr lang="en-US" dirty="0"/>
              <a:t>how </a:t>
            </a:r>
            <a:r>
              <a:rPr lang="en-US" dirty="0" smtClean="0"/>
              <a:t>a conflict </a:t>
            </a:r>
            <a:r>
              <a:rPr lang="en-US" dirty="0"/>
              <a:t>should be </a:t>
            </a:r>
            <a:r>
              <a:rPr lang="en-US" dirty="0" smtClean="0"/>
              <a:t>resolved. 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conﬂicting transactions is aborted (the </a:t>
            </a:r>
            <a:r>
              <a:rPr lang="en-US" dirty="0" smtClean="0"/>
              <a:t>loser) and </a:t>
            </a:r>
            <a:r>
              <a:rPr lang="en-US" dirty="0"/>
              <a:t>rolled back while the other is allowed to proceed (the winner).</a:t>
            </a:r>
            <a:endParaRPr lang="en-US" dirty="0" smtClean="0"/>
          </a:p>
          <a:p>
            <a:r>
              <a:rPr lang="en-US" sz="2000" dirty="0" smtClean="0"/>
              <a:t>Transactional Scheduler [43]</a:t>
            </a:r>
          </a:p>
          <a:p>
            <a:pPr lvl="1"/>
            <a:r>
              <a:rPr lang="en-US" dirty="0" smtClean="0"/>
              <a:t>Motivations</a:t>
            </a:r>
          </a:p>
          <a:p>
            <a:pPr lvl="2"/>
            <a:r>
              <a:rPr lang="en-US" sz="2000" dirty="0" smtClean="0"/>
              <a:t>Too many aborts, e.g., when a long running transaction conflicts with shorter transactions</a:t>
            </a:r>
          </a:p>
          <a:p>
            <a:pPr lvl="2"/>
            <a:r>
              <a:rPr lang="en-US" sz="2000" dirty="0" smtClean="0"/>
              <a:t>Lack of precision, since an aborted transaction may wait too long.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goal is to address the problem of repeated aborts in </a:t>
            </a:r>
            <a:r>
              <a:rPr lang="en-US" dirty="0" smtClean="0"/>
              <a:t>STM.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66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Wingdings" pitchFamily="2" charset="2"/>
          <a:buChar char="q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Wingdings" pitchFamily="2" charset="2"/>
          <a:buChar char="q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47280</TotalTime>
  <Words>1937</Words>
  <Application>Microsoft Office PowerPoint</Application>
  <PresentationFormat>화면 슬라이드 쇼(4:3)</PresentationFormat>
  <Paragraphs>564</Paragraphs>
  <Slides>39</Slides>
  <Notes>37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Blends</vt:lpstr>
      <vt:lpstr>PowerPoint 프레젠테이션</vt:lpstr>
      <vt:lpstr>Dissertation Problem and Solutions  </vt:lpstr>
      <vt:lpstr>Introduction</vt:lpstr>
      <vt:lpstr>How TM works</vt:lpstr>
      <vt:lpstr> How TM works</vt:lpstr>
      <vt:lpstr>Transactional Memory</vt:lpstr>
      <vt:lpstr>(Coarse and Fine-grained) Lock vs. STM for Btree [65]</vt:lpstr>
      <vt:lpstr>(Coarse and Fine-grained) Lock vs. STM for HashTable [65]</vt:lpstr>
      <vt:lpstr>Transactional Scheduler in STM</vt:lpstr>
      <vt:lpstr>Past Transactional Schedulers on Multi-processor</vt:lpstr>
      <vt:lpstr>Execution and Network Models for Distributed TM</vt:lpstr>
      <vt:lpstr>Data-flow cc Distributed TM  (DTM)</vt:lpstr>
      <vt:lpstr>Atomicity, Consistency, and Isolation in data-flow DTM</vt:lpstr>
      <vt:lpstr>Current Research and Contributions (Five Transactional Schedulers in data-flow DTM)</vt:lpstr>
      <vt:lpstr>Outline</vt:lpstr>
      <vt:lpstr>Bi-interval Scheduler</vt:lpstr>
      <vt:lpstr>Bi-interval Scheduler</vt:lpstr>
      <vt:lpstr>Bi-interval Scheduler</vt:lpstr>
      <vt:lpstr>Bi-interval Scheduler</vt:lpstr>
      <vt:lpstr>Bi-interval Scheduler</vt:lpstr>
      <vt:lpstr>Bi-interval Scheduler</vt:lpstr>
      <vt:lpstr>Bi-interval Scheduler</vt:lpstr>
      <vt:lpstr>Bi-interval Scheduler</vt:lpstr>
      <vt:lpstr>Bi-interval Scheduler</vt:lpstr>
      <vt:lpstr>Bi-interval Scheduler</vt:lpstr>
      <vt:lpstr>Reactive Transactional Scheduler</vt:lpstr>
      <vt:lpstr>Reactive Transactional Scheduler</vt:lpstr>
      <vt:lpstr>Reactive Transactional Scheduler</vt:lpstr>
      <vt:lpstr>Reactive Transactional Scheduler</vt:lpstr>
      <vt:lpstr>Reactive Transactional Scheduler</vt:lpstr>
      <vt:lpstr>Reactive Transactional Scheduler</vt:lpstr>
      <vt:lpstr>Cluster-based Transactional Scheduler</vt:lpstr>
      <vt:lpstr>Cluster-based Transactional Scheduler</vt:lpstr>
      <vt:lpstr>Cluster-based Transactional Scheduler</vt:lpstr>
      <vt:lpstr>Cluster-based Transactional Scheduler</vt:lpstr>
      <vt:lpstr>Cluster-based Transactional Scheduler</vt:lpstr>
      <vt:lpstr>Conclusion</vt:lpstr>
      <vt:lpstr>Proposed Post Preliminary-Exam Work</vt:lpstr>
      <vt:lpstr>Thank you.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Resource Management in Asynchronous Real-Time Distributed Systems</dc:title>
  <dc:creator>Peng Li</dc:creator>
  <cp:lastModifiedBy>jkim</cp:lastModifiedBy>
  <cp:revision>7884</cp:revision>
  <cp:lastPrinted>2012-04-25T04:50:20Z</cp:lastPrinted>
  <dcterms:created xsi:type="dcterms:W3CDTF">2001-04-05T13:17:06Z</dcterms:created>
  <dcterms:modified xsi:type="dcterms:W3CDTF">2012-05-14T17:03:18Z</dcterms:modified>
</cp:coreProperties>
</file>