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60" r:id="rId5"/>
    <p:sldId id="258" r:id="rId6"/>
    <p:sldId id="271" r:id="rId7"/>
    <p:sldId id="259"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a:lstStyle>
            <a:lvl1pPr algn="ctr">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US" altLang="en-GB" dirty="0">
                <a:solidFill>
                  <a:schemeClr val="tx1"/>
                </a:solidFill>
                <a:latin typeface="Cambria" panose="02040503050406030204" pitchFamily="18" charset="0"/>
                <a:ea typeface="Cambria" panose="02040503050406030204" pitchFamily="18" charset="0"/>
                <a:sym typeface="+mn-ea"/>
              </a:rPr>
              <a:t>   </a:t>
            </a:r>
            <a:r>
              <a:rPr lang="en-US" altLang="en-US" dirty="0" smtClean="0">
                <a:latin typeface="Times New Roman" panose="02020603050405020304" charset="0"/>
                <a:cs typeface="Times New Roman" panose="02020603050405020304" charset="0"/>
              </a:rPr>
              <a:t>Developing a software that can translate resource material and other texts from English to other Indian regional languages.</a:t>
            </a:r>
            <a:endParaRPr lang="en-US" altLang="en-US" dirty="0" smtClean="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790469" y="2721956"/>
            <a:ext cx="3970594" cy="552184"/>
          </a:xfrm>
        </p:spPr>
        <p:txBody>
          <a:bodyPr/>
          <a:lstStyle/>
          <a:p>
            <a:pPr algn="l"/>
            <a:r>
              <a:rPr lang="en-GB" dirty="0" smtClean="0">
                <a:latin typeface="Times New Roman" panose="02020603050405020304" charset="0"/>
                <a:cs typeface="Times New Roman" panose="02020603050405020304" charset="0"/>
              </a:rPr>
              <a:t>Batch Number:</a:t>
            </a:r>
            <a:r>
              <a:rPr lang="en-US" altLang="en-GB" dirty="0" smtClean="0"/>
              <a:t> </a:t>
            </a:r>
            <a:r>
              <a:rPr lang="en-GB" dirty="0">
                <a:latin typeface="Cambria" panose="02040503050406030204" pitchFamily="18" charset="0"/>
                <a:ea typeface="Cambria" panose="02040503050406030204" pitchFamily="18" charset="0"/>
                <a:sym typeface="+mn-ea"/>
              </a:rPr>
              <a:t>ISR-G09</a:t>
            </a:r>
            <a:endParaRPr lang="en-GB" dirty="0" smtClean="0"/>
          </a:p>
          <a:p>
            <a:pPr algn="l"/>
            <a:endParaRPr lang="en-GB" dirty="0"/>
          </a:p>
        </p:txBody>
      </p:sp>
      <p:graphicFrame>
        <p:nvGraphicFramePr>
          <p:cNvPr id="4" name="Table 3"/>
          <p:cNvGraphicFramePr>
            <a:graphicFrameLocks noGrp="1"/>
          </p:cNvGraphicFramePr>
          <p:nvPr/>
        </p:nvGraphicFramePr>
        <p:xfrm>
          <a:off x="630904" y="3274141"/>
          <a:ext cx="5418666" cy="2494280"/>
        </p:xfrm>
        <a:graphic>
          <a:graphicData uri="http://schemas.openxmlformats.org/drawingml/2006/table">
            <a:tbl>
              <a:tblPr firstRow="1" bandRow="1">
                <a:tableStyleId>{2D5ABB26-0587-4C30-8999-92F81FD0307C}</a:tableStyleId>
              </a:tblPr>
              <a:tblGrid>
                <a:gridCol w="2085000"/>
                <a:gridCol w="3333666"/>
              </a:tblGrid>
              <a:tr h="370840">
                <a:tc>
                  <a:txBody>
                    <a:bodyPr/>
                    <a:lstStyle/>
                    <a:p>
                      <a:pPr algn="ctr"/>
                      <a:r>
                        <a:rPr lang="en-GB" b="1" dirty="0" smtClean="0">
                          <a:solidFill>
                            <a:schemeClr val="tx2">
                              <a:lumMod val="75000"/>
                            </a:schemeClr>
                          </a:solidFill>
                          <a:latin typeface="Times New Roman" panose="02020603050405020304" charset="0"/>
                          <a:cs typeface="Times New Roman" panose="02020603050405020304" charset="0"/>
                        </a:rPr>
                        <a:t>Roll Number</a:t>
                      </a:r>
                      <a:endParaRPr lang="en-GB" b="1" dirty="0">
                        <a:solidFill>
                          <a:schemeClr val="tx2">
                            <a:lumMod val="75000"/>
                          </a:schemeClr>
                        </a:solidFill>
                        <a:latin typeface="Times New Roman" panose="02020603050405020304" charset="0"/>
                        <a:cs typeface="Times New Roman" panose="0202060305040502030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smtClean="0">
                          <a:solidFill>
                            <a:schemeClr val="tx2">
                              <a:lumMod val="75000"/>
                            </a:schemeClr>
                          </a:solidFill>
                          <a:latin typeface="Times New Roman" panose="02020603050405020304" charset="0"/>
                          <a:cs typeface="Times New Roman" panose="02020603050405020304" charset="0"/>
                        </a:rPr>
                        <a:t>Student Name</a:t>
                      </a:r>
                      <a:endParaRPr lang="en-GB" b="1" dirty="0">
                        <a:solidFill>
                          <a:schemeClr val="tx2">
                            <a:lumMod val="75000"/>
                          </a:schemeClr>
                        </a:solidFill>
                        <a:latin typeface="Times New Roman" panose="02020603050405020304" charset="0"/>
                        <a:cs typeface="Times New Roman" panose="02020603050405020304" charset="0"/>
                      </a:endParaRPr>
                    </a:p>
                  </a:txBody>
                  <a:tcPr anchor="ctr">
                    <a:lnL>
                      <a:noFill/>
                    </a:lnL>
                    <a:lnR>
                      <a:noFill/>
                    </a:lnR>
                    <a:lnT>
                      <a:noFill/>
                    </a:lnT>
                    <a:lnB>
                      <a:noFill/>
                    </a:lnB>
                    <a:lnTlToBr w="12700" cmpd="sng">
                      <a:noFill/>
                      <a:prstDash val="solid"/>
                    </a:lnTlToBr>
                    <a:lnBlToTr w="12700" cmpd="sng">
                      <a:noFill/>
                      <a:prstDash val="solid"/>
                    </a:lnBlToTr>
                  </a:tcPr>
                </a:tc>
              </a:tr>
              <a:tr h="640080">
                <a:tc>
                  <a:txBody>
                    <a:bodyPr/>
                    <a:lstStyle/>
                    <a:p>
                      <a:pPr marL="0" marR="0" lvl="0" indent="0" algn="ctr" rtl="0">
                        <a:spcBef>
                          <a:spcPts val="0"/>
                        </a:spcBef>
                        <a:spcAft>
                          <a:spcPts val="0"/>
                        </a:spcAft>
                        <a:buFont typeface="+mj-lt"/>
                        <a:buNone/>
                      </a:pPr>
                      <a:endParaRPr lang="en-IN" sz="1800" u="none" strike="noStrike" cap="none" dirty="0">
                        <a:latin typeface="Times New Roman" panose="02020603050405020304" charset="0"/>
                        <a:cs typeface="Times New Roman" panose="02020603050405020304" charset="0"/>
                      </a:endParaRPr>
                    </a:p>
                    <a:p>
                      <a:pPr marL="0" marR="0" lvl="0" indent="0" algn="ctr" rtl="0">
                        <a:spcBef>
                          <a:spcPts val="0"/>
                        </a:spcBef>
                        <a:spcAft>
                          <a:spcPts val="0"/>
                        </a:spcAft>
                        <a:buFont typeface="+mj-lt"/>
                        <a:buNone/>
                      </a:pPr>
                      <a:r>
                        <a:rPr lang="en-US" altLang="en-IN" sz="1800" u="none" strike="noStrike" cap="none" dirty="0">
                          <a:latin typeface="Times New Roman" panose="02020603050405020304" charset="0"/>
                          <a:cs typeface="Times New Roman" panose="02020603050405020304" charset="0"/>
                        </a:rPr>
                        <a:t>20211ISR0004</a:t>
                      </a:r>
                      <a:endParaRPr lang="en-IN" sz="1800" u="none" strike="noStrike" cap="none" dirty="0">
                        <a:latin typeface="Times New Roman" panose="02020603050405020304" charset="0"/>
                        <a:cs typeface="Times New Roman" panose="02020603050405020304" charset="0"/>
                      </a:endParaRPr>
                    </a:p>
                    <a:p>
                      <a:pPr marL="0" marR="0" lvl="0" indent="0" algn="ctr" rtl="0">
                        <a:spcBef>
                          <a:spcPts val="0"/>
                        </a:spcBef>
                        <a:spcAft>
                          <a:spcPts val="0"/>
                        </a:spcAft>
                        <a:buFont typeface="+mj-lt"/>
                        <a:buNone/>
                      </a:pPr>
                      <a:endParaRPr sz="1800" u="none" strike="noStrike" cap="none" dirty="0">
                        <a:latin typeface="Times New Roman" panose="02020603050405020304" charset="0"/>
                        <a:cs typeface="Times New Roman" panose="02020603050405020304"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altLang="en-IN" sz="1800" u="none" strike="noStrike" cap="none" dirty="0">
                          <a:latin typeface="Times New Roman" panose="02020603050405020304" charset="0"/>
                          <a:cs typeface="Times New Roman" panose="02020603050405020304" charset="0"/>
                        </a:rPr>
                        <a:t>SAMBAVI.B</a:t>
                      </a:r>
                      <a:endParaRPr lang="en-US" altLang="en-IN" sz="1800" u="none" strike="noStrike" cap="none" dirty="0">
                        <a:latin typeface="Times New Roman" panose="02020603050405020304" charset="0"/>
                        <a:cs typeface="Times New Roman" panose="02020603050405020304"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r>
              <a:tr h="370840">
                <a:tc>
                  <a:txBody>
                    <a:bodyPr/>
                    <a:lstStyle/>
                    <a:p>
                      <a:pPr marL="0" marR="0" lvl="0" indent="0" algn="ctr" rtl="0">
                        <a:spcBef>
                          <a:spcPts val="0"/>
                        </a:spcBef>
                        <a:spcAft>
                          <a:spcPts val="0"/>
                        </a:spcAft>
                        <a:buNone/>
                      </a:pPr>
                      <a:r>
                        <a:rPr lang="en-US" altLang="en-IN" sz="1800" u="none" strike="noStrike" cap="none" dirty="0">
                          <a:latin typeface="Times New Roman" panose="02020603050405020304" charset="0"/>
                          <a:cs typeface="Times New Roman" panose="02020603050405020304" charset="0"/>
                        </a:rPr>
                        <a:t>20211ISR0092</a:t>
                      </a:r>
                      <a:endParaRPr lang="en-US" altLang="en-IN" sz="1800" u="none" strike="noStrike" cap="none" dirty="0">
                        <a:latin typeface="Times New Roman" panose="02020603050405020304" charset="0"/>
                        <a:cs typeface="Times New Roman" panose="02020603050405020304"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altLang="en-IN" sz="1800" u="none" strike="noStrike" cap="none" dirty="0">
                          <a:latin typeface="Times New Roman" panose="02020603050405020304" charset="0"/>
                          <a:cs typeface="Times New Roman" panose="02020603050405020304" charset="0"/>
                        </a:rPr>
                        <a:t>LEKHANA.M</a:t>
                      </a:r>
                      <a:endParaRPr lang="en-US" altLang="en-IN" sz="1800" u="none" strike="noStrike" cap="none" dirty="0">
                        <a:latin typeface="Times New Roman" panose="02020603050405020304" charset="0"/>
                        <a:cs typeface="Times New Roman" panose="02020603050405020304"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r>
              <a:tr h="370840">
                <a:tc>
                  <a:txBody>
                    <a:bodyPr/>
                    <a:lstStyle/>
                    <a:p>
                      <a:pPr marL="0" marR="0" lvl="0" indent="0" algn="ctr" rtl="0">
                        <a:spcBef>
                          <a:spcPts val="0"/>
                        </a:spcBef>
                        <a:spcAft>
                          <a:spcPts val="0"/>
                        </a:spcAft>
                        <a:buNone/>
                      </a:pPr>
                      <a:endParaRPr lang="en-IN" sz="1800" u="none" strike="noStrike" cap="none" dirty="0">
                        <a:latin typeface="Times New Roman" panose="02020603050405020304" charset="0"/>
                        <a:cs typeface="Times New Roman" panose="02020603050405020304"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endParaRPr lang="en-IN" sz="1800" u="none" strike="noStrike" cap="none" dirty="0">
                        <a:latin typeface="Times New Roman" panose="02020603050405020304" charset="0"/>
                        <a:cs typeface="Times New Roman" panose="02020603050405020304"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r>
              <a:tr h="370840">
                <a:tc>
                  <a:txBody>
                    <a:bodyPr/>
                    <a:lstStyle/>
                    <a:p>
                      <a:pPr marL="0" marR="0" lvl="0" indent="0" algn="ctr" rtl="0">
                        <a:spcBef>
                          <a:spcPts val="0"/>
                        </a:spcBef>
                        <a:spcAft>
                          <a:spcPts val="0"/>
                        </a:spcAft>
                        <a:buNone/>
                      </a:pPr>
                      <a:endParaRPr lang="en-IN" sz="1800" u="none" strike="noStrike" cap="none" dirty="0">
                        <a:latin typeface="Times New Roman" panose="02020603050405020304" charset="0"/>
                        <a:cs typeface="Times New Roman" panose="02020603050405020304"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endParaRPr lang="en-US" altLang="en-IN" sz="1800" u="none" strike="noStrike" cap="none" dirty="0">
                        <a:latin typeface="Times New Roman" panose="02020603050405020304" charset="0"/>
                        <a:cs typeface="Times New Roman" panose="02020603050405020304"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smtClean="0">
                <a:latin typeface="Times New Roman" panose="02020603050405020304" charset="0"/>
                <a:cs typeface="Times New Roman" panose="02020603050405020304" charset="0"/>
              </a:rPr>
              <a:t>Under the Supervision of,</a:t>
            </a:r>
            <a:endParaRPr lang="en-GB" dirty="0" smtClean="0">
              <a:latin typeface="Times New Roman" panose="02020603050405020304" charset="0"/>
              <a:cs typeface="Times New Roman" panose="02020603050405020304" charset="0"/>
            </a:endParaRPr>
          </a:p>
          <a:p>
            <a:endParaRPr lang="en-GB" dirty="0" smtClean="0">
              <a:latin typeface="Times New Roman" panose="02020603050405020304" charset="0"/>
              <a:cs typeface="Times New Roman" panose="02020603050405020304" charset="0"/>
            </a:endParaRPr>
          </a:p>
          <a:p>
            <a:pPr algn="l"/>
            <a:r>
              <a:rPr lang="en-GB" sz="1700" dirty="0" smtClean="0">
                <a:latin typeface="Times New Roman" panose="02020603050405020304" charset="0"/>
                <a:cs typeface="Times New Roman" panose="02020603050405020304" charset="0"/>
              </a:rPr>
              <a:t> Ms.</a:t>
            </a:r>
            <a:r>
              <a:rPr lang="en-US" altLang="en-GB" sz="1700" dirty="0" smtClean="0">
                <a:latin typeface="Times New Roman" panose="02020603050405020304" charset="0"/>
                <a:cs typeface="Times New Roman" panose="02020603050405020304" charset="0"/>
              </a:rPr>
              <a:t> </a:t>
            </a:r>
            <a:r>
              <a:rPr lang="en-GB" sz="1700" dirty="0">
                <a:solidFill>
                  <a:srgbClr val="17365D"/>
                </a:solidFill>
                <a:latin typeface="Times New Roman" panose="02020603050405020304" charset="0"/>
                <a:ea typeface="Cambria" panose="02040503050406030204" pitchFamily="18" charset="0"/>
                <a:cs typeface="Times New Roman" panose="02020603050405020304" charset="0"/>
                <a:sym typeface="Verdana" panose="020B0604030504040204"/>
              </a:rPr>
              <a:t>Deepthi S</a:t>
            </a:r>
            <a:endParaRPr lang="en-GB" sz="1700" dirty="0" smtClean="0">
              <a:latin typeface="Times New Roman" panose="02020603050405020304" charset="0"/>
              <a:cs typeface="Times New Roman" panose="02020603050405020304" charset="0"/>
            </a:endParaRPr>
          </a:p>
          <a:p>
            <a:pPr algn="l"/>
            <a:r>
              <a:rPr lang="en-GB" sz="1700" dirty="0" smtClean="0">
                <a:latin typeface="Times New Roman" panose="02020603050405020304" charset="0"/>
                <a:cs typeface="Times New Roman" panose="02020603050405020304" charset="0"/>
              </a:rPr>
              <a:t> Assistant Professor</a:t>
            </a:r>
            <a:endParaRPr lang="en-GB" sz="1700" dirty="0" smtClean="0">
              <a:latin typeface="Times New Roman" panose="02020603050405020304" charset="0"/>
              <a:cs typeface="Times New Roman" panose="02020603050405020304" charset="0"/>
            </a:endParaRPr>
          </a:p>
          <a:p>
            <a:pPr algn="l"/>
            <a:r>
              <a:rPr lang="en-US" altLang="en-GB" sz="1700" dirty="0" smtClean="0">
                <a:latin typeface="Times New Roman" panose="02020603050405020304" charset="0"/>
                <a:cs typeface="Times New Roman" panose="02020603050405020304" charset="0"/>
              </a:rPr>
              <a:t> </a:t>
            </a:r>
            <a:r>
              <a:rPr lang="en-GB" sz="1700" dirty="0" smtClean="0">
                <a:latin typeface="Times New Roman" panose="02020603050405020304" charset="0"/>
                <a:cs typeface="Times New Roman" panose="02020603050405020304" charset="0"/>
              </a:rPr>
              <a:t>School of Computer Science &amp; Engineering</a:t>
            </a:r>
            <a:r>
              <a:rPr lang="en-US" altLang="en-GB" sz="1700" dirty="0" smtClean="0">
                <a:latin typeface="Times New Roman" panose="02020603050405020304" charset="0"/>
                <a:cs typeface="Times New Roman" panose="02020603050405020304" charset="0"/>
              </a:rPr>
              <a:t>  </a:t>
            </a:r>
            <a:endParaRPr lang="en-GB" sz="1700" dirty="0" smtClean="0">
              <a:latin typeface="Times New Roman" panose="02020603050405020304" charset="0"/>
              <a:cs typeface="Times New Roman" panose="02020603050405020304" charset="0"/>
            </a:endParaRPr>
          </a:p>
          <a:p>
            <a:pPr algn="l"/>
            <a:r>
              <a:rPr lang="en-US" altLang="en-GB" sz="1700" dirty="0" smtClean="0">
                <a:latin typeface="Times New Roman" panose="02020603050405020304" charset="0"/>
                <a:cs typeface="Times New Roman" panose="02020603050405020304" charset="0"/>
              </a:rPr>
              <a:t> </a:t>
            </a:r>
            <a:r>
              <a:rPr lang="en-GB" sz="1700" dirty="0" smtClean="0">
                <a:latin typeface="Times New Roman" panose="02020603050405020304" charset="0"/>
                <a:cs typeface="Times New Roman" panose="02020603050405020304" charset="0"/>
              </a:rPr>
              <a:t>Presidency University</a:t>
            </a:r>
            <a:endParaRPr lang="en-GB" sz="1700" dirty="0" smtClean="0">
              <a:latin typeface="Times New Roman" panose="02020603050405020304" charset="0"/>
              <a:cs typeface="Times New Roman" panose="02020603050405020304" charset="0"/>
            </a:endParaRPr>
          </a:p>
          <a:p>
            <a:pPr algn="l"/>
            <a:endParaRPr lang="en-GB" dirty="0">
              <a:latin typeface="Times New Roman" panose="02020603050405020304" charset="0"/>
              <a:cs typeface="Times New Roman" panose="02020603050405020304" charset="0"/>
            </a:endParaRPr>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67500" lnSpcReduction="2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smtClean="0"/>
              <a:t>PIP</a:t>
            </a:r>
            <a:r>
              <a:rPr lang="en-US" altLang="en-GB" dirty="0" smtClean="0"/>
              <a:t>4004</a:t>
            </a:r>
            <a:r>
              <a:rPr lang="en-GB" dirty="0" smtClean="0"/>
              <a:t> </a:t>
            </a:r>
            <a:r>
              <a:rPr lang="en-GB" dirty="0" smtClean="0"/>
              <a:t>University Project-II</a:t>
            </a:r>
            <a:endParaRPr lang="en-GB" dirty="0" smtClean="0"/>
          </a:p>
          <a:p>
            <a:r>
              <a:rPr lang="en-GB" dirty="0" smtClean="0"/>
              <a:t>Review-</a:t>
            </a:r>
            <a:r>
              <a:rPr lang="en-US" altLang="en-GB" dirty="0" smtClean="0"/>
              <a:t>0</a:t>
            </a:r>
            <a:endParaRPr lang="en-US" altLang="en-GB"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normAutofit fontScale="90000"/>
          </a:bodyPr>
          <a:lstStyle/>
          <a:p>
            <a:pPr marL="0" indent="0" algn="just">
              <a:lnSpc>
                <a:spcPct val="150000"/>
              </a:lnSpc>
              <a:buFont typeface="Wingdings" panose="05000000000000000000" charset="0"/>
              <a:buNone/>
            </a:pPr>
            <a:r>
              <a:rPr lang="en-US" altLang="en-US">
                <a:latin typeface="Times New Roman" panose="02020603050405020304" charset="0"/>
                <a:cs typeface="Times New Roman" panose="02020603050405020304" charset="0"/>
              </a:rPr>
              <a:t>The Language Translator Application, making use of Python's tkinter and googletrans,successfully implements the development of an effective and easy-to-use translation tool.It effectively accomplishes real-time translation via an easy-to-use GUI, serving the needs of a broad number of language pairs. Though the application realizes its primary function, its use of the Google Translate API and the built-in limitations of machine translation introduce certain drawbacks.The unreliability of googletrans and the requirement for internet connectivity limit its use.Future development would need to aim at overcoming these limitations. Offline translation,better error handling, and inclusion of advanced GUI  functionality would greatly enhance the user experience. </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normAutofit fontScale="70000"/>
          </a:bodyPr>
          <a:lstStyle/>
          <a:p>
            <a:pPr marL="0" indent="0">
              <a:lnSpc>
                <a:spcPct val="150000"/>
              </a:lnSpc>
              <a:buNone/>
            </a:pPr>
            <a:r>
              <a:rPr lang="en-US" altLang="en-US">
                <a:latin typeface="Times New Roman" panose="02020603050405020304" charset="0"/>
                <a:cs typeface="Times New Roman" panose="02020603050405020304" charset="0"/>
              </a:rPr>
              <a:t>[1]  Google Cloud Translate API Documentation. https://cloud.google.com/translate</a:t>
            </a:r>
            <a:endParaRPr lang="en-US" altLang="en-US">
              <a:latin typeface="Times New Roman" panose="02020603050405020304" charset="0"/>
              <a:cs typeface="Times New Roman" panose="02020603050405020304" charset="0"/>
            </a:endParaRPr>
          </a:p>
          <a:p>
            <a:pPr marL="0" indent="0">
              <a:lnSpc>
                <a:spcPct val="150000"/>
              </a:lnSpc>
              <a:buNone/>
            </a:pPr>
            <a:endParaRPr lang="en-US" altLang="en-US">
              <a:latin typeface="Times New Roman" panose="02020603050405020304" charset="0"/>
              <a:cs typeface="Times New Roman" panose="02020603050405020304" charset="0"/>
            </a:endParaRPr>
          </a:p>
          <a:p>
            <a:pPr marL="0" indent="0">
              <a:lnSpc>
                <a:spcPct val="150000"/>
              </a:lnSpc>
              <a:buNone/>
            </a:pPr>
            <a:r>
              <a:rPr lang="en-US" altLang="en-US">
                <a:latin typeface="Times New Roman" panose="02020603050405020304" charset="0"/>
                <a:cs typeface="Times New Roman" panose="02020603050405020304" charset="0"/>
              </a:rPr>
              <a:t>[2] Grayson, J. (2012). Python and Tkinter Programming. Manning Publications.</a:t>
            </a:r>
            <a:endParaRPr lang="en-US" altLang="en-US">
              <a:latin typeface="Times New Roman" panose="02020603050405020304" charset="0"/>
              <a:cs typeface="Times New Roman" panose="02020603050405020304" charset="0"/>
            </a:endParaRPr>
          </a:p>
          <a:p>
            <a:pPr marL="0" indent="0">
              <a:lnSpc>
                <a:spcPct val="150000"/>
              </a:lnSpc>
              <a:buNone/>
            </a:pPr>
            <a:endParaRPr lang="en-US" altLang="en-US">
              <a:latin typeface="Times New Roman" panose="02020603050405020304" charset="0"/>
              <a:cs typeface="Times New Roman" panose="02020603050405020304" charset="0"/>
            </a:endParaRPr>
          </a:p>
          <a:p>
            <a:pPr marL="0" indent="0">
              <a:lnSpc>
                <a:spcPct val="150000"/>
              </a:lnSpc>
              <a:buNone/>
            </a:pPr>
            <a:r>
              <a:rPr lang="en-US" altLang="en-US">
                <a:latin typeface="Times New Roman" panose="02020603050405020304" charset="0"/>
                <a:cs typeface="Times New Roman" panose="02020603050405020304" charset="0"/>
              </a:rPr>
              <a:t>[3] Jha, G.N. (2019). Machine Translation and Indian Languages. Journal of Language Technology.</a:t>
            </a:r>
            <a:endParaRPr lang="en-US" altLang="en-US">
              <a:latin typeface="Times New Roman" panose="02020603050405020304" charset="0"/>
              <a:cs typeface="Times New Roman" panose="02020603050405020304" charset="0"/>
            </a:endParaRPr>
          </a:p>
          <a:p>
            <a:pPr marL="0" indent="0">
              <a:lnSpc>
                <a:spcPct val="150000"/>
              </a:lnSpc>
              <a:buNone/>
            </a:pPr>
            <a:endParaRPr lang="en-US" altLang="en-US">
              <a:latin typeface="Times New Roman" panose="02020603050405020304" charset="0"/>
              <a:cs typeface="Times New Roman" panose="02020603050405020304" charset="0"/>
            </a:endParaRPr>
          </a:p>
          <a:p>
            <a:pPr marL="0" indent="0">
              <a:lnSpc>
                <a:spcPct val="150000"/>
              </a:lnSpc>
              <a:buNone/>
            </a:pPr>
            <a:r>
              <a:rPr lang="en-US" altLang="en-US">
                <a:latin typeface="Times New Roman" panose="02020603050405020304" charset="0"/>
                <a:cs typeface="Times New Roman" panose="02020603050405020304" charset="0"/>
              </a:rPr>
              <a:t>[4] Ramanathan, A., &amp; Rao, K. (2018). Multilingual Computing in India: A Review. International Journal of Computer Applications.</a:t>
            </a:r>
            <a:endParaRPr lang="en-US" altLang="en-US">
              <a:latin typeface="Times New Roman" panose="02020603050405020304" charset="0"/>
              <a:cs typeface="Times New Roman" panose="02020603050405020304" charset="0"/>
            </a:endParaRPr>
          </a:p>
          <a:p>
            <a:pPr marL="0" indent="0">
              <a:lnSpc>
                <a:spcPct val="150000"/>
              </a:lnSpc>
              <a:buNone/>
            </a:pPr>
            <a:endParaRPr lang="en-US" altLang="en-US">
              <a:latin typeface="Times New Roman" panose="02020603050405020304" charset="0"/>
              <a:cs typeface="Times New Roman" panose="02020603050405020304" charset="0"/>
            </a:endParaRPr>
          </a:p>
          <a:p>
            <a:pPr marL="0" indent="0">
              <a:lnSpc>
                <a:spcPct val="150000"/>
              </a:lnSpc>
              <a:buNone/>
            </a:pPr>
            <a:r>
              <a:rPr lang="en-US" altLang="en-US">
                <a:latin typeface="Times New Roman" panose="02020603050405020304" charset="0"/>
                <a:cs typeface="Times New Roman" panose="02020603050405020304" charset="0"/>
              </a:rPr>
              <a:t>[5] Python Software Foundation. (2023). Tkinter GUI Programming. https://docs.python.org/3/library/tkinter.html</a:t>
            </a:r>
            <a:endParaRPr lang="en-US" altLang="en-US">
              <a:latin typeface="Times New Roman" panose="02020603050405020304" charset="0"/>
              <a:cs typeface="Times New Roman" panose="02020603050405020304" charset="0"/>
            </a:endParaRPr>
          </a:p>
          <a:p>
            <a:pPr marL="0" indent="0">
              <a:lnSpc>
                <a:spcPct val="150000"/>
              </a:lnSpc>
              <a:buNone/>
            </a:pP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pPr>
              <a:buFont typeface="Wingdings" panose="05000000000000000000" charset="0"/>
              <a:buChar char="Ø"/>
            </a:pPr>
            <a:r>
              <a:rPr lang="en-US" altLang="en-US">
                <a:latin typeface="Times New Roman" panose="02020603050405020304" charset="0"/>
                <a:cs typeface="Times New Roman" panose="02020603050405020304" charset="0"/>
              </a:rPr>
              <a:t>The process of translating words or text from one language into another. </a:t>
            </a:r>
            <a:endParaRPr lang="en-US" altLang="en-US">
              <a:latin typeface="Times New Roman" panose="02020603050405020304" charset="0"/>
              <a:cs typeface="Times New Roman" panose="02020603050405020304" charset="0"/>
            </a:endParaRPr>
          </a:p>
          <a:p>
            <a:pPr>
              <a:buFont typeface="Wingdings" panose="05000000000000000000" charset="0"/>
              <a:buChar char="Ø"/>
            </a:pPr>
            <a:endParaRPr lang="en-US" altLang="en-US">
              <a:latin typeface="Times New Roman" panose="02020603050405020304" charset="0"/>
              <a:cs typeface="Times New Roman" panose="02020603050405020304" charset="0"/>
            </a:endParaRPr>
          </a:p>
          <a:p>
            <a:pPr>
              <a:buFont typeface="Wingdings" panose="05000000000000000000" charset="0"/>
              <a:buChar char="Ø"/>
            </a:pPr>
            <a:r>
              <a:rPr lang="en-US" altLang="en-US">
                <a:latin typeface="Times New Roman" panose="02020603050405020304" charset="0"/>
                <a:cs typeface="Times New Roman" panose="02020603050405020304" charset="0"/>
              </a:rPr>
              <a:t> A written or spoken rendering of the meaning of a word or text in another language. Today, literature is being published in various forms, subjects and languages. Literature, especially inthe field of science and technology is published in so many languages. The scientists would also liketo know what has been published in languages which is not known to them. They, therefore need aservice to get such literature translated into a language known to them.</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a:xfrm>
            <a:off x="946785" y="1243331"/>
            <a:ext cx="10668000" cy="4952997"/>
          </a:xfrm>
        </p:spPr>
        <p:txBody>
          <a:bodyPr>
            <a:normAutofit fontScale="70000"/>
          </a:bodyPr>
          <a:lstStyle/>
          <a:p>
            <a:pPr marL="0" indent="0">
              <a:buNone/>
            </a:pPr>
            <a:r>
              <a:rPr lang="en-US" altLang="en-US" b="1">
                <a:latin typeface="Times New Roman" panose="02020603050405020304" charset="0"/>
                <a:cs typeface="Times New Roman" panose="02020603050405020304" charset="0"/>
              </a:rPr>
              <a:t>To Create a Simple-to-Use Translation Tool</a:t>
            </a:r>
            <a:endParaRPr lang="en-US" altLang="en-US" b="1">
              <a:latin typeface="Times New Roman" panose="02020603050405020304" charset="0"/>
              <a:cs typeface="Times New Roman" panose="02020603050405020304" charset="0"/>
            </a:endParaRPr>
          </a:p>
          <a:p>
            <a:pPr marL="0" indent="0">
              <a:buNone/>
            </a:pPr>
            <a:r>
              <a:rPr lang="en-US" altLang="en-US">
                <a:latin typeface="Times New Roman" panose="02020603050405020304" charset="0"/>
                <a:cs typeface="Times New Roman" panose="02020603050405020304" charset="0"/>
              </a:rPr>
              <a:t>The application is designed to offer a simple interface for individuals to translate text among various languages easily. By utilizing Python and libraries like`tkinter` for the graphical user interface (GUI) and `googletrans` for live translation, the application seeks to reduce the complexity usually found in translation tools. This will render the translation process accessible to users with no technical background.</a:t>
            </a:r>
            <a:endParaRPr lang="en-US" altLang="en-US">
              <a:latin typeface="Times New Roman" panose="02020603050405020304" charset="0"/>
              <a:cs typeface="Times New Roman" panose="02020603050405020304" charset="0"/>
            </a:endParaRPr>
          </a:p>
          <a:p>
            <a:pPr marL="0" indent="0">
              <a:buNone/>
            </a:pPr>
            <a:endParaRPr lang="en-US" altLang="en-US">
              <a:latin typeface="Times New Roman" panose="02020603050405020304" charset="0"/>
              <a:cs typeface="Times New Roman" panose="02020603050405020304" charset="0"/>
            </a:endParaRPr>
          </a:p>
          <a:p>
            <a:pPr marL="0" indent="0">
              <a:buNone/>
            </a:pPr>
            <a:r>
              <a:rPr lang="en-US" altLang="en-US" b="1">
                <a:latin typeface="Times New Roman" panose="02020603050405020304" charset="0"/>
                <a:cs typeface="Times New Roman" panose="02020603050405020304" charset="0"/>
              </a:rPr>
              <a:t> To Support Multiple Languages</a:t>
            </a:r>
            <a:endParaRPr lang="en-US" altLang="en-US" b="1">
              <a:latin typeface="Times New Roman" panose="02020603050405020304" charset="0"/>
              <a:cs typeface="Times New Roman" panose="02020603050405020304" charset="0"/>
            </a:endParaRPr>
          </a:p>
          <a:p>
            <a:pPr marL="0" indent="0">
              <a:buNone/>
            </a:pPr>
            <a:r>
              <a:rPr lang="en-US" altLang="en-US">
                <a:latin typeface="Times New Roman" panose="02020603050405020304" charset="0"/>
                <a:cs typeface="Times New Roman" panose="02020603050405020304" charset="0"/>
              </a:rPr>
              <a:t>One of the main goals is to support a broad variety of languages for translation, rendering the tool-flexible and accessible to individuals of various linguistic backgrounds. The Google Translate API, accessed through the `google-trans` library, supports more than 100 languages, which guarantees that the application can satisfy the translation requirements of a global population.</a:t>
            </a:r>
            <a:endParaRPr lang="en-US" altLang="en-US">
              <a:latin typeface="Times New Roman" panose="02020603050405020304" charset="0"/>
              <a:cs typeface="Times New Roman" panose="02020603050405020304" charset="0"/>
            </a:endParaRPr>
          </a:p>
          <a:p>
            <a:pPr marL="0" indent="0">
              <a:buNone/>
            </a:pPr>
            <a:endParaRPr lang="en-US" altLang="en-US">
              <a:latin typeface="Times New Roman" panose="02020603050405020304" charset="0"/>
              <a:cs typeface="Times New Roman" panose="02020603050405020304" charset="0"/>
            </a:endParaRPr>
          </a:p>
          <a:p>
            <a:pPr marL="0" indent="0">
              <a:buNone/>
            </a:pPr>
            <a:r>
              <a:rPr lang="en-US" altLang="en-US" b="1">
                <a:latin typeface="Times New Roman" panose="02020603050405020304" charset="0"/>
                <a:cs typeface="Times New Roman" panose="02020603050405020304" charset="0"/>
              </a:rPr>
              <a:t>To Offer Accurate and Real-Time Translations</a:t>
            </a:r>
            <a:endParaRPr lang="en-US" altLang="en-US" b="1">
              <a:latin typeface="Times New Roman" panose="02020603050405020304" charset="0"/>
              <a:cs typeface="Times New Roman" panose="02020603050405020304" charset="0"/>
            </a:endParaRPr>
          </a:p>
          <a:p>
            <a:pPr marL="0" indent="0">
              <a:buNone/>
            </a:pPr>
            <a:r>
              <a:rPr lang="en-US" altLang="en-US">
                <a:latin typeface="Times New Roman" panose="02020603050405020304" charset="0"/>
                <a:cs typeface="Times New Roman" panose="02020603050405020304" charset="0"/>
              </a:rPr>
              <a:t>The aim is to make sure that the translation process is not only fast but also accurate. Through utilizing the Google Translate API, fueled by sophisticated machine translation models such as Neural Machine Translation (NMT), the app is designed to deliver high-quality translations in real-time. The system must be able to process varied sentence structures and contexts, delivering meaningful translations for a range of languages.</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graphicFrame>
        <p:nvGraphicFramePr>
          <p:cNvPr id="3" name="Content Placeholder 2"/>
          <p:cNvGraphicFramePr/>
          <p:nvPr>
            <p:ph idx="1"/>
            <p:custDataLst>
              <p:tags r:id="rId1"/>
            </p:custDataLst>
          </p:nvPr>
        </p:nvGraphicFramePr>
        <p:xfrm>
          <a:off x="812800" y="1143000"/>
          <a:ext cx="10668000" cy="5760720"/>
        </p:xfrm>
        <a:graphic>
          <a:graphicData uri="http://schemas.openxmlformats.org/drawingml/2006/table">
            <a:tbl>
              <a:tblPr/>
              <a:tblGrid>
                <a:gridCol w="1778000"/>
                <a:gridCol w="1778000"/>
                <a:gridCol w="1778000"/>
                <a:gridCol w="1778000"/>
                <a:gridCol w="1778000"/>
                <a:gridCol w="1778000"/>
              </a:tblGrid>
              <a:tr h="640080">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Section</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Approach / Tool</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Description</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Key Contributions / Examples</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Advantages</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Limitations</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1280160">
                <a:tc>
                  <a:txBody>
                    <a:bodyPr/>
                    <a:p>
                      <a:pPr marL="0" indent="0" algn="just">
                        <a:lnSpc>
                          <a:spcPct val="150000"/>
                        </a:lnSpc>
                        <a:spcBef>
                          <a:spcPct val="0"/>
                        </a:spcBef>
                        <a:spcAft>
                          <a:spcPct val="0"/>
                        </a:spcAft>
                      </a:pPr>
                      <a:r>
                        <a:rPr lang="en-US" sz="1400">
                          <a:solidFill>
                            <a:srgbClr val="000000"/>
                          </a:solidFill>
                          <a:latin typeface="Times New Roman" panose="02020603050405020304"/>
                          <a:ea typeface="SimSun" panose="02010600030101010101" pitchFamily="2" charset="-122"/>
                        </a:rPr>
                        <a:t>[</a:t>
                      </a:r>
                      <a:r>
                        <a:rPr sz="1400">
                          <a:solidFill>
                            <a:srgbClr val="000000"/>
                          </a:solidFill>
                          <a:latin typeface="Times New Roman" panose="02020603050405020304"/>
                          <a:ea typeface="SimSun" panose="02010600030101010101" pitchFamily="2" charset="-122"/>
                        </a:rPr>
                        <a:t>2.1</a:t>
                      </a:r>
                      <a:r>
                        <a:rPr lang="en-US" sz="1400">
                          <a:solidFill>
                            <a:srgbClr val="000000"/>
                          </a:solidFill>
                          <a:latin typeface="Times New Roman" panose="02020603050405020304"/>
                          <a:ea typeface="SimSun" panose="02010600030101010101" pitchFamily="2" charset="-122"/>
                        </a:rPr>
                        <a:t>]</a:t>
                      </a:r>
                      <a:r>
                        <a:rPr sz="1400">
                          <a:solidFill>
                            <a:srgbClr val="000000"/>
                          </a:solidFill>
                          <a:latin typeface="Times New Roman" panose="02020603050405020304"/>
                          <a:ea typeface="SimSun" panose="02010600030101010101" pitchFamily="2" charset="-122"/>
                        </a:rPr>
                        <a:t> </a:t>
                      </a:r>
                      <a:r>
                        <a:rPr sz="1400">
                          <a:latin typeface="Times New Roman" panose="02020603050405020304"/>
                          <a:ea typeface="SimSun" panose="02010600030101010101" pitchFamily="2" charset="-122"/>
                        </a:rPr>
                        <a:t>Hutchins, W. J. (2005). </a:t>
                      </a:r>
                      <a:r>
                        <a:rPr sz="1400" i="1">
                          <a:latin typeface="Times New Roman" panose="02020603050405020304"/>
                          <a:ea typeface="SimSun" panose="02010600030101010101" pitchFamily="2" charset="-122"/>
                        </a:rPr>
                        <a:t>The history of machine translation in a nutshell</a:t>
                      </a:r>
                      <a:r>
                        <a:rPr sz="1400">
                          <a:latin typeface="Times New Roman" panose="02020603050405020304"/>
                          <a:ea typeface="SimSun" panose="02010600030101010101" pitchFamily="2" charset="-122"/>
                        </a:rPr>
                        <a:t>.</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Traditional Machine Translation (Rule-Based)</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Based on manually created linguistic rules and grammar structures.</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Georgetown-IBM Experiment</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Linguistically informed, domain-specific accuracy</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High development cost, limited scalability, poor ambiguity handling</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1600200">
                <a:tc>
                  <a:txBody>
                    <a:bodyPr/>
                    <a:p>
                      <a:pPr marL="0" indent="0" algn="just">
                        <a:lnSpc>
                          <a:spcPct val="150000"/>
                        </a:lnSpc>
                        <a:spcBef>
                          <a:spcPct val="0"/>
                        </a:spcBef>
                        <a:spcAft>
                          <a:spcPct val="0"/>
                        </a:spcAft>
                      </a:pPr>
                      <a:r>
                        <a:rPr lang="en-US" sz="1400">
                          <a:solidFill>
                            <a:srgbClr val="000000"/>
                          </a:solidFill>
                          <a:latin typeface="Times New Roman" panose="02020603050405020304"/>
                          <a:ea typeface="SimSun" panose="02010600030101010101" pitchFamily="2" charset="-122"/>
                        </a:rPr>
                        <a:t>[</a:t>
                      </a:r>
                      <a:r>
                        <a:rPr sz="1400">
                          <a:solidFill>
                            <a:srgbClr val="000000"/>
                          </a:solidFill>
                          <a:latin typeface="Times New Roman" panose="02020603050405020304"/>
                          <a:ea typeface="SimSun" panose="02010600030101010101" pitchFamily="2" charset="-122"/>
                        </a:rPr>
                        <a:t>2.2</a:t>
                      </a:r>
                      <a:r>
                        <a:rPr lang="en-US" sz="1400">
                          <a:solidFill>
                            <a:srgbClr val="000000"/>
                          </a:solidFill>
                          <a:latin typeface="Times New Roman" panose="02020603050405020304"/>
                          <a:ea typeface="SimSun" panose="02010600030101010101" pitchFamily="2" charset="-122"/>
                        </a:rPr>
                        <a:t>]</a:t>
                      </a:r>
                      <a:endParaRPr sz="1400">
                        <a:solidFill>
                          <a:srgbClr val="000000"/>
                        </a:solidFill>
                        <a:latin typeface="Times New Roman" panose="02020603050405020304"/>
                        <a:ea typeface="SimSun" panose="02010600030101010101" pitchFamily="2" charset="-122"/>
                      </a:endParaRPr>
                    </a:p>
                    <a:p>
                      <a:pPr marL="0" indent="0" algn="just">
                        <a:lnSpc>
                          <a:spcPct val="150000"/>
                        </a:lnSpc>
                        <a:spcBef>
                          <a:spcPct val="0"/>
                        </a:spcBef>
                        <a:spcAft>
                          <a:spcPct val="0"/>
                        </a:spcAft>
                      </a:pPr>
                      <a:r>
                        <a:rPr sz="1400">
                          <a:latin typeface="Times New Roman" panose="02020603050405020304"/>
                          <a:ea typeface="SimSun" panose="02010600030101010101" pitchFamily="2" charset="-122"/>
                        </a:rPr>
                        <a:t>Koehn, P., Och, F. J., &amp; Marcu, D. (2003). </a:t>
                      </a:r>
                      <a:r>
                        <a:rPr sz="1400" i="1">
                          <a:latin typeface="Times New Roman" panose="02020603050405020304"/>
                          <a:ea typeface="SimSun" panose="02010600030101010101" pitchFamily="2" charset="-122"/>
                        </a:rPr>
                        <a:t>Statistical phrase-based translation</a:t>
                      </a:r>
                      <a:r>
                        <a:rPr sz="1400">
                          <a:latin typeface="Times New Roman" panose="02020603050405020304"/>
                          <a:ea typeface="SimSun" panose="02010600030101010101" pitchFamily="2" charset="-122"/>
                        </a:rPr>
                        <a:t>.</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Statistical Machine Translation (SMT)</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Uses statistical models trained on bilingual corpora to learn translation probabilities.</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Early Google Translate implementation</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Scalable, data-driven, less manual effort</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Weak in handling context, syntax, and idiomatic expressions</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240280">
                <a:tc>
                  <a:txBody>
                    <a:bodyPr/>
                    <a:p>
                      <a:pPr marL="0" indent="0" algn="just">
                        <a:lnSpc>
                          <a:spcPct val="150000"/>
                        </a:lnSpc>
                        <a:spcBef>
                          <a:spcPct val="0"/>
                        </a:spcBef>
                        <a:spcAft>
                          <a:spcPct val="0"/>
                        </a:spcAft>
                      </a:pPr>
                      <a:r>
                        <a:rPr lang="en-US" sz="1400">
                          <a:solidFill>
                            <a:srgbClr val="000000"/>
                          </a:solidFill>
                          <a:latin typeface="Times New Roman" panose="02020603050405020304"/>
                          <a:ea typeface="SimSun" panose="02010600030101010101" pitchFamily="2" charset="-122"/>
                        </a:rPr>
                        <a:t>[</a:t>
                      </a:r>
                      <a:r>
                        <a:rPr sz="1400">
                          <a:solidFill>
                            <a:srgbClr val="000000"/>
                          </a:solidFill>
                          <a:latin typeface="Times New Roman" panose="02020603050405020304"/>
                          <a:ea typeface="SimSun" panose="02010600030101010101" pitchFamily="2" charset="-122"/>
                        </a:rPr>
                        <a:t>2.3</a:t>
                      </a:r>
                      <a:r>
                        <a:rPr lang="en-US" sz="1400">
                          <a:solidFill>
                            <a:srgbClr val="000000"/>
                          </a:solidFill>
                          <a:latin typeface="Times New Roman" panose="02020603050405020304"/>
                          <a:ea typeface="SimSun" panose="02010600030101010101" pitchFamily="2" charset="-122"/>
                        </a:rPr>
                        <a:t>]</a:t>
                      </a:r>
                      <a:endParaRPr sz="1400">
                        <a:solidFill>
                          <a:srgbClr val="000000"/>
                        </a:solidFill>
                        <a:latin typeface="Times New Roman" panose="02020603050405020304"/>
                        <a:ea typeface="SimSun" panose="02010600030101010101" pitchFamily="2" charset="-122"/>
                      </a:endParaRPr>
                    </a:p>
                    <a:p>
                      <a:pPr marL="0" indent="0" algn="just">
                        <a:lnSpc>
                          <a:spcPct val="150000"/>
                        </a:lnSpc>
                        <a:spcBef>
                          <a:spcPct val="0"/>
                        </a:spcBef>
                        <a:spcAft>
                          <a:spcPct val="0"/>
                        </a:spcAft>
                      </a:pPr>
                      <a:r>
                        <a:rPr sz="1400">
                          <a:latin typeface="Times New Roman" panose="02020603050405020304"/>
                          <a:ea typeface="SimSun" panose="02010600030101010101" pitchFamily="2" charset="-122"/>
                        </a:rPr>
                        <a:t>Bahdanau, D., Cho, K., &amp; Bengio, Y. (2015). </a:t>
                      </a:r>
                      <a:r>
                        <a:rPr sz="1400" i="1">
                          <a:latin typeface="Times New Roman" panose="02020603050405020304"/>
                          <a:ea typeface="SimSun" panose="02010600030101010101" pitchFamily="2" charset="-122"/>
                        </a:rPr>
                        <a:t>Neural machine translation by jointly learning to align and translate</a:t>
                      </a:r>
                      <a:r>
                        <a:rPr sz="1400">
                          <a:latin typeface="Times New Roman" panose="02020603050405020304"/>
                          <a:ea typeface="SimSun" panose="02010600030101010101" pitchFamily="2" charset="-122"/>
                        </a:rPr>
                        <a:t>.</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Neural Machine Translation (NMT)</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Uses deep learning models to translate entire sentences by understanding context and semantics.</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Google’s transition to NMT in 2016</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Context-aware, fluent translations, high adaptability with more data</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Requires large datasets and computational resources</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graphicFrame>
        <p:nvGraphicFramePr>
          <p:cNvPr id="4" name="Content Placeholder 3"/>
          <p:cNvGraphicFramePr/>
          <p:nvPr>
            <p:ph idx="1"/>
          </p:nvPr>
        </p:nvGraphicFramePr>
        <p:xfrm>
          <a:off x="812800" y="1143001"/>
          <a:ext cx="10668000" cy="4526280"/>
        </p:xfrm>
        <a:graphic>
          <a:graphicData uri="http://schemas.openxmlformats.org/drawingml/2006/table">
            <a:tbl>
              <a:tblPr/>
              <a:tblGrid>
                <a:gridCol w="1778000"/>
                <a:gridCol w="1778000"/>
                <a:gridCol w="1778000"/>
                <a:gridCol w="1778000"/>
                <a:gridCol w="1778000"/>
                <a:gridCol w="1778000"/>
              </a:tblGrid>
              <a:tr h="2143760">
                <a:tc>
                  <a:txBody>
                    <a:bodyPr/>
                    <a:p>
                      <a:pPr marL="0" indent="0" algn="just">
                        <a:lnSpc>
                          <a:spcPct val="150000"/>
                        </a:lnSpc>
                        <a:spcBef>
                          <a:spcPct val="0"/>
                        </a:spcBef>
                        <a:spcAft>
                          <a:spcPct val="0"/>
                        </a:spcAft>
                      </a:pPr>
                      <a:r>
                        <a:rPr lang="en-US" sz="1400">
                          <a:solidFill>
                            <a:srgbClr val="000000"/>
                          </a:solidFill>
                          <a:latin typeface="Times New Roman" panose="02020603050405020304"/>
                          <a:ea typeface="SimSun" panose="02010600030101010101" pitchFamily="2" charset="-122"/>
                        </a:rPr>
                        <a:t>[</a:t>
                      </a:r>
                      <a:r>
                        <a:rPr sz="1400">
                          <a:solidFill>
                            <a:srgbClr val="000000"/>
                          </a:solidFill>
                          <a:latin typeface="Times New Roman" panose="02020603050405020304"/>
                          <a:ea typeface="SimSun" panose="02010600030101010101" pitchFamily="2" charset="-122"/>
                        </a:rPr>
                        <a:t>2.4</a:t>
                      </a:r>
                      <a:r>
                        <a:rPr lang="en-US" sz="1400">
                          <a:solidFill>
                            <a:srgbClr val="000000"/>
                          </a:solidFill>
                          <a:latin typeface="Times New Roman" panose="02020603050405020304"/>
                          <a:ea typeface="SimSun" panose="02010600030101010101" pitchFamily="2" charset="-122"/>
                        </a:rPr>
                        <a:t>]</a:t>
                      </a:r>
                      <a:endParaRPr sz="1400">
                        <a:solidFill>
                          <a:srgbClr val="000000"/>
                        </a:solidFill>
                        <a:latin typeface="Times New Roman" panose="02020603050405020304"/>
                        <a:ea typeface="SimSun" panose="02010600030101010101" pitchFamily="2" charset="-122"/>
                      </a:endParaRPr>
                    </a:p>
                    <a:p>
                      <a:pPr marL="0" indent="0" algn="just">
                        <a:lnSpc>
                          <a:spcPct val="150000"/>
                        </a:lnSpc>
                        <a:spcBef>
                          <a:spcPct val="0"/>
                        </a:spcBef>
                        <a:spcAft>
                          <a:spcPct val="0"/>
                        </a:spcAft>
                      </a:pPr>
                      <a:r>
                        <a:rPr sz="1400">
                          <a:latin typeface="Times New Roman" panose="02020603050405020304"/>
                          <a:ea typeface="SimSun" panose="02010600030101010101" pitchFamily="2" charset="-122"/>
                        </a:rPr>
                        <a:t>Google Cloud. (n.d.). </a:t>
                      </a:r>
                      <a:r>
                        <a:rPr sz="1400" i="1">
                          <a:latin typeface="Times New Roman" panose="02020603050405020304"/>
                          <a:ea typeface="SimSun" panose="02010600030101010101" pitchFamily="2" charset="-122"/>
                        </a:rPr>
                        <a:t>Cloud Translation API Documentation</a:t>
                      </a:r>
                      <a:r>
                        <a:rPr sz="1400">
                          <a:latin typeface="Times New Roman" panose="02020603050405020304"/>
                          <a:ea typeface="SimSun" panose="02010600030101010101" pitchFamily="2" charset="-122"/>
                        </a:rPr>
                        <a:t>.</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Translation APIs (e.g., Google Translate API)</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Cloud-based services providing programmatic access to translation engines.</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`googletrans` Python wrapper for Google Translate API</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Easy integration, accessible to non-experts, supports many languages</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Depends on internet connectivity, usage limits or quotas</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382520">
                <a:tc>
                  <a:txBody>
                    <a:bodyPr/>
                    <a:p>
                      <a:pPr marL="0" indent="0" algn="just">
                        <a:lnSpc>
                          <a:spcPct val="150000"/>
                        </a:lnSpc>
                        <a:spcBef>
                          <a:spcPct val="0"/>
                        </a:spcBef>
                        <a:spcAft>
                          <a:spcPct val="0"/>
                        </a:spcAft>
                      </a:pPr>
                      <a:r>
                        <a:rPr lang="en-US" sz="1400">
                          <a:solidFill>
                            <a:srgbClr val="000000"/>
                          </a:solidFill>
                          <a:latin typeface="Times New Roman" panose="02020603050405020304"/>
                          <a:ea typeface="SimSun" panose="02010600030101010101" pitchFamily="2" charset="-122"/>
                        </a:rPr>
                        <a:t>[</a:t>
                      </a:r>
                      <a:r>
                        <a:rPr sz="1400">
                          <a:solidFill>
                            <a:srgbClr val="000000"/>
                          </a:solidFill>
                          <a:latin typeface="Times New Roman" panose="02020603050405020304"/>
                          <a:ea typeface="SimSun" panose="02010600030101010101" pitchFamily="2" charset="-122"/>
                        </a:rPr>
                        <a:t>2.5</a:t>
                      </a:r>
                      <a:r>
                        <a:rPr lang="en-US" sz="1400">
                          <a:solidFill>
                            <a:srgbClr val="000000"/>
                          </a:solidFill>
                          <a:latin typeface="Times New Roman" panose="02020603050405020304"/>
                          <a:ea typeface="SimSun" panose="02010600030101010101" pitchFamily="2" charset="-122"/>
                        </a:rPr>
                        <a:t>]</a:t>
                      </a:r>
                      <a:endParaRPr sz="1400">
                        <a:solidFill>
                          <a:srgbClr val="000000"/>
                        </a:solidFill>
                        <a:latin typeface="Times New Roman" panose="02020603050405020304"/>
                        <a:ea typeface="SimSun" panose="02010600030101010101" pitchFamily="2" charset="-122"/>
                      </a:endParaRPr>
                    </a:p>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 </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Desktop and Web-Based Translation Apps</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Software interfaces that provide real-time translation with added features like speech and image translation.</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Google Translate, DeepL, Microsoft Translator, this project’s app</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User-friendly, feature-rich (voice, image, documents), often real-time</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150000"/>
                        </a:lnSpc>
                        <a:spcBef>
                          <a:spcPct val="0"/>
                        </a:spcBef>
                        <a:spcAft>
                          <a:spcPct val="0"/>
                        </a:spcAft>
                      </a:pPr>
                      <a:r>
                        <a:rPr sz="1400">
                          <a:solidFill>
                            <a:srgbClr val="000000"/>
                          </a:solidFill>
                          <a:latin typeface="Times New Roman" panose="02020603050405020304"/>
                          <a:ea typeface="SimSun" panose="02010600030101010101" pitchFamily="2" charset="-122"/>
                        </a:rPr>
                        <a:t>Offline functionality is limited, some require internet and subscriptions</a:t>
                      </a:r>
                      <a:endParaRPr sz="1400">
                        <a:solidFill>
                          <a:srgbClr val="000000"/>
                        </a:solidFill>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p:txBody>
          <a:bodyPr>
            <a:normAutofit/>
          </a:bodyPr>
          <a:lstStyle/>
          <a:p>
            <a:pPr>
              <a:buFont typeface="Wingdings" panose="05000000000000000000" charset="0"/>
              <a:buChar char="Ø"/>
            </a:pPr>
            <a:r>
              <a:rPr lang="en-US" altLang="en-US">
                <a:latin typeface="Times New Roman" panose="02020603050405020304" charset="0"/>
                <a:cs typeface="Times New Roman" panose="02020603050405020304" charset="0"/>
              </a:rPr>
              <a:t>The Language Translator Application development is based on a well-chosen stack of technologies and tools to make it flexible, reliable, and easy to use. The central programming language employed is Python due to its simplicity, rich library support, and applicability for both frontend and backend development. Python's comprehensive ecosystem enables fast application development and easy integration with third-party APIs.</a:t>
            </a:r>
            <a:endParaRPr lang="en-US" altLang="en-US">
              <a:latin typeface="Times New Roman" panose="02020603050405020304" charset="0"/>
              <a:cs typeface="Times New Roman" panose="02020603050405020304" charset="0"/>
            </a:endParaRPr>
          </a:p>
          <a:p>
            <a:pPr>
              <a:buFont typeface="Wingdings" panose="05000000000000000000" charset="0"/>
              <a:buChar char="Ø"/>
            </a:pPr>
            <a:r>
              <a:rPr lang="en-US" altLang="en-US">
                <a:latin typeface="Times New Roman" panose="02020603050405020304" charset="0"/>
                <a:cs typeface="Times New Roman" panose="02020603050405020304" charset="0"/>
              </a:rPr>
              <a:t>The interface of the Language Translator Application is designed with utmost care to focus on usability and simplicity to make it accessible to all users, including those with minimal technical knowledge. The interface consists of a text input field where users can input the text to be translated. This is succeeded by two language choice dropdown lists—one for the source and another for the target language. Both dropdowns present all languages translated by Google Translate, providing room for flexibility and broad language coverage.</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endParaRPr lang="en-GB" dirty="0"/>
          </a:p>
        </p:txBody>
      </p:sp>
      <p:sp>
        <p:nvSpPr>
          <p:cNvPr id="3" name="Content Placeholder 2"/>
          <p:cNvSpPr>
            <a:spLocks noGrp="1"/>
          </p:cNvSpPr>
          <p:nvPr>
            <p:ph idx="1"/>
          </p:nvPr>
        </p:nvSpPr>
        <p:spPr/>
        <p:txBody>
          <a:bodyPr>
            <a:normAutofit/>
          </a:bodyPr>
          <a:lstStyle/>
          <a:p>
            <a:pPr algn="just">
              <a:buFont typeface="Wingdings" panose="05000000000000000000" charset="0"/>
              <a:buChar char="Ø"/>
            </a:pPr>
            <a:r>
              <a:rPr lang="en-GB">
                <a:latin typeface="Times New Roman" panose="02020603050405020304" charset="0"/>
                <a:cs typeface="Times New Roman" panose="02020603050405020304" charset="0"/>
              </a:rPr>
              <a:t> </a:t>
            </a:r>
            <a:r>
              <a:rPr lang="en-US" altLang="en-US">
                <a:latin typeface="Times New Roman" panose="02020603050405020304" charset="0"/>
                <a:cs typeface="Times New Roman" panose="02020603050405020304" charset="0"/>
              </a:rPr>
              <a:t> Data Preparation: Gathering/creating scientific corpora, extracting terminology,      and preprocessing text.</a:t>
            </a:r>
            <a:endParaRPr lang="en-US" altLang="en-US">
              <a:latin typeface="Times New Roman" panose="02020603050405020304" charset="0"/>
              <a:cs typeface="Times New Roman" panose="02020603050405020304" charset="0"/>
            </a:endParaRPr>
          </a:p>
          <a:p>
            <a:pPr algn="just">
              <a:buFont typeface="Wingdings" panose="05000000000000000000" charset="0"/>
              <a:buChar char="Ø"/>
            </a:pPr>
            <a:r>
              <a:rPr lang="en-US" altLang="en-US">
                <a:latin typeface="Times New Roman" panose="02020603050405020304" charset="0"/>
                <a:cs typeface="Times New Roman" panose="02020603050405020304" charset="0"/>
              </a:rPr>
              <a:t> NMT Model Development: Selecting/fine-tuning a Transformer model, integrating terminology, and potentially enhancing attention.</a:t>
            </a:r>
            <a:endParaRPr lang="en-US" altLang="en-US">
              <a:latin typeface="Times New Roman" panose="02020603050405020304" charset="0"/>
              <a:cs typeface="Times New Roman" panose="02020603050405020304" charset="0"/>
            </a:endParaRPr>
          </a:p>
          <a:p>
            <a:pPr algn="just">
              <a:buFont typeface="Wingdings" panose="05000000000000000000" charset="0"/>
              <a:buChar char="Ø"/>
            </a:pPr>
            <a:r>
              <a:rPr lang="en-US" altLang="en-US">
                <a:latin typeface="Times New Roman" panose="02020603050405020304" charset="0"/>
                <a:cs typeface="Times New Roman" panose="02020603050405020304" charset="0"/>
              </a:rPr>
              <a:t> Post-Processing: Terminology lookup, formatting preservation, and grammar checking. </a:t>
            </a:r>
            <a:endParaRPr lang="en-US" altLang="en-US">
              <a:latin typeface="Times New Roman" panose="02020603050405020304" charset="0"/>
              <a:cs typeface="Times New Roman" panose="02020603050405020304" charset="0"/>
            </a:endParaRPr>
          </a:p>
          <a:p>
            <a:pPr algn="just">
              <a:buFont typeface="Wingdings" panose="05000000000000000000" charset="0"/>
              <a:buChar char="Ø"/>
            </a:pPr>
            <a:r>
              <a:rPr lang="en-US" altLang="en-US">
                <a:latin typeface="Times New Roman" panose="02020603050405020304" charset="0"/>
                <a:cs typeface="Times New Roman" panose="02020603050405020304" charset="0"/>
              </a:rPr>
              <a:t>Evaluation &amp; Refinement: Using automatic and human evaluation, analyzing errors, and iteratively improving the system. </a:t>
            </a:r>
            <a:endParaRPr lang="en-US" altLang="en-US">
              <a:latin typeface="Times New Roman" panose="02020603050405020304" charset="0"/>
              <a:cs typeface="Times New Roman" panose="02020603050405020304" charset="0"/>
            </a:endParaRPr>
          </a:p>
          <a:p>
            <a:pPr algn="just">
              <a:buFont typeface="Wingdings" panose="05000000000000000000" charset="0"/>
              <a:buChar char="Ø"/>
            </a:pPr>
            <a:r>
              <a:rPr lang="en-US" altLang="en-US">
                <a:latin typeface="Times New Roman" panose="02020603050405020304" charset="0"/>
                <a:cs typeface="Times New Roman" panose="02020603050405020304" charset="0"/>
              </a:rPr>
              <a:t> Software Implementation &amp; Deployment: Developing an API and user interface, potentially integrating with research platforms, and deploying the system.  The process is iterative, with continuous evaluation and refinement.</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dirty="0" smtClean="0"/>
              <a:t>of </a:t>
            </a:r>
            <a:r>
              <a:rPr lang="en-GB" dirty="0"/>
              <a:t>Project</a:t>
            </a:r>
            <a:endParaRPr lang="en-GB" dirty="0"/>
          </a:p>
        </p:txBody>
      </p:sp>
      <p:graphicFrame>
        <p:nvGraphicFramePr>
          <p:cNvPr id="7" name="Content Placeholder 6"/>
          <p:cNvGraphicFramePr>
            <a:graphicFrameLocks noGrp="1"/>
          </p:cNvGraphicFramePr>
          <p:nvPr>
            <p:ph idx="1"/>
            <p:custDataLst>
              <p:tags r:id="rId1"/>
            </p:custDataLst>
          </p:nvPr>
        </p:nvGraphicFramePr>
        <p:xfrm>
          <a:off x="1264285" y="1310640"/>
          <a:ext cx="10216515" cy="4291965"/>
        </p:xfrm>
        <a:graphic>
          <a:graphicData uri="http://schemas.openxmlformats.org/drawingml/2006/table">
            <a:tbl>
              <a:tblPr firstRow="1" bandRow="1"/>
              <a:tblGrid>
                <a:gridCol w="3405505"/>
                <a:gridCol w="3405505"/>
                <a:gridCol w="3405505"/>
              </a:tblGrid>
              <a:tr h="521970">
                <a:tc>
                  <a:txBody>
                    <a:bodyPr/>
                    <a:lstStyle/>
                    <a:p>
                      <a:pPr algn="ctr"/>
                      <a:r>
                        <a:rPr lang="en-IN" sz="1800" b="1" dirty="0">
                          <a:latin typeface="Times New Roman" panose="02020603050405020304" charset="0"/>
                          <a:cs typeface="Times New Roman" panose="02020603050405020304" charset="0"/>
                        </a:rPr>
                        <a:t>PHASE</a:t>
                      </a:r>
                      <a:endParaRPr lang="en-IN" sz="1800" b="1" dirty="0">
                        <a:latin typeface="Times New Roman" panose="02020603050405020304" charset="0"/>
                        <a:cs typeface="Times New Roman" panose="02020603050405020304" charset="0"/>
                      </a:endParaRPr>
                    </a:p>
                  </a:txBody>
                  <a:tcPr/>
                </a:tc>
                <a:tc>
                  <a:txBody>
                    <a:bodyPr/>
                    <a:lstStyle/>
                    <a:p>
                      <a:pPr algn="ctr"/>
                      <a:r>
                        <a:rPr lang="en-IN" sz="1800" b="1" dirty="0">
                          <a:latin typeface="Times New Roman" panose="02020603050405020304" charset="0"/>
                          <a:cs typeface="Times New Roman" panose="02020603050405020304" charset="0"/>
                        </a:rPr>
                        <a:t>TASK</a:t>
                      </a:r>
                      <a:endParaRPr lang="en-IN" sz="1800" b="1" dirty="0">
                        <a:latin typeface="Times New Roman" panose="02020603050405020304" charset="0"/>
                        <a:cs typeface="Times New Roman" panose="02020603050405020304" charset="0"/>
                      </a:endParaRPr>
                    </a:p>
                  </a:txBody>
                  <a:tcPr/>
                </a:tc>
                <a:tc>
                  <a:txBody>
                    <a:bodyPr/>
                    <a:lstStyle/>
                    <a:p>
                      <a:pPr algn="ctr"/>
                      <a:r>
                        <a:rPr lang="en-IN" sz="1800" b="1" dirty="0">
                          <a:latin typeface="Times New Roman" panose="02020603050405020304" charset="0"/>
                          <a:cs typeface="Times New Roman" panose="02020603050405020304" charset="0"/>
                        </a:rPr>
                        <a:t>DURATION</a:t>
                      </a:r>
                      <a:endParaRPr lang="en-IN" sz="1800" b="1" dirty="0">
                        <a:latin typeface="Times New Roman" panose="02020603050405020304" charset="0"/>
                        <a:cs typeface="Times New Roman" panose="02020603050405020304" charset="0"/>
                      </a:endParaRPr>
                    </a:p>
                  </a:txBody>
                  <a:tcPr/>
                </a:tc>
              </a:tr>
              <a:tr h="640080">
                <a:tc>
                  <a:txBody>
                    <a:bodyPr/>
                    <a:lstStyle/>
                    <a:p>
                      <a:pPr algn="ctr"/>
                      <a:r>
                        <a:rPr lang="en-IN" sz="1800" dirty="0">
                          <a:latin typeface="Times New Roman" panose="02020603050405020304" charset="0"/>
                          <a:cs typeface="Times New Roman" panose="02020603050405020304" charset="0"/>
                        </a:rPr>
                        <a:t>Project Initiation</a:t>
                      </a:r>
                      <a:endParaRPr lang="en-IN" sz="1800" dirty="0">
                        <a:latin typeface="Times New Roman" panose="02020603050405020304" charset="0"/>
                        <a:cs typeface="Times New Roman" panose="02020603050405020304" charset="0"/>
                      </a:endParaRPr>
                    </a:p>
                  </a:txBody>
                  <a:tcPr/>
                </a:tc>
                <a:tc>
                  <a:txBody>
                    <a:bodyPr/>
                    <a:lstStyle/>
                    <a:p>
                      <a:pPr algn="ctr"/>
                      <a:r>
                        <a:rPr lang="en-US" altLang="en-US" sz="1800" dirty="0">
                          <a:latin typeface="Times New Roman" panose="02020603050405020304" charset="0"/>
                          <a:cs typeface="Times New Roman" panose="02020603050405020304" charset="0"/>
                        </a:rPr>
                        <a:t>Data Collection and Preparation</a:t>
                      </a:r>
                      <a:endParaRPr lang="en-US" altLang="en-US" sz="1800" dirty="0">
                        <a:latin typeface="Times New Roman" panose="02020603050405020304" charset="0"/>
                        <a:cs typeface="Times New Roman" panose="02020603050405020304" charset="0"/>
                      </a:endParaRPr>
                    </a:p>
                  </a:txBody>
                  <a:tcPr/>
                </a:tc>
                <a:tc>
                  <a:txBody>
                    <a:bodyPr/>
                    <a:lstStyle/>
                    <a:p>
                      <a:pPr algn="ctr"/>
                      <a:r>
                        <a:rPr lang="en-US" altLang="en-IN" sz="1800" dirty="0">
                          <a:latin typeface="Times New Roman" panose="02020603050405020304" charset="0"/>
                          <a:cs typeface="Times New Roman" panose="02020603050405020304" charset="0"/>
                        </a:rPr>
                        <a:t>29</a:t>
                      </a:r>
                      <a:r>
                        <a:rPr lang="en-IN" sz="1800" dirty="0">
                          <a:latin typeface="Times New Roman" panose="02020603050405020304" charset="0"/>
                          <a:cs typeface="Times New Roman" panose="02020603050405020304" charset="0"/>
                        </a:rPr>
                        <a:t>/</a:t>
                      </a:r>
                      <a:r>
                        <a:rPr lang="en-US" altLang="en-IN" sz="1800" dirty="0">
                          <a:latin typeface="Times New Roman" panose="02020603050405020304" charset="0"/>
                          <a:cs typeface="Times New Roman" panose="02020603050405020304" charset="0"/>
                        </a:rPr>
                        <a:t>1</a:t>
                      </a:r>
                      <a:r>
                        <a:rPr lang="en-IN" sz="1800" dirty="0">
                          <a:latin typeface="Times New Roman" panose="02020603050405020304" charset="0"/>
                          <a:cs typeface="Times New Roman" panose="02020603050405020304" charset="0"/>
                        </a:rPr>
                        <a:t>/202</a:t>
                      </a:r>
                      <a:r>
                        <a:rPr lang="en-US" altLang="en-IN" sz="1800" dirty="0">
                          <a:latin typeface="Times New Roman" panose="02020603050405020304" charset="0"/>
                          <a:cs typeface="Times New Roman" panose="02020603050405020304" charset="0"/>
                        </a:rPr>
                        <a:t>5</a:t>
                      </a:r>
                      <a:r>
                        <a:rPr lang="en-IN" sz="1800" dirty="0">
                          <a:latin typeface="Times New Roman" panose="02020603050405020304" charset="0"/>
                          <a:cs typeface="Times New Roman" panose="02020603050405020304" charset="0"/>
                        </a:rPr>
                        <a:t> – </a:t>
                      </a:r>
                      <a:r>
                        <a:rPr lang="en-US" altLang="en-IN" sz="1800" dirty="0">
                          <a:latin typeface="Times New Roman" panose="02020603050405020304" charset="0"/>
                          <a:cs typeface="Times New Roman" panose="02020603050405020304" charset="0"/>
                        </a:rPr>
                        <a:t>31</a:t>
                      </a:r>
                      <a:r>
                        <a:rPr lang="en-IN" sz="1800" dirty="0">
                          <a:latin typeface="Times New Roman" panose="02020603050405020304" charset="0"/>
                          <a:cs typeface="Times New Roman" panose="02020603050405020304" charset="0"/>
                        </a:rPr>
                        <a:t>/</a:t>
                      </a:r>
                      <a:r>
                        <a:rPr lang="en-US" altLang="en-IN" sz="1800" dirty="0">
                          <a:latin typeface="Times New Roman" panose="02020603050405020304" charset="0"/>
                          <a:cs typeface="Times New Roman" panose="02020603050405020304" charset="0"/>
                        </a:rPr>
                        <a:t>01</a:t>
                      </a:r>
                      <a:r>
                        <a:rPr lang="en-IN" sz="1800" dirty="0">
                          <a:latin typeface="Times New Roman" panose="02020603050405020304" charset="0"/>
                          <a:cs typeface="Times New Roman" panose="02020603050405020304" charset="0"/>
                        </a:rPr>
                        <a:t>/202</a:t>
                      </a:r>
                      <a:r>
                        <a:rPr lang="en-US" altLang="en-IN" sz="1800" dirty="0">
                          <a:latin typeface="Times New Roman" panose="02020603050405020304" charset="0"/>
                          <a:cs typeface="Times New Roman" panose="02020603050405020304" charset="0"/>
                        </a:rPr>
                        <a:t>5</a:t>
                      </a:r>
                      <a:endParaRPr lang="en-US" altLang="en-IN" sz="1800" dirty="0">
                        <a:latin typeface="Times New Roman" panose="02020603050405020304" charset="0"/>
                        <a:cs typeface="Times New Roman" panose="02020603050405020304" charset="0"/>
                      </a:endParaRPr>
                    </a:p>
                  </a:txBody>
                  <a:tcPr/>
                </a:tc>
              </a:tr>
              <a:tr h="640080">
                <a:tc>
                  <a:txBody>
                    <a:bodyPr/>
                    <a:lstStyle/>
                    <a:p>
                      <a:pPr algn="ctr"/>
                      <a:r>
                        <a:rPr lang="en-IN" sz="1800" dirty="0">
                          <a:latin typeface="Times New Roman" panose="02020603050405020304" charset="0"/>
                          <a:cs typeface="Times New Roman" panose="02020603050405020304" charset="0"/>
                        </a:rPr>
                        <a:t>Process Analysis </a:t>
                      </a:r>
                      <a:endParaRPr lang="en-IN" sz="1800" dirty="0">
                        <a:latin typeface="Times New Roman" panose="02020603050405020304" charset="0"/>
                        <a:cs typeface="Times New Roman" panose="02020603050405020304" charset="0"/>
                      </a:endParaRPr>
                    </a:p>
                  </a:txBody>
                  <a:tcPr/>
                </a:tc>
                <a:tc>
                  <a:txBody>
                    <a:bodyPr/>
                    <a:lstStyle/>
                    <a:p>
                      <a:pPr algn="ctr"/>
                      <a:r>
                        <a:rPr lang="en-US" altLang="en-US" sz="1800" dirty="0">
                          <a:latin typeface="Times New Roman" panose="02020603050405020304" charset="0"/>
                          <a:cs typeface="Times New Roman" panose="02020603050405020304" charset="0"/>
                        </a:rPr>
                        <a:t> NMT Model Development</a:t>
                      </a:r>
                      <a:endParaRPr lang="en-US" altLang="en-US" sz="1800" dirty="0">
                        <a:latin typeface="Times New Roman" panose="02020603050405020304" charset="0"/>
                        <a:cs typeface="Times New Roman" panose="02020603050405020304" charset="0"/>
                      </a:endParaRPr>
                    </a:p>
                  </a:txBody>
                  <a:tcPr/>
                </a:tc>
                <a:tc>
                  <a:txBody>
                    <a:bodyPr/>
                    <a:lstStyle/>
                    <a:p>
                      <a:pPr algn="ctr"/>
                      <a:r>
                        <a:rPr lang="en-US" altLang="en-IN" sz="1800" dirty="0">
                          <a:latin typeface="Times New Roman" panose="02020603050405020304" charset="0"/>
                          <a:cs typeface="Times New Roman" panose="02020603050405020304" charset="0"/>
                        </a:rPr>
                        <a:t>0102</a:t>
                      </a:r>
                      <a:r>
                        <a:rPr lang="en-IN" sz="1800" dirty="0">
                          <a:latin typeface="Times New Roman" panose="02020603050405020304" charset="0"/>
                          <a:cs typeface="Times New Roman" panose="02020603050405020304" charset="0"/>
                        </a:rPr>
                        <a:t>/202</a:t>
                      </a:r>
                      <a:r>
                        <a:rPr lang="en-US" altLang="en-IN" sz="1800" dirty="0">
                          <a:latin typeface="Times New Roman" panose="02020603050405020304" charset="0"/>
                          <a:cs typeface="Times New Roman" panose="02020603050405020304" charset="0"/>
                        </a:rPr>
                        <a:t>5</a:t>
                      </a:r>
                      <a:r>
                        <a:rPr lang="en-IN" sz="1800" dirty="0">
                          <a:latin typeface="Times New Roman" panose="02020603050405020304" charset="0"/>
                          <a:cs typeface="Times New Roman" panose="02020603050405020304" charset="0"/>
                        </a:rPr>
                        <a:t> – </a:t>
                      </a:r>
                      <a:r>
                        <a:rPr lang="en-US" altLang="en-IN" sz="1800" dirty="0">
                          <a:latin typeface="Times New Roman" panose="02020603050405020304" charset="0"/>
                          <a:cs typeface="Times New Roman" panose="02020603050405020304" charset="0"/>
                        </a:rPr>
                        <a:t>15</a:t>
                      </a:r>
                      <a:r>
                        <a:rPr lang="en-IN" sz="1800" dirty="0">
                          <a:latin typeface="Times New Roman" panose="02020603050405020304" charset="0"/>
                          <a:cs typeface="Times New Roman" panose="02020603050405020304" charset="0"/>
                        </a:rPr>
                        <a:t>/</a:t>
                      </a:r>
                      <a:r>
                        <a:rPr lang="en-US" altLang="en-IN" sz="1800" dirty="0">
                          <a:latin typeface="Times New Roman" panose="02020603050405020304" charset="0"/>
                          <a:cs typeface="Times New Roman" panose="02020603050405020304" charset="0"/>
                        </a:rPr>
                        <a:t>02</a:t>
                      </a:r>
                      <a:r>
                        <a:rPr lang="en-IN" sz="1800" dirty="0">
                          <a:latin typeface="Times New Roman" panose="02020603050405020304" charset="0"/>
                          <a:cs typeface="Times New Roman" panose="02020603050405020304" charset="0"/>
                        </a:rPr>
                        <a:t>/202</a:t>
                      </a:r>
                      <a:r>
                        <a:rPr lang="en-US" altLang="en-IN" sz="1800" dirty="0">
                          <a:latin typeface="Times New Roman" panose="02020603050405020304" charset="0"/>
                          <a:cs typeface="Times New Roman" panose="02020603050405020304" charset="0"/>
                        </a:rPr>
                        <a:t>2</a:t>
                      </a:r>
                      <a:endParaRPr lang="en-US" altLang="en-IN" sz="1800" dirty="0">
                        <a:latin typeface="Times New Roman" panose="02020603050405020304" charset="0"/>
                        <a:cs typeface="Times New Roman" panose="02020603050405020304" charset="0"/>
                      </a:endParaRPr>
                    </a:p>
                  </a:txBody>
                  <a:tcPr/>
                </a:tc>
              </a:tr>
              <a:tr h="604520">
                <a:tc>
                  <a:txBody>
                    <a:bodyPr/>
                    <a:lstStyle/>
                    <a:p>
                      <a:pPr algn="ctr"/>
                      <a:r>
                        <a:rPr lang="en-IN" sz="1800" dirty="0">
                          <a:latin typeface="Times New Roman" panose="02020603050405020304" charset="0"/>
                          <a:cs typeface="Times New Roman" panose="02020603050405020304" charset="0"/>
                        </a:rPr>
                        <a:t>Technology Selection </a:t>
                      </a:r>
                      <a:endParaRPr lang="en-IN" sz="1800" dirty="0">
                        <a:latin typeface="Times New Roman" panose="02020603050405020304" charset="0"/>
                        <a:cs typeface="Times New Roman" panose="02020603050405020304" charset="0"/>
                      </a:endParaRPr>
                    </a:p>
                  </a:txBody>
                  <a:tcPr/>
                </a:tc>
                <a:tc>
                  <a:txBody>
                    <a:bodyPr/>
                    <a:lstStyle/>
                    <a:p>
                      <a:pPr algn="ctr"/>
                      <a:r>
                        <a:rPr lang="en-US" altLang="en-US" sz="1800" dirty="0">
                          <a:latin typeface="Times New Roman" panose="02020603050405020304" charset="0"/>
                          <a:cs typeface="Times New Roman" panose="02020603050405020304" charset="0"/>
                        </a:rPr>
                        <a:t> Post-Processing and Formatting</a:t>
                      </a:r>
                      <a:endParaRPr lang="en-US" altLang="en-US" sz="1800" dirty="0">
                        <a:latin typeface="Times New Roman" panose="02020603050405020304" charset="0"/>
                        <a:cs typeface="Times New Roman" panose="02020603050405020304" charset="0"/>
                      </a:endParaRPr>
                    </a:p>
                  </a:txBody>
                  <a:tcPr/>
                </a:tc>
                <a:tc>
                  <a:txBody>
                    <a:bodyPr/>
                    <a:lstStyle/>
                    <a:p>
                      <a:pPr algn="ctr"/>
                      <a:r>
                        <a:rPr lang="en-US" altLang="en-IN" sz="1800" dirty="0">
                          <a:latin typeface="Times New Roman" panose="02020603050405020304" charset="0"/>
                          <a:cs typeface="Times New Roman" panose="02020603050405020304" charset="0"/>
                        </a:rPr>
                        <a:t>16</a:t>
                      </a:r>
                      <a:r>
                        <a:rPr lang="en-IN" sz="1800" dirty="0">
                          <a:latin typeface="Times New Roman" panose="02020603050405020304" charset="0"/>
                          <a:cs typeface="Times New Roman" panose="02020603050405020304" charset="0"/>
                        </a:rPr>
                        <a:t>/</a:t>
                      </a:r>
                      <a:r>
                        <a:rPr lang="en-US" altLang="en-IN" sz="1800" dirty="0">
                          <a:latin typeface="Times New Roman" panose="02020603050405020304" charset="0"/>
                          <a:cs typeface="Times New Roman" panose="02020603050405020304" charset="0"/>
                        </a:rPr>
                        <a:t>02</a:t>
                      </a:r>
                      <a:r>
                        <a:rPr lang="en-IN" sz="1800" dirty="0">
                          <a:latin typeface="Times New Roman" panose="02020603050405020304" charset="0"/>
                          <a:cs typeface="Times New Roman" panose="02020603050405020304" charset="0"/>
                        </a:rPr>
                        <a:t>/202</a:t>
                      </a:r>
                      <a:r>
                        <a:rPr lang="en-US" altLang="en-IN" sz="1800" dirty="0">
                          <a:latin typeface="Times New Roman" panose="02020603050405020304" charset="0"/>
                          <a:cs typeface="Times New Roman" panose="02020603050405020304" charset="0"/>
                        </a:rPr>
                        <a:t>5</a:t>
                      </a:r>
                      <a:r>
                        <a:rPr lang="en-IN" sz="1800" dirty="0">
                          <a:latin typeface="Times New Roman" panose="02020603050405020304" charset="0"/>
                          <a:cs typeface="Times New Roman" panose="02020603050405020304" charset="0"/>
                        </a:rPr>
                        <a:t> – </a:t>
                      </a:r>
                      <a:r>
                        <a:rPr lang="en-US" altLang="en-IN" sz="1800" dirty="0">
                          <a:latin typeface="Times New Roman" panose="02020603050405020304" charset="0"/>
                          <a:cs typeface="Times New Roman" panose="02020603050405020304" charset="0"/>
                        </a:rPr>
                        <a:t>02/03</a:t>
                      </a:r>
                      <a:r>
                        <a:rPr lang="en-IN" sz="1800" dirty="0">
                          <a:latin typeface="Times New Roman" panose="02020603050405020304" charset="0"/>
                          <a:cs typeface="Times New Roman" panose="02020603050405020304" charset="0"/>
                        </a:rPr>
                        <a:t>/202</a:t>
                      </a:r>
                      <a:r>
                        <a:rPr lang="en-US" altLang="en-IN" sz="1800" dirty="0">
                          <a:latin typeface="Times New Roman" panose="02020603050405020304" charset="0"/>
                          <a:cs typeface="Times New Roman" panose="02020603050405020304" charset="0"/>
                        </a:rPr>
                        <a:t>5</a:t>
                      </a:r>
                      <a:endParaRPr lang="en-US" altLang="en-IN" sz="1800" dirty="0">
                        <a:latin typeface="Times New Roman" panose="02020603050405020304" charset="0"/>
                        <a:cs typeface="Times New Roman" panose="02020603050405020304" charset="0"/>
                      </a:endParaRPr>
                    </a:p>
                  </a:txBody>
                  <a:tcPr/>
                </a:tc>
              </a:tr>
              <a:tr h="605155">
                <a:tc>
                  <a:txBody>
                    <a:bodyPr/>
                    <a:lstStyle/>
                    <a:p>
                      <a:pPr algn="ctr"/>
                      <a:r>
                        <a:rPr lang="en-IN" sz="1800" dirty="0">
                          <a:latin typeface="Times New Roman" panose="02020603050405020304" charset="0"/>
                          <a:cs typeface="Times New Roman" panose="02020603050405020304" charset="0"/>
                        </a:rPr>
                        <a:t>Development</a:t>
                      </a:r>
                      <a:endParaRPr lang="en-IN" sz="1800" dirty="0">
                        <a:latin typeface="Times New Roman" panose="02020603050405020304" charset="0"/>
                        <a:cs typeface="Times New Roman" panose="02020603050405020304" charset="0"/>
                      </a:endParaRPr>
                    </a:p>
                  </a:txBody>
                  <a:tcPr/>
                </a:tc>
                <a:tc>
                  <a:txBody>
                    <a:bodyPr/>
                    <a:lstStyle/>
                    <a:p>
                      <a:pPr algn="ctr"/>
                      <a:r>
                        <a:rPr lang="en-US" altLang="en-US" sz="1800" dirty="0">
                          <a:latin typeface="Times New Roman" panose="02020603050405020304" charset="0"/>
                          <a:cs typeface="Times New Roman" panose="02020603050405020304" charset="0"/>
                        </a:rPr>
                        <a:t>Evaluation and Refinement</a:t>
                      </a:r>
                      <a:endParaRPr lang="en-US" altLang="en-US" sz="1800" dirty="0">
                        <a:latin typeface="Times New Roman" panose="02020603050405020304" charset="0"/>
                        <a:cs typeface="Times New Roman" panose="02020603050405020304" charset="0"/>
                      </a:endParaRPr>
                    </a:p>
                  </a:txBody>
                  <a:tcPr/>
                </a:tc>
                <a:tc>
                  <a:txBody>
                    <a:bodyPr/>
                    <a:lstStyle/>
                    <a:p>
                      <a:pPr algn="ctr"/>
                      <a:r>
                        <a:rPr lang="en-US" altLang="en-IN" sz="1800" dirty="0">
                          <a:latin typeface="Times New Roman" panose="02020603050405020304" charset="0"/>
                          <a:cs typeface="Times New Roman" panose="02020603050405020304" charset="0"/>
                        </a:rPr>
                        <a:t>03</a:t>
                      </a:r>
                      <a:r>
                        <a:rPr lang="en-IN" sz="1800" dirty="0">
                          <a:latin typeface="Times New Roman" panose="02020603050405020304" charset="0"/>
                          <a:cs typeface="Times New Roman" panose="02020603050405020304" charset="0"/>
                        </a:rPr>
                        <a:t>/</a:t>
                      </a:r>
                      <a:r>
                        <a:rPr lang="en-US" altLang="en-IN" sz="1800" dirty="0">
                          <a:latin typeface="Times New Roman" panose="02020603050405020304" charset="0"/>
                          <a:cs typeface="Times New Roman" panose="02020603050405020304" charset="0"/>
                        </a:rPr>
                        <a:t>03</a:t>
                      </a:r>
                      <a:r>
                        <a:rPr lang="en-IN" sz="1800" dirty="0">
                          <a:latin typeface="Times New Roman" panose="02020603050405020304" charset="0"/>
                          <a:cs typeface="Times New Roman" panose="02020603050405020304" charset="0"/>
                        </a:rPr>
                        <a:t>/202</a:t>
                      </a:r>
                      <a:r>
                        <a:rPr lang="en-US" altLang="en-IN" sz="1800" dirty="0">
                          <a:latin typeface="Times New Roman" panose="02020603050405020304" charset="0"/>
                          <a:cs typeface="Times New Roman" panose="02020603050405020304" charset="0"/>
                        </a:rPr>
                        <a:t>5</a:t>
                      </a:r>
                      <a:r>
                        <a:rPr lang="en-IN" sz="1800" dirty="0">
                          <a:latin typeface="Times New Roman" panose="02020603050405020304" charset="0"/>
                          <a:cs typeface="Times New Roman" panose="02020603050405020304" charset="0"/>
                        </a:rPr>
                        <a:t> – </a:t>
                      </a:r>
                      <a:r>
                        <a:rPr lang="en-US" altLang="en-IN" sz="1800" dirty="0">
                          <a:latin typeface="Times New Roman" panose="02020603050405020304" charset="0"/>
                          <a:cs typeface="Times New Roman" panose="02020603050405020304" charset="0"/>
                        </a:rPr>
                        <a:t>20</a:t>
                      </a:r>
                      <a:r>
                        <a:rPr lang="en-IN" sz="1800" dirty="0">
                          <a:latin typeface="Times New Roman" panose="02020603050405020304" charset="0"/>
                          <a:cs typeface="Times New Roman" panose="02020603050405020304" charset="0"/>
                        </a:rPr>
                        <a:t>/</a:t>
                      </a:r>
                      <a:r>
                        <a:rPr lang="en-US" altLang="en-IN" sz="1800" dirty="0">
                          <a:latin typeface="Times New Roman" panose="02020603050405020304" charset="0"/>
                          <a:cs typeface="Times New Roman" panose="02020603050405020304" charset="0"/>
                        </a:rPr>
                        <a:t>03</a:t>
                      </a:r>
                      <a:r>
                        <a:rPr lang="en-IN" sz="1800" dirty="0">
                          <a:latin typeface="Times New Roman" panose="02020603050405020304" charset="0"/>
                          <a:cs typeface="Times New Roman" panose="02020603050405020304" charset="0"/>
                        </a:rPr>
                        <a:t>/202</a:t>
                      </a:r>
                      <a:r>
                        <a:rPr lang="en-US" altLang="en-IN" sz="1800" dirty="0">
                          <a:latin typeface="Times New Roman" panose="02020603050405020304" charset="0"/>
                          <a:cs typeface="Times New Roman" panose="02020603050405020304" charset="0"/>
                        </a:rPr>
                        <a:t>5</a:t>
                      </a:r>
                      <a:endParaRPr lang="en-US" altLang="en-IN" sz="1800" dirty="0">
                        <a:latin typeface="Times New Roman" panose="02020603050405020304" charset="0"/>
                        <a:cs typeface="Times New Roman" panose="02020603050405020304" charset="0"/>
                      </a:endParaRPr>
                    </a:p>
                  </a:txBody>
                  <a:tcPr/>
                </a:tc>
              </a:tr>
              <a:tr h="640080">
                <a:tc>
                  <a:txBody>
                    <a:bodyPr/>
                    <a:lstStyle/>
                    <a:p>
                      <a:pPr algn="ctr"/>
                      <a:r>
                        <a:rPr lang="en-IN" sz="1800" dirty="0">
                          <a:latin typeface="Times New Roman" panose="02020603050405020304" charset="0"/>
                          <a:cs typeface="Times New Roman" panose="02020603050405020304" charset="0"/>
                        </a:rPr>
                        <a:t>Deployment</a:t>
                      </a:r>
                      <a:endParaRPr lang="en-IN" sz="1800" dirty="0">
                        <a:latin typeface="Times New Roman" panose="02020603050405020304" charset="0"/>
                        <a:cs typeface="Times New Roman" panose="02020603050405020304" charset="0"/>
                      </a:endParaRPr>
                    </a:p>
                  </a:txBody>
                  <a:tcPr/>
                </a:tc>
                <a:tc>
                  <a:txBody>
                    <a:bodyPr/>
                    <a:lstStyle/>
                    <a:p>
                      <a:pPr algn="ctr"/>
                      <a:r>
                        <a:rPr lang="en-US" altLang="en-US" sz="1800" dirty="0">
                          <a:latin typeface="Times New Roman" panose="02020603050405020304" charset="0"/>
                          <a:cs typeface="Times New Roman" panose="02020603050405020304" charset="0"/>
                        </a:rPr>
                        <a:t> Software Implementation and Deployment</a:t>
                      </a:r>
                      <a:endParaRPr lang="en-US" altLang="en-US" sz="1800" dirty="0">
                        <a:latin typeface="Times New Roman" panose="02020603050405020304" charset="0"/>
                        <a:cs typeface="Times New Roman" panose="02020603050405020304" charset="0"/>
                      </a:endParaRPr>
                    </a:p>
                  </a:txBody>
                  <a:tcPr/>
                </a:tc>
                <a:tc>
                  <a:txBody>
                    <a:bodyPr/>
                    <a:lstStyle/>
                    <a:p>
                      <a:pPr algn="ctr"/>
                      <a:r>
                        <a:rPr lang="en-IN" sz="1800" dirty="0">
                          <a:latin typeface="Times New Roman" panose="02020603050405020304" charset="0"/>
                          <a:cs typeface="Times New Roman" panose="02020603050405020304" charset="0"/>
                        </a:rPr>
                        <a:t>21/</a:t>
                      </a:r>
                      <a:r>
                        <a:rPr lang="en-US" altLang="en-IN" sz="1800" dirty="0">
                          <a:latin typeface="Times New Roman" panose="02020603050405020304" charset="0"/>
                          <a:cs typeface="Times New Roman" panose="02020603050405020304" charset="0"/>
                        </a:rPr>
                        <a:t>3</a:t>
                      </a:r>
                      <a:r>
                        <a:rPr lang="en-IN" sz="1800" dirty="0">
                          <a:latin typeface="Times New Roman" panose="02020603050405020304" charset="0"/>
                          <a:cs typeface="Times New Roman" panose="02020603050405020304" charset="0"/>
                        </a:rPr>
                        <a:t>/202</a:t>
                      </a:r>
                      <a:r>
                        <a:rPr lang="en-US" altLang="en-IN" sz="1800" dirty="0">
                          <a:latin typeface="Times New Roman" panose="02020603050405020304" charset="0"/>
                          <a:cs typeface="Times New Roman" panose="02020603050405020304" charset="0"/>
                        </a:rPr>
                        <a:t>5</a:t>
                      </a:r>
                      <a:r>
                        <a:rPr lang="en-IN" sz="1800" dirty="0">
                          <a:latin typeface="Times New Roman" panose="02020603050405020304" charset="0"/>
                          <a:cs typeface="Times New Roman" panose="02020603050405020304" charset="0"/>
                        </a:rPr>
                        <a:t> – </a:t>
                      </a:r>
                      <a:r>
                        <a:rPr lang="en-US" altLang="en-IN" sz="1800" dirty="0">
                          <a:latin typeface="Times New Roman" panose="02020603050405020304" charset="0"/>
                          <a:cs typeface="Times New Roman" panose="02020603050405020304" charset="0"/>
                        </a:rPr>
                        <a:t>15/04</a:t>
                      </a:r>
                      <a:r>
                        <a:rPr lang="en-IN" sz="1800" dirty="0">
                          <a:latin typeface="Times New Roman" panose="02020603050405020304" charset="0"/>
                          <a:cs typeface="Times New Roman" panose="02020603050405020304" charset="0"/>
                        </a:rPr>
                        <a:t>/2024</a:t>
                      </a:r>
                      <a:endParaRPr lang="en-IN" sz="1800" dirty="0">
                        <a:latin typeface="Times New Roman" panose="02020603050405020304" charset="0"/>
                        <a:cs typeface="Times New Roman" panose="02020603050405020304" charset="0"/>
                      </a:endParaRPr>
                    </a:p>
                  </a:txBody>
                  <a:tcPr/>
                </a:tc>
              </a:tr>
              <a:tr h="640080">
                <a:tc>
                  <a:txBody>
                    <a:bodyPr/>
                    <a:lstStyle/>
                    <a:p>
                      <a:pPr algn="ctr"/>
                      <a:r>
                        <a:rPr lang="en-IN" sz="1800" dirty="0">
                          <a:latin typeface="Times New Roman" panose="02020603050405020304" charset="0"/>
                          <a:cs typeface="Times New Roman" panose="02020603050405020304" charset="0"/>
                        </a:rPr>
                        <a:t>Research Paper</a:t>
                      </a:r>
                      <a:endParaRPr lang="en-IN" sz="1800" dirty="0">
                        <a:latin typeface="Times New Roman" panose="02020603050405020304" charset="0"/>
                        <a:cs typeface="Times New Roman" panose="02020603050405020304" charset="0"/>
                      </a:endParaRPr>
                    </a:p>
                  </a:txBody>
                  <a:tcPr/>
                </a:tc>
                <a:tc>
                  <a:txBody>
                    <a:bodyPr/>
                    <a:lstStyle/>
                    <a:p>
                      <a:pPr algn="ctr"/>
                      <a:r>
                        <a:rPr lang="en-IN" sz="1800" dirty="0">
                          <a:latin typeface="Times New Roman" panose="02020603050405020304" charset="0"/>
                          <a:cs typeface="Times New Roman" panose="02020603050405020304" charset="0"/>
                        </a:rPr>
                        <a:t>Collecting and writing Research paper</a:t>
                      </a:r>
                      <a:endParaRPr lang="en-IN" sz="1800" dirty="0">
                        <a:latin typeface="Times New Roman" panose="02020603050405020304" charset="0"/>
                        <a:cs typeface="Times New Roman" panose="02020603050405020304" charset="0"/>
                      </a:endParaRPr>
                    </a:p>
                  </a:txBody>
                  <a:tcPr/>
                </a:tc>
                <a:tc>
                  <a:txBody>
                    <a:bodyPr/>
                    <a:lstStyle/>
                    <a:p>
                      <a:pPr algn="ctr"/>
                      <a:r>
                        <a:rPr lang="en-IN" sz="1800" dirty="0">
                          <a:latin typeface="Times New Roman" panose="02020603050405020304" charset="0"/>
                          <a:cs typeface="Times New Roman" panose="02020603050405020304" charset="0"/>
                        </a:rPr>
                        <a:t>Parallel to project </a:t>
                      </a:r>
                      <a:endParaRPr lang="en-IN" sz="1800" dirty="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3" name="Content Placeholder 2"/>
          <p:cNvSpPr>
            <a:spLocks noGrp="1"/>
          </p:cNvSpPr>
          <p:nvPr>
            <p:ph idx="1"/>
          </p:nvPr>
        </p:nvSpPr>
        <p:spPr>
          <a:xfrm>
            <a:off x="812800" y="1285241"/>
            <a:ext cx="10668000" cy="4952997"/>
          </a:xfrm>
        </p:spPr>
        <p:txBody>
          <a:bodyPr>
            <a:normAutofit fontScale="90000"/>
          </a:bodyPr>
          <a:lstStyle/>
          <a:p>
            <a:pPr>
              <a:lnSpc>
                <a:spcPct val="100000"/>
              </a:lnSpc>
              <a:buFont typeface="Wingdings" panose="05000000000000000000" charset="0"/>
              <a:buChar char="Ø"/>
            </a:pPr>
            <a:r>
              <a:rPr lang="en-US" altLang="en-US">
                <a:latin typeface="Times New Roman" panose="02020603050405020304" charset="0"/>
                <a:cs typeface="Times New Roman" panose="02020603050405020304" charset="0"/>
              </a:rPr>
              <a:t> Developed with the cross-platform Tkinter library, the software provides possible access across operating systems, an alternative to web-based translators as a standalone application. The user will find an easy-to-use two-screen process, initiated by a friendly introduction before entering the main translator screen. This interface includes clean language selection mechanisms through dropdown menus and specialized input and output spaces for text, all driven by a prominent "Translate" button with simple visual feedback. Fundamentally, the application takes advantage of the powerful translation abilities of the Google Translate service via the googletrans library to provide real-time English-to-twelve major Indian languages translation, inheriting the strengths and limitations of the underlying service. The translated text will be displayed in a readable, read-only output region, with minimal error handling provided to alert users to possible problems. The design is structured into three main layers: the User Interface (UI) Layer, the Application Logic Layer, and the External API Layer.</a:t>
            </a:r>
            <a:endParaRPr lang="en-US" altLang="en-US">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TABLE_ENDDRAG_ORIGIN_RECT" val="840*423"/>
  <p:tag name="TABLE_ENDDRAG_RECT" val="64*90*840*423"/>
</p:tagLst>
</file>

<file path=ppt/tags/tag6.xml><?xml version="1.0" encoding="utf-8"?>
<p:tagLst xmlns:p="http://schemas.openxmlformats.org/presentationml/2006/main">
  <p:tag name="TABLE_ENDDRAG_ORIGIN_RECT" val="804*326"/>
  <p:tag name="TABLE_ENDDRAG_RECT" val="99*114*804*326"/>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8680</Words>
  <Application>WPS Slides</Application>
  <PresentationFormat>Widescreen</PresentationFormat>
  <Paragraphs>205</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Verdana</vt:lpstr>
      <vt:lpstr>Cambria</vt:lpstr>
      <vt:lpstr>Times New Roman</vt:lpstr>
      <vt:lpstr>Verdana</vt:lpstr>
      <vt:lpstr>Wingdings</vt:lpstr>
      <vt:lpstr>Bookman Old Style</vt:lpstr>
      <vt:lpstr>Segoe Print</vt:lpstr>
      <vt:lpstr>Microsoft YaHei</vt:lpstr>
      <vt:lpstr>Arial Unicode MS</vt:lpstr>
      <vt:lpstr>Calibri</vt:lpstr>
      <vt:lpstr>Times New Roman</vt:lpstr>
      <vt:lpstr>Bioinformatics</vt:lpstr>
      <vt:lpstr>   Developing a software that can translate resource material and other texts from English to other Indian regional languages.</vt:lpstr>
      <vt:lpstr>Introduction</vt:lpstr>
      <vt:lpstr>Objectives</vt:lpstr>
      <vt:lpstr>Literature Review</vt:lpstr>
      <vt:lpstr>PowerPoint 演示文稿</vt:lpstr>
      <vt:lpstr>Proposed Method</vt:lpstr>
      <vt:lpstr>Methodology</vt:lpstr>
      <vt:lpstr>Timeline of Project</vt:lpstr>
      <vt:lpstr>Expected Outcomes</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Shambavi B</cp:lastModifiedBy>
  <cp:revision>28</cp:revision>
  <dcterms:created xsi:type="dcterms:W3CDTF">2023-03-16T03:26:00Z</dcterms:created>
  <dcterms:modified xsi:type="dcterms:W3CDTF">2025-05-16T03:13:01Z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5AE89A3B03EB4FB98B7782EDED9ECBB9_13</vt:lpwstr>
  </property>
  <property fmtid="{D5CDD505-2E9C-101B-9397-08002B2CF9AE}" pid="3" name="KSOProductBuildVer">
    <vt:lpwstr>1033-12.2.0.20795</vt:lpwstr>
  </property>
</Properties>
</file>