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 id="2147484036" r:id="rId2"/>
    <p:sldMasterId id="2147484048" r:id="rId3"/>
  </p:sldMasterIdLst>
  <p:sldIdLst>
    <p:sldId id="256" r:id="rId4"/>
    <p:sldId id="268" r:id="rId5"/>
    <p:sldId id="257" r:id="rId6"/>
    <p:sldId id="259" r:id="rId7"/>
    <p:sldId id="260" r:id="rId8"/>
    <p:sldId id="258" r:id="rId9"/>
    <p:sldId id="269" r:id="rId10"/>
    <p:sldId id="261" r:id="rId11"/>
    <p:sldId id="262" r:id="rId12"/>
    <p:sldId id="263" r:id="rId13"/>
    <p:sldId id="264" r:id="rId14"/>
    <p:sldId id="265" r:id="rId15"/>
    <p:sldId id="266" r:id="rId16"/>
    <p:sldId id="267" r:id="rId17"/>
    <p:sldId id="271"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1" d="100"/>
          <a:sy n="41" d="100"/>
        </p:scale>
        <p:origin x="36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322192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347498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6559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671297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2038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1913202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3936867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79424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27B6ED-8F1F-4EFF-AC6C-D00490D1715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135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3300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48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355096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50583-3EF9-4849-B675-A3F47345693B}" type="datetimeFigureOut">
              <a:rPr lang="en-US" smtClean="0"/>
              <a:t>18/10/19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7B6ED-8F1F-4EFF-AC6C-D00490D1715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8807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50583-3EF9-4849-B675-A3F47345693B}" type="datetimeFigureOut">
              <a:rPr lang="en-US" smtClean="0"/>
              <a:t>18/10/19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27B6ED-8F1F-4EFF-AC6C-D00490D1715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5995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50583-3EF9-4849-B675-A3F47345693B}" type="datetimeFigureOut">
              <a:rPr lang="en-US" smtClean="0"/>
              <a:t>18/10/19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27B6ED-8F1F-4EFF-AC6C-D00490D1715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1837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50583-3EF9-4849-B675-A3F47345693B}" type="datetimeFigureOut">
              <a:rPr lang="en-US" smtClean="0"/>
              <a:t>18/10/19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1823340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D50583-3EF9-4849-B675-A3F47345693B}" type="datetimeFigureOut">
              <a:rPr lang="en-US" smtClean="0"/>
              <a:t>18/10/19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7B6ED-8F1F-4EFF-AC6C-D00490D1715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0961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ED50583-3EF9-4849-B675-A3F47345693B}" type="datetimeFigureOut">
              <a:rPr lang="en-US" smtClean="0"/>
              <a:t>18/10/19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27B6ED-8F1F-4EFF-AC6C-D00490D1715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8459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9893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04709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BADC-3D91-46C3-B4DE-5225F48DE9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75E08C-4CC1-45E3-B4A5-C30F35754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E0086-E920-4D22-B736-8852D5A50E8C}"/>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a:extLst>
              <a:ext uri="{FF2B5EF4-FFF2-40B4-BE49-F238E27FC236}">
                <a16:creationId xmlns:a16="http://schemas.microsoft.com/office/drawing/2014/main" id="{087D668D-ED76-4AFF-8E9A-C07EFFB48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D7692-0EBE-4F0A-91CD-9FC593B167EC}"/>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2013579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5A45-0548-4939-A455-B031290780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DB7042-871B-402D-8539-3F1A793A51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BF6F3-834A-4CD9-AAA4-3FDFFEDFBEE1}"/>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a:extLst>
              <a:ext uri="{FF2B5EF4-FFF2-40B4-BE49-F238E27FC236}">
                <a16:creationId xmlns:a16="http://schemas.microsoft.com/office/drawing/2014/main" id="{C1E9BA15-BD95-42B2-9A69-36ABA0917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19804-10E0-40C0-A265-1B768F7480FB}"/>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296894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7899520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4E8F-284B-4B9F-9CCB-3559DF4B78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51B09-19B1-430B-973A-3CFC83A1F4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5B9B23-ABF2-4135-A321-09945F87BEDC}"/>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a:extLst>
              <a:ext uri="{FF2B5EF4-FFF2-40B4-BE49-F238E27FC236}">
                <a16:creationId xmlns:a16="http://schemas.microsoft.com/office/drawing/2014/main" id="{F9501BD7-79D3-4129-8DDA-247BF612E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DCBD3-2CB4-40DA-98B1-53FF67E29124}"/>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2077177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664D-06CA-4E8B-83B2-5B1E9275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A75CF-7061-4601-8F53-D9A13357D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7A79E6-39FB-49D8-AE69-31B5D16865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80E39-5822-4BDD-B501-C41AA5D5436A}"/>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6" name="Footer Placeholder 5">
            <a:extLst>
              <a:ext uri="{FF2B5EF4-FFF2-40B4-BE49-F238E27FC236}">
                <a16:creationId xmlns:a16="http://schemas.microsoft.com/office/drawing/2014/main" id="{5428C4AB-34EC-41BF-B884-69F16FF5E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98AAD-61E6-4921-8821-AB651945ABB6}"/>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34712154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37C4-2422-4154-B0F3-289FED909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44B7B-CD3B-4A77-AAEE-725046666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03C0A6-8501-46D0-ADB2-5399888BE0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F98B09-81CF-4FA4-8895-A6A3F4F43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7EB181-1127-482F-9586-7DA1FBF0CB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C09A89-6C35-4E83-A230-06E58C6C8E5F}"/>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8" name="Footer Placeholder 7">
            <a:extLst>
              <a:ext uri="{FF2B5EF4-FFF2-40B4-BE49-F238E27FC236}">
                <a16:creationId xmlns:a16="http://schemas.microsoft.com/office/drawing/2014/main" id="{15EEF11A-BCCB-45F0-B75E-E1C9B4082B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AEE72C-D600-4FCF-A784-D69700FD9C8C}"/>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480999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824-2B3A-435F-A988-7376B767AC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0472D-830B-41A3-AB1E-E9B2508DC376}"/>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4" name="Footer Placeholder 3">
            <a:extLst>
              <a:ext uri="{FF2B5EF4-FFF2-40B4-BE49-F238E27FC236}">
                <a16:creationId xmlns:a16="http://schemas.microsoft.com/office/drawing/2014/main" id="{90A4E3DC-640C-400E-BD7D-A4DCEFCB44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23209-7E05-4EE6-A71C-4483E5CB7259}"/>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882128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738B1-5CE1-491D-9EAF-40B0208D8AB3}"/>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3" name="Footer Placeholder 2">
            <a:extLst>
              <a:ext uri="{FF2B5EF4-FFF2-40B4-BE49-F238E27FC236}">
                <a16:creationId xmlns:a16="http://schemas.microsoft.com/office/drawing/2014/main" id="{E633B518-211B-4632-9B3D-47C533177A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1E8550-7D3B-4344-B265-7CD17E83303F}"/>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3516945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76E1-CC05-4CF0-9BC7-72A4DDBDA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E489E1-17FD-475E-ABAF-16A3E2EC6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ABDC3C-9798-4734-928A-45E9F06E5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682D7D-34A2-4200-886B-5CEED259F280}"/>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6" name="Footer Placeholder 5">
            <a:extLst>
              <a:ext uri="{FF2B5EF4-FFF2-40B4-BE49-F238E27FC236}">
                <a16:creationId xmlns:a16="http://schemas.microsoft.com/office/drawing/2014/main" id="{A0A119BF-C5A8-4866-B55B-5AF4FE0EA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623D9-0011-47DA-B34D-D57176966592}"/>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38761338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8868-A5E8-4ADA-9ADC-B68552536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331224-BB50-4699-A17D-398E649FA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093EC3-65AD-44D7-B6B7-947745C28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7EB513-8192-44C8-8EE4-E902CF37E837}"/>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6" name="Footer Placeholder 5">
            <a:extLst>
              <a:ext uri="{FF2B5EF4-FFF2-40B4-BE49-F238E27FC236}">
                <a16:creationId xmlns:a16="http://schemas.microsoft.com/office/drawing/2014/main" id="{37057DAA-AA8C-49C3-9480-99C08A833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B7B04-41A8-43EE-85A2-19EE20A5DE82}"/>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16206897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33CB-D4DC-486A-B359-D93149A5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F605F8-5132-4E79-BEAA-EAC678BD35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FEE1C-9D3E-430D-BEBE-97414FE784B3}"/>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a:extLst>
              <a:ext uri="{FF2B5EF4-FFF2-40B4-BE49-F238E27FC236}">
                <a16:creationId xmlns:a16="http://schemas.microsoft.com/office/drawing/2014/main" id="{D0E36F7F-A62D-428B-98FD-589A6AF160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AEFD5-6D4C-42BC-9CA6-86B13B3E423C}"/>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11569130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72400-7F38-4EF8-A93D-4CE390B5C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0B0C36-C745-4434-BEB2-B77051B58C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73492-313B-43DA-BCD9-6F947677DA52}"/>
              </a:ext>
            </a:extLst>
          </p:cNvPr>
          <p:cNvSpPr>
            <a:spLocks noGrp="1"/>
          </p:cNvSpPr>
          <p:nvPr>
            <p:ph type="dt" sz="half" idx="10"/>
          </p:nvPr>
        </p:nvSpPr>
        <p:spPr/>
        <p:txBody>
          <a:bodyPr/>
          <a:lstStyle/>
          <a:p>
            <a:fld id="{3ED50583-3EF9-4849-B675-A3F47345693B}" type="datetimeFigureOut">
              <a:rPr lang="en-US" smtClean="0"/>
              <a:t>18/10/19</a:t>
            </a:fld>
            <a:endParaRPr lang="en-US"/>
          </a:p>
        </p:txBody>
      </p:sp>
      <p:sp>
        <p:nvSpPr>
          <p:cNvPr id="5" name="Footer Placeholder 4">
            <a:extLst>
              <a:ext uri="{FF2B5EF4-FFF2-40B4-BE49-F238E27FC236}">
                <a16:creationId xmlns:a16="http://schemas.microsoft.com/office/drawing/2014/main" id="{0D866856-4685-474B-960D-AB38F1428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E70B9-9EC3-4BD9-80FD-9461EB27661D}"/>
              </a:ext>
            </a:extLst>
          </p:cNvPr>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129435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50583-3EF9-4849-B675-A3F47345693B}" type="datetimeFigureOut">
              <a:rPr lang="en-US" smtClean="0"/>
              <a:t>18/10/19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317336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50583-3EF9-4849-B675-A3F47345693B}" type="datetimeFigureOut">
              <a:rPr lang="en-US" smtClean="0"/>
              <a:t>18/10/19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197848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50583-3EF9-4849-B675-A3F47345693B}" type="datetimeFigureOut">
              <a:rPr lang="en-US" smtClean="0"/>
              <a:t>18/10/19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141334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50583-3EF9-4849-B675-A3F47345693B}" type="datetimeFigureOut">
              <a:rPr lang="en-US" smtClean="0"/>
              <a:t>18/10/19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90748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D50583-3EF9-4849-B675-A3F47345693B}" type="datetimeFigureOut">
              <a:rPr lang="en-US" smtClean="0"/>
              <a:t>18/10/19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328834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D50583-3EF9-4849-B675-A3F47345693B}" type="datetimeFigureOut">
              <a:rPr lang="en-US" smtClean="0"/>
              <a:t>18/10/19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7B6ED-8F1F-4EFF-AC6C-D00490D17152}" type="slidenum">
              <a:rPr lang="en-US" smtClean="0"/>
              <a:t>‹#›</a:t>
            </a:fld>
            <a:endParaRPr lang="en-US"/>
          </a:p>
        </p:txBody>
      </p:sp>
    </p:spTree>
    <p:extLst>
      <p:ext uri="{BB962C8B-B14F-4D97-AF65-F5344CB8AC3E}">
        <p14:creationId xmlns:p14="http://schemas.microsoft.com/office/powerpoint/2010/main" val="158600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D50583-3EF9-4849-B675-A3F47345693B}" type="datetimeFigureOut">
              <a:rPr lang="en-US" smtClean="0"/>
              <a:t>18/10/19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27B6ED-8F1F-4EFF-AC6C-D00490D17152}" type="slidenum">
              <a:rPr lang="en-US" smtClean="0"/>
              <a:t>‹#›</a:t>
            </a:fld>
            <a:endParaRPr lang="en-US"/>
          </a:p>
        </p:txBody>
      </p:sp>
    </p:spTree>
    <p:extLst>
      <p:ext uri="{BB962C8B-B14F-4D97-AF65-F5344CB8AC3E}">
        <p14:creationId xmlns:p14="http://schemas.microsoft.com/office/powerpoint/2010/main" val="961985070"/>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ED50583-3EF9-4849-B675-A3F47345693B}" type="datetimeFigureOut">
              <a:rPr lang="en-US" smtClean="0"/>
              <a:t>18/10/19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27B6ED-8F1F-4EFF-AC6C-D00490D1715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789382"/>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54085-C683-43CC-B700-9B8DE090E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57DD1C-ED0D-4C4C-A8AD-6B8857C36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3D639-D752-4B0C-92D2-8118C4F090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50583-3EF9-4849-B675-A3F47345693B}" type="datetimeFigureOut">
              <a:rPr lang="en-US" smtClean="0"/>
              <a:t>18/10/19</a:t>
            </a:fld>
            <a:endParaRPr lang="en-US"/>
          </a:p>
        </p:txBody>
      </p:sp>
      <p:sp>
        <p:nvSpPr>
          <p:cNvPr id="5" name="Footer Placeholder 4">
            <a:extLst>
              <a:ext uri="{FF2B5EF4-FFF2-40B4-BE49-F238E27FC236}">
                <a16:creationId xmlns:a16="http://schemas.microsoft.com/office/drawing/2014/main" id="{CF053298-ABF8-4B18-A190-8B8FF0D44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51FDE8-AD2F-45B8-8C44-76A5AA29BB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7B6ED-8F1F-4EFF-AC6C-D00490D17152}" type="slidenum">
              <a:rPr lang="en-US" smtClean="0"/>
              <a:t>‹#›</a:t>
            </a:fld>
            <a:endParaRPr lang="en-US"/>
          </a:p>
        </p:txBody>
      </p:sp>
    </p:spTree>
    <p:extLst>
      <p:ext uri="{BB962C8B-B14F-4D97-AF65-F5344CB8AC3E}">
        <p14:creationId xmlns:p14="http://schemas.microsoft.com/office/powerpoint/2010/main" val="3728324765"/>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A502-EEAD-4567-BEC4-3E863DF7E55E}"/>
              </a:ext>
            </a:extLst>
          </p:cNvPr>
          <p:cNvSpPr>
            <a:spLocks noGrp="1"/>
          </p:cNvSpPr>
          <p:nvPr>
            <p:ph type="ctrTitle"/>
          </p:nvPr>
        </p:nvSpPr>
        <p:spPr>
          <a:xfrm>
            <a:off x="1550504" y="1192695"/>
            <a:ext cx="9134429" cy="3419062"/>
          </a:xfrm>
        </p:spPr>
        <p:txBody>
          <a:bodyPr>
            <a:normAutofit fontScale="90000"/>
          </a:bodyPr>
          <a:lstStyle/>
          <a:p>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r>
              <a:rPr lang="en-US" sz="2400" b="1" i="1" dirty="0">
                <a:solidFill>
                  <a:srgbClr val="00B050"/>
                </a:solidFill>
              </a:rPr>
              <a:t>school of electrical engineering and computing</a:t>
            </a:r>
            <a:br>
              <a:rPr lang="en-US" sz="2400" b="1" i="1" dirty="0">
                <a:solidFill>
                  <a:srgbClr val="00B050"/>
                </a:solidFill>
              </a:rPr>
            </a:br>
            <a:r>
              <a:rPr lang="en-US" sz="2400" b="1" i="1" dirty="0">
                <a:solidFill>
                  <a:srgbClr val="00B050"/>
                </a:solidFill>
              </a:rPr>
              <a:t>department of computer science and engineering program</a:t>
            </a:r>
            <a:br>
              <a:rPr lang="en-US" sz="2400" i="1" dirty="0"/>
            </a:br>
            <a:br>
              <a:rPr lang="en-US" sz="2400" i="1" dirty="0"/>
            </a:br>
            <a:endParaRPr lang="en-US" sz="2400" dirty="0"/>
          </a:p>
        </p:txBody>
      </p:sp>
      <p:sp>
        <p:nvSpPr>
          <p:cNvPr id="3" name="Subtitle 2">
            <a:extLst>
              <a:ext uri="{FF2B5EF4-FFF2-40B4-BE49-F238E27FC236}">
                <a16:creationId xmlns:a16="http://schemas.microsoft.com/office/drawing/2014/main" id="{5E797136-F6E4-428B-8408-9BB58CB6F378}"/>
              </a:ext>
            </a:extLst>
          </p:cNvPr>
          <p:cNvSpPr>
            <a:spLocks noGrp="1"/>
          </p:cNvSpPr>
          <p:nvPr>
            <p:ph type="subTitle" idx="1"/>
          </p:nvPr>
        </p:nvSpPr>
        <p:spPr>
          <a:xfrm>
            <a:off x="1507067" y="4460291"/>
            <a:ext cx="7766936" cy="1945776"/>
          </a:xfrm>
        </p:spPr>
        <p:txBody>
          <a:bodyPr>
            <a:noAutofit/>
          </a:bodyPr>
          <a:lstStyle/>
          <a:p>
            <a:r>
              <a:rPr lang="en-US" sz="2400" b="1" dirty="0">
                <a:solidFill>
                  <a:srgbClr val="FF0000"/>
                </a:solidFill>
              </a:rPr>
              <a:t>Name:</a:t>
            </a:r>
            <a:r>
              <a:rPr lang="en-US" sz="2400" b="1" dirty="0">
                <a:solidFill>
                  <a:schemeClr val="tx1">
                    <a:lumMod val="95000"/>
                    <a:lumOff val="5000"/>
                  </a:schemeClr>
                </a:solidFill>
              </a:rPr>
              <a:t> </a:t>
            </a:r>
            <a:r>
              <a:rPr lang="en-US" sz="2400" b="1" dirty="0" err="1">
                <a:solidFill>
                  <a:schemeClr val="tx1">
                    <a:lumMod val="95000"/>
                    <a:lumOff val="5000"/>
                  </a:schemeClr>
                </a:solidFill>
              </a:rPr>
              <a:t>shambel</a:t>
            </a:r>
            <a:r>
              <a:rPr lang="en-US" sz="2400" b="1" dirty="0">
                <a:solidFill>
                  <a:schemeClr val="tx1">
                    <a:lumMod val="95000"/>
                    <a:lumOff val="5000"/>
                  </a:schemeClr>
                </a:solidFill>
              </a:rPr>
              <a:t> </a:t>
            </a:r>
            <a:r>
              <a:rPr lang="en-US" sz="2400" b="1" dirty="0" err="1">
                <a:solidFill>
                  <a:schemeClr val="tx1">
                    <a:lumMod val="95000"/>
                    <a:lumOff val="5000"/>
                  </a:schemeClr>
                </a:solidFill>
              </a:rPr>
              <a:t>mebratu</a:t>
            </a:r>
            <a:endParaRPr lang="en-US" sz="2400" b="1" dirty="0">
              <a:solidFill>
                <a:schemeClr val="tx1">
                  <a:lumMod val="95000"/>
                  <a:lumOff val="5000"/>
                </a:schemeClr>
              </a:solidFill>
            </a:endParaRPr>
          </a:p>
          <a:p>
            <a:r>
              <a:rPr lang="en-US" sz="2400" b="1" dirty="0">
                <a:solidFill>
                  <a:srgbClr val="FF0000"/>
                </a:solidFill>
              </a:rPr>
              <a:t>ID:</a:t>
            </a:r>
            <a:r>
              <a:rPr lang="en-US" sz="2400" b="1" dirty="0">
                <a:solidFill>
                  <a:schemeClr val="tx1">
                    <a:lumMod val="95000"/>
                    <a:lumOff val="5000"/>
                  </a:schemeClr>
                </a:solidFill>
              </a:rPr>
              <a:t> R/1055/08</a:t>
            </a:r>
            <a:br>
              <a:rPr lang="en-US" sz="2400" b="1" dirty="0">
                <a:solidFill>
                  <a:schemeClr val="tx1">
                    <a:lumMod val="95000"/>
                    <a:lumOff val="5000"/>
                  </a:schemeClr>
                </a:solidFill>
              </a:rPr>
            </a:br>
            <a:r>
              <a:rPr lang="en-US" sz="2400" b="1" dirty="0">
                <a:solidFill>
                  <a:srgbClr val="FF0000"/>
                </a:solidFill>
              </a:rPr>
              <a:t>Advisor:</a:t>
            </a:r>
            <a:r>
              <a:rPr lang="en-US" sz="2400" b="1" dirty="0">
                <a:solidFill>
                  <a:schemeClr val="tx1">
                    <a:lumMod val="95000"/>
                    <a:lumOff val="5000"/>
                  </a:schemeClr>
                </a:solidFill>
              </a:rPr>
              <a:t> </a:t>
            </a:r>
            <a:r>
              <a:rPr lang="en-US" sz="2400" b="1" dirty="0" err="1">
                <a:solidFill>
                  <a:schemeClr val="tx1">
                    <a:lumMod val="95000"/>
                    <a:lumOff val="5000"/>
                  </a:schemeClr>
                </a:solidFill>
              </a:rPr>
              <a:t>mr.</a:t>
            </a:r>
            <a:r>
              <a:rPr lang="en-US" sz="2400" b="1" dirty="0">
                <a:solidFill>
                  <a:schemeClr val="tx1">
                    <a:lumMod val="95000"/>
                    <a:lumOff val="5000"/>
                  </a:schemeClr>
                </a:solidFill>
              </a:rPr>
              <a:t> </a:t>
            </a:r>
            <a:r>
              <a:rPr lang="en-US" sz="2400" b="1" dirty="0" err="1">
                <a:solidFill>
                  <a:schemeClr val="tx1">
                    <a:lumMod val="95000"/>
                    <a:lumOff val="5000"/>
                  </a:schemeClr>
                </a:solidFill>
              </a:rPr>
              <a:t>Ashenafi</a:t>
            </a:r>
            <a:r>
              <a:rPr lang="en-US" sz="2400" b="1" dirty="0">
                <a:solidFill>
                  <a:schemeClr val="tx1">
                    <a:lumMod val="95000"/>
                    <a:lumOff val="5000"/>
                  </a:schemeClr>
                </a:solidFill>
              </a:rPr>
              <a:t> </a:t>
            </a:r>
            <a:r>
              <a:rPr lang="en-US" sz="2400" b="1" dirty="0" err="1">
                <a:solidFill>
                  <a:schemeClr val="tx1">
                    <a:lumMod val="95000"/>
                    <a:lumOff val="5000"/>
                  </a:schemeClr>
                </a:solidFill>
              </a:rPr>
              <a:t>Duguma</a:t>
            </a:r>
            <a:br>
              <a:rPr lang="en-US" sz="2400" b="1" dirty="0">
                <a:solidFill>
                  <a:schemeClr val="tx1">
                    <a:lumMod val="95000"/>
                    <a:lumOff val="5000"/>
                  </a:schemeClr>
                </a:solidFill>
              </a:rPr>
            </a:br>
            <a:r>
              <a:rPr lang="en-US" sz="2400" b="1" dirty="0">
                <a:solidFill>
                  <a:srgbClr val="FF0000"/>
                </a:solidFill>
              </a:rPr>
              <a:t>Hosting organization: </a:t>
            </a:r>
            <a:r>
              <a:rPr lang="en-US" sz="2400" b="1" dirty="0" err="1">
                <a:solidFill>
                  <a:schemeClr val="tx1">
                    <a:lumMod val="95000"/>
                    <a:lumOff val="5000"/>
                  </a:schemeClr>
                </a:solidFill>
              </a:rPr>
              <a:t>Mizan-Tepi</a:t>
            </a:r>
            <a:r>
              <a:rPr lang="en-US" sz="2400" b="1" dirty="0">
                <a:solidFill>
                  <a:schemeClr val="tx1">
                    <a:lumMod val="95000"/>
                    <a:lumOff val="5000"/>
                  </a:schemeClr>
                </a:solidFill>
              </a:rPr>
              <a:t> university</a:t>
            </a:r>
          </a:p>
        </p:txBody>
      </p:sp>
      <p:pic>
        <p:nvPicPr>
          <p:cNvPr id="4" name="Picture 3" descr="C:\Users\LUEL\Documents\Zapya\Photo\163356_415042145230539_1632267621_n.jpg">
            <a:extLst>
              <a:ext uri="{FF2B5EF4-FFF2-40B4-BE49-F238E27FC236}">
                <a16:creationId xmlns:a16="http://schemas.microsoft.com/office/drawing/2014/main" id="{ECAB8DD8-C5D0-49C3-8647-1C77F11659A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8346" y="630954"/>
            <a:ext cx="2056158" cy="1720374"/>
          </a:xfrm>
          <a:prstGeom prst="rect">
            <a:avLst/>
          </a:prstGeom>
          <a:noFill/>
          <a:ln>
            <a:noFill/>
          </a:ln>
        </p:spPr>
      </p:pic>
      <p:sp>
        <p:nvSpPr>
          <p:cNvPr id="5" name="Rectangle 4">
            <a:extLst>
              <a:ext uri="{FF2B5EF4-FFF2-40B4-BE49-F238E27FC236}">
                <a16:creationId xmlns:a16="http://schemas.microsoft.com/office/drawing/2014/main" id="{5EF54417-9FBA-4946-9C3A-5699073BC2AA}"/>
              </a:ext>
            </a:extLst>
          </p:cNvPr>
          <p:cNvSpPr/>
          <p:nvPr/>
        </p:nvSpPr>
        <p:spPr>
          <a:xfrm>
            <a:off x="3074504" y="861391"/>
            <a:ext cx="6199499" cy="1938992"/>
          </a:xfrm>
          <a:prstGeom prst="rect">
            <a:avLst/>
          </a:prstGeom>
        </p:spPr>
        <p:txBody>
          <a:bodyPr wrap="square">
            <a:spAutoFit/>
          </a:bodyPr>
          <a:lstStyle/>
          <a:p>
            <a:endParaRPr lang="en-US" sz="4000" b="1" i="1" dirty="0">
              <a:latin typeface="Adobe Myungjo Std M" panose="02020600000000000000" pitchFamily="18" charset="-128"/>
              <a:ea typeface="Adobe Myungjo Std M" panose="02020600000000000000" pitchFamily="18" charset="-128"/>
            </a:endParaRPr>
          </a:p>
          <a:p>
            <a:r>
              <a:rPr lang="en-US" sz="4000" b="1" i="1" dirty="0" err="1">
                <a:latin typeface="Adobe Myungjo Std M" panose="02020600000000000000" pitchFamily="18" charset="-128"/>
                <a:ea typeface="Adobe Myungjo Std M" panose="02020600000000000000" pitchFamily="18" charset="-128"/>
              </a:rPr>
              <a:t>Adama</a:t>
            </a:r>
            <a:r>
              <a:rPr lang="en-US" sz="4000" b="1" i="1" dirty="0">
                <a:latin typeface="Adobe Myungjo Std M" panose="02020600000000000000" pitchFamily="18" charset="-128"/>
                <a:ea typeface="Adobe Myungjo Std M" panose="02020600000000000000" pitchFamily="18" charset="-128"/>
              </a:rPr>
              <a:t> Science and Technology University</a:t>
            </a:r>
          </a:p>
        </p:txBody>
      </p:sp>
    </p:spTree>
    <p:extLst>
      <p:ext uri="{BB962C8B-B14F-4D97-AF65-F5344CB8AC3E}">
        <p14:creationId xmlns:p14="http://schemas.microsoft.com/office/powerpoint/2010/main" val="27783321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6E4B-D269-4B7B-876F-C75DD11D78A2}"/>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FC7A4A1A-DFE1-4BF2-9FCF-32C051E153F0}"/>
              </a:ext>
            </a:extLst>
          </p:cNvPr>
          <p:cNvSpPr>
            <a:spLocks noGrp="1"/>
          </p:cNvSpPr>
          <p:nvPr>
            <p:ph idx="1"/>
          </p:nvPr>
        </p:nvSpPr>
        <p:spPr/>
        <p:txBody>
          <a:bodyPr/>
          <a:lstStyle/>
          <a:p>
            <a:pPr marL="0" indent="0">
              <a:buNone/>
            </a:pPr>
            <a:r>
              <a:rPr lang="en-US" dirty="0"/>
              <a:t>Circulation page</a:t>
            </a:r>
          </a:p>
          <a:p>
            <a:pPr marL="0" indent="0">
              <a:buNone/>
            </a:pPr>
            <a:endParaRPr lang="en-US" dirty="0"/>
          </a:p>
        </p:txBody>
      </p:sp>
      <p:pic>
        <p:nvPicPr>
          <p:cNvPr id="4" name="Picture 3">
            <a:extLst>
              <a:ext uri="{FF2B5EF4-FFF2-40B4-BE49-F238E27FC236}">
                <a16:creationId xmlns:a16="http://schemas.microsoft.com/office/drawing/2014/main" id="{9577F2A0-BE12-44EF-BFB2-750C01BD48CC}"/>
              </a:ext>
            </a:extLst>
          </p:cNvPr>
          <p:cNvPicPr/>
          <p:nvPr/>
        </p:nvPicPr>
        <p:blipFill>
          <a:blip r:embed="rId2"/>
          <a:stretch>
            <a:fillRect/>
          </a:stretch>
        </p:blipFill>
        <p:spPr>
          <a:xfrm>
            <a:off x="1046922" y="2531166"/>
            <a:ext cx="9263268" cy="3538330"/>
          </a:xfrm>
          <a:prstGeom prst="rect">
            <a:avLst/>
          </a:prstGeom>
        </p:spPr>
      </p:pic>
    </p:spTree>
    <p:extLst>
      <p:ext uri="{BB962C8B-B14F-4D97-AF65-F5344CB8AC3E}">
        <p14:creationId xmlns:p14="http://schemas.microsoft.com/office/powerpoint/2010/main" val="351669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3243-E0A6-4181-9734-76C116DA6A15}"/>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5F382AD4-FFB9-41F7-BD7B-7BD21FD10ED6}"/>
              </a:ext>
            </a:extLst>
          </p:cNvPr>
          <p:cNvSpPr>
            <a:spLocks noGrp="1"/>
          </p:cNvSpPr>
          <p:nvPr>
            <p:ph idx="1"/>
          </p:nvPr>
        </p:nvSpPr>
        <p:spPr/>
        <p:txBody>
          <a:bodyPr/>
          <a:lstStyle/>
          <a:p>
            <a:r>
              <a:rPr lang="en-US" dirty="0"/>
              <a:t>Loan page</a:t>
            </a:r>
          </a:p>
          <a:p>
            <a:endParaRPr lang="en-US" dirty="0"/>
          </a:p>
        </p:txBody>
      </p:sp>
      <p:pic>
        <p:nvPicPr>
          <p:cNvPr id="4" name="Picture 3">
            <a:extLst>
              <a:ext uri="{FF2B5EF4-FFF2-40B4-BE49-F238E27FC236}">
                <a16:creationId xmlns:a16="http://schemas.microsoft.com/office/drawing/2014/main" id="{51CD73FB-D403-4629-B4E2-4F7F53600F73}"/>
              </a:ext>
            </a:extLst>
          </p:cNvPr>
          <p:cNvPicPr/>
          <p:nvPr/>
        </p:nvPicPr>
        <p:blipFill>
          <a:blip r:embed="rId2"/>
          <a:stretch>
            <a:fillRect/>
          </a:stretch>
        </p:blipFill>
        <p:spPr>
          <a:xfrm>
            <a:off x="725556" y="2517913"/>
            <a:ext cx="10628244" cy="3974962"/>
          </a:xfrm>
          <a:prstGeom prst="rect">
            <a:avLst/>
          </a:prstGeom>
        </p:spPr>
      </p:pic>
    </p:spTree>
    <p:extLst>
      <p:ext uri="{BB962C8B-B14F-4D97-AF65-F5344CB8AC3E}">
        <p14:creationId xmlns:p14="http://schemas.microsoft.com/office/powerpoint/2010/main" val="9028896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5DBF-FB32-4519-974A-755F86DECBEE}"/>
              </a:ext>
            </a:extLst>
          </p:cNvPr>
          <p:cNvSpPr>
            <a:spLocks noGrp="1"/>
          </p:cNvSpPr>
          <p:nvPr>
            <p:ph type="title"/>
          </p:nvPr>
        </p:nvSpPr>
        <p:spPr/>
        <p:txBody>
          <a:bodyPr/>
          <a:lstStyle/>
          <a:p>
            <a:r>
              <a:rPr lang="en-US" dirty="0">
                <a:solidFill>
                  <a:srgbClr val="00B0F0"/>
                </a:solidFill>
              </a:rPr>
              <a:t>Admin </a:t>
            </a:r>
          </a:p>
        </p:txBody>
      </p:sp>
      <p:sp>
        <p:nvSpPr>
          <p:cNvPr id="3" name="Content Placeholder 2">
            <a:extLst>
              <a:ext uri="{FF2B5EF4-FFF2-40B4-BE49-F238E27FC236}">
                <a16:creationId xmlns:a16="http://schemas.microsoft.com/office/drawing/2014/main" id="{B2C9C1D1-2D97-4610-8D08-EDCB64216927}"/>
              </a:ext>
            </a:extLst>
          </p:cNvPr>
          <p:cNvSpPr>
            <a:spLocks noGrp="1"/>
          </p:cNvSpPr>
          <p:nvPr>
            <p:ph idx="1"/>
          </p:nvPr>
        </p:nvSpPr>
        <p:spPr/>
        <p:txBody>
          <a:bodyPr/>
          <a:lstStyle/>
          <a:p>
            <a:r>
              <a:rPr lang="en-US" dirty="0"/>
              <a:t>Return and view status page</a:t>
            </a:r>
          </a:p>
          <a:p>
            <a:endParaRPr lang="en-US" dirty="0"/>
          </a:p>
        </p:txBody>
      </p:sp>
      <p:pic>
        <p:nvPicPr>
          <p:cNvPr id="4" name="Picture 3">
            <a:extLst>
              <a:ext uri="{FF2B5EF4-FFF2-40B4-BE49-F238E27FC236}">
                <a16:creationId xmlns:a16="http://schemas.microsoft.com/office/drawing/2014/main" id="{8AD80104-7423-408D-AAB1-D83789FDEAD0}"/>
              </a:ext>
            </a:extLst>
          </p:cNvPr>
          <p:cNvPicPr/>
          <p:nvPr/>
        </p:nvPicPr>
        <p:blipFill>
          <a:blip r:embed="rId2"/>
          <a:stretch>
            <a:fillRect/>
          </a:stretch>
        </p:blipFill>
        <p:spPr>
          <a:xfrm>
            <a:off x="1232452" y="2833135"/>
            <a:ext cx="7566991" cy="3343828"/>
          </a:xfrm>
          <a:prstGeom prst="rect">
            <a:avLst/>
          </a:prstGeom>
        </p:spPr>
      </p:pic>
    </p:spTree>
    <p:extLst>
      <p:ext uri="{BB962C8B-B14F-4D97-AF65-F5344CB8AC3E}">
        <p14:creationId xmlns:p14="http://schemas.microsoft.com/office/powerpoint/2010/main" val="3586219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718D-C481-4720-840C-FD9CEC4F956B}"/>
              </a:ext>
            </a:extLst>
          </p:cNvPr>
          <p:cNvSpPr>
            <a:spLocks noGrp="1"/>
          </p:cNvSpPr>
          <p:nvPr>
            <p:ph type="title"/>
          </p:nvPr>
        </p:nvSpPr>
        <p:spPr/>
        <p:txBody>
          <a:bodyPr/>
          <a:lstStyle/>
          <a:p>
            <a:r>
              <a:rPr lang="en-US" dirty="0"/>
              <a:t>Conti…..</a:t>
            </a:r>
          </a:p>
        </p:txBody>
      </p:sp>
      <p:sp>
        <p:nvSpPr>
          <p:cNvPr id="5" name="Content Placeholder 4">
            <a:extLst>
              <a:ext uri="{FF2B5EF4-FFF2-40B4-BE49-F238E27FC236}">
                <a16:creationId xmlns:a16="http://schemas.microsoft.com/office/drawing/2014/main" id="{315D17E2-74BF-4AF3-8457-871A6841D5AB}"/>
              </a:ext>
            </a:extLst>
          </p:cNvPr>
          <p:cNvSpPr>
            <a:spLocks noGrp="1"/>
          </p:cNvSpPr>
          <p:nvPr>
            <p:ph idx="1"/>
          </p:nvPr>
        </p:nvSpPr>
        <p:spPr/>
        <p:txBody>
          <a:bodyPr/>
          <a:lstStyle/>
          <a:p>
            <a:pPr marL="0" indent="0">
              <a:buNone/>
            </a:pPr>
            <a:r>
              <a:rPr lang="en-US" dirty="0"/>
              <a:t>Post and </a:t>
            </a:r>
            <a:r>
              <a:rPr lang="en-US" dirty="0" err="1"/>
              <a:t>delet</a:t>
            </a:r>
            <a:r>
              <a:rPr lang="en-US" dirty="0"/>
              <a:t> news</a:t>
            </a:r>
          </a:p>
          <a:p>
            <a:endParaRPr lang="en-US" dirty="0"/>
          </a:p>
        </p:txBody>
      </p:sp>
      <p:pic>
        <p:nvPicPr>
          <p:cNvPr id="6" name="Content Placeholder 3">
            <a:extLst>
              <a:ext uri="{FF2B5EF4-FFF2-40B4-BE49-F238E27FC236}">
                <a16:creationId xmlns:a16="http://schemas.microsoft.com/office/drawing/2014/main" id="{7010F93F-85F7-4192-9BA3-E30716CDF206}"/>
              </a:ext>
            </a:extLst>
          </p:cNvPr>
          <p:cNvPicPr>
            <a:picLocks/>
          </p:cNvPicPr>
          <p:nvPr/>
        </p:nvPicPr>
        <p:blipFill>
          <a:blip r:embed="rId2"/>
          <a:stretch>
            <a:fillRect/>
          </a:stretch>
        </p:blipFill>
        <p:spPr>
          <a:xfrm>
            <a:off x="1357709" y="2517153"/>
            <a:ext cx="7462249" cy="3794747"/>
          </a:xfrm>
          <a:prstGeom prst="rect">
            <a:avLst/>
          </a:prstGeom>
        </p:spPr>
      </p:pic>
    </p:spTree>
    <p:extLst>
      <p:ext uri="{BB962C8B-B14F-4D97-AF65-F5344CB8AC3E}">
        <p14:creationId xmlns:p14="http://schemas.microsoft.com/office/powerpoint/2010/main" val="1452538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CA88-1FBD-40E1-823E-7B0A2A54EBF5}"/>
              </a:ext>
            </a:extLst>
          </p:cNvPr>
          <p:cNvSpPr>
            <a:spLocks noGrp="1"/>
          </p:cNvSpPr>
          <p:nvPr>
            <p:ph type="title"/>
          </p:nvPr>
        </p:nvSpPr>
        <p:spPr/>
        <p:txBody>
          <a:bodyPr/>
          <a:lstStyle/>
          <a:p>
            <a:r>
              <a:rPr lang="en-US" dirty="0"/>
              <a:t>Conti…..</a:t>
            </a:r>
          </a:p>
        </p:txBody>
      </p:sp>
      <p:sp>
        <p:nvSpPr>
          <p:cNvPr id="5" name="Content Placeholder 4">
            <a:extLst>
              <a:ext uri="{FF2B5EF4-FFF2-40B4-BE49-F238E27FC236}">
                <a16:creationId xmlns:a16="http://schemas.microsoft.com/office/drawing/2014/main" id="{1C25FBF3-2008-437C-BA8F-B8B9F31C450A}"/>
              </a:ext>
            </a:extLst>
          </p:cNvPr>
          <p:cNvSpPr>
            <a:spLocks noGrp="1"/>
          </p:cNvSpPr>
          <p:nvPr>
            <p:ph idx="1"/>
          </p:nvPr>
        </p:nvSpPr>
        <p:spPr>
          <a:xfrm>
            <a:off x="838200" y="2037661"/>
            <a:ext cx="10515600" cy="4351338"/>
          </a:xfrm>
        </p:spPr>
        <p:txBody>
          <a:bodyPr/>
          <a:lstStyle/>
          <a:p>
            <a:r>
              <a:rPr lang="en-US" dirty="0"/>
              <a:t>See total borrowed and taken book</a:t>
            </a:r>
          </a:p>
          <a:p>
            <a:endParaRPr lang="en-US" dirty="0"/>
          </a:p>
        </p:txBody>
      </p:sp>
      <p:pic>
        <p:nvPicPr>
          <p:cNvPr id="6" name="Content Placeholder 3">
            <a:extLst>
              <a:ext uri="{FF2B5EF4-FFF2-40B4-BE49-F238E27FC236}">
                <a16:creationId xmlns:a16="http://schemas.microsoft.com/office/drawing/2014/main" id="{8CC3B8D1-FEF1-4BBF-9ED2-4E192D6EF626}"/>
              </a:ext>
            </a:extLst>
          </p:cNvPr>
          <p:cNvPicPr>
            <a:picLocks/>
          </p:cNvPicPr>
          <p:nvPr/>
        </p:nvPicPr>
        <p:blipFill>
          <a:blip r:embed="rId2"/>
          <a:stretch>
            <a:fillRect/>
          </a:stretch>
        </p:blipFill>
        <p:spPr>
          <a:xfrm>
            <a:off x="1431235" y="2782300"/>
            <a:ext cx="4823791" cy="2730604"/>
          </a:xfrm>
          <a:prstGeom prst="rect">
            <a:avLst/>
          </a:prstGeom>
        </p:spPr>
      </p:pic>
    </p:spTree>
    <p:extLst>
      <p:ext uri="{BB962C8B-B14F-4D97-AF65-F5344CB8AC3E}">
        <p14:creationId xmlns:p14="http://schemas.microsoft.com/office/powerpoint/2010/main" val="42444911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3C86-CAEA-4DF9-9F1C-527CBFAB3195}"/>
              </a:ext>
            </a:extLst>
          </p:cNvPr>
          <p:cNvSpPr>
            <a:spLocks noGrp="1"/>
          </p:cNvSpPr>
          <p:nvPr>
            <p:ph type="title"/>
          </p:nvPr>
        </p:nvSpPr>
        <p:spPr/>
        <p:txBody>
          <a:bodyPr/>
          <a:lstStyle/>
          <a:p>
            <a:r>
              <a:rPr lang="en-US" dirty="0">
                <a:solidFill>
                  <a:srgbClr val="00B0F0"/>
                </a:solidFill>
              </a:rPr>
              <a:t>Conclusion </a:t>
            </a:r>
          </a:p>
        </p:txBody>
      </p:sp>
      <p:sp>
        <p:nvSpPr>
          <p:cNvPr id="3" name="Content Placeholder 2">
            <a:extLst>
              <a:ext uri="{FF2B5EF4-FFF2-40B4-BE49-F238E27FC236}">
                <a16:creationId xmlns:a16="http://schemas.microsoft.com/office/drawing/2014/main" id="{06916AF4-D6AE-4DF9-97FD-946FE3C33311}"/>
              </a:ext>
            </a:extLst>
          </p:cNvPr>
          <p:cNvSpPr>
            <a:spLocks noGrp="1"/>
          </p:cNvSpPr>
          <p:nvPr>
            <p:ph idx="1"/>
          </p:nvPr>
        </p:nvSpPr>
        <p:spPr/>
        <p:txBody>
          <a:bodyPr/>
          <a:lstStyle/>
          <a:p>
            <a:pPr marL="0" indent="0">
              <a:buNone/>
            </a:pPr>
            <a:r>
              <a:rPr lang="en-US" dirty="0"/>
              <a:t>I get vast of knowledge from this internship, I spend my full summer time for reading and doing this project.</a:t>
            </a:r>
          </a:p>
          <a:p>
            <a:pPr lvl="1"/>
            <a:r>
              <a:rPr lang="en-US" dirty="0"/>
              <a:t>Developed my programming skill.</a:t>
            </a:r>
          </a:p>
          <a:p>
            <a:pPr lvl="1"/>
            <a:r>
              <a:rPr lang="en-US" dirty="0"/>
              <a:t>Developed my problem-solving technique, facing problem</a:t>
            </a:r>
          </a:p>
          <a:p>
            <a:pPr lvl="1"/>
            <a:r>
              <a:rPr lang="en-US" dirty="0"/>
              <a:t>Face challenges.</a:t>
            </a:r>
          </a:p>
          <a:p>
            <a:pPr lvl="1"/>
            <a:r>
              <a:rPr lang="en-US" dirty="0"/>
              <a:t> Spend time for good.</a:t>
            </a:r>
          </a:p>
          <a:p>
            <a:endParaRPr lang="en-US" dirty="0"/>
          </a:p>
        </p:txBody>
      </p:sp>
    </p:spTree>
    <p:extLst>
      <p:ext uri="{BB962C8B-B14F-4D97-AF65-F5344CB8AC3E}">
        <p14:creationId xmlns:p14="http://schemas.microsoft.com/office/powerpoint/2010/main" val="409148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93B9A0-A5F8-4B06-8F04-A030E3FA79E5}"/>
              </a:ext>
            </a:extLst>
          </p:cNvPr>
          <p:cNvSpPr>
            <a:spLocks noGrp="1"/>
          </p:cNvSpPr>
          <p:nvPr>
            <p:ph type="title"/>
          </p:nvPr>
        </p:nvSpPr>
        <p:spPr>
          <a:xfrm>
            <a:off x="1046922" y="2093843"/>
            <a:ext cx="10571921" cy="2393053"/>
          </a:xfrm>
        </p:spPr>
        <p:txBody>
          <a:bodyPr/>
          <a:lstStyle/>
          <a:p>
            <a:r>
              <a:rPr lang="en-US" dirty="0"/>
              <a:t>		 </a:t>
            </a:r>
            <a:r>
              <a:rPr lang="en-US" sz="9600" dirty="0">
                <a:solidFill>
                  <a:schemeClr val="accent1">
                    <a:lumMod val="50000"/>
                  </a:schemeClr>
                </a:solidFill>
                <a:effectLst>
                  <a:outerShdw blurRad="38100" dist="38100" dir="2700000" algn="tl">
                    <a:srgbClr val="000000">
                      <a:alpha val="43137"/>
                    </a:srgbClr>
                  </a:outerShdw>
                </a:effectLst>
                <a:latin typeface="Nueva Std" panose="020B0503070504090203" pitchFamily="34" charset="0"/>
              </a:rPr>
              <a:t>Thank you</a:t>
            </a:r>
          </a:p>
        </p:txBody>
      </p:sp>
    </p:spTree>
    <p:extLst>
      <p:ext uri="{BB962C8B-B14F-4D97-AF65-F5344CB8AC3E}">
        <p14:creationId xmlns:p14="http://schemas.microsoft.com/office/powerpoint/2010/main" val="15646630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5EDE-53FC-4DAE-94F8-426F9E264F69}"/>
              </a:ext>
            </a:extLst>
          </p:cNvPr>
          <p:cNvSpPr>
            <a:spLocks noGrp="1"/>
          </p:cNvSpPr>
          <p:nvPr>
            <p:ph type="title"/>
          </p:nvPr>
        </p:nvSpPr>
        <p:spPr/>
        <p:txBody>
          <a:bodyPr/>
          <a:lstStyle/>
          <a:p>
            <a:r>
              <a:rPr lang="en-US" b="1" dirty="0"/>
              <a:t>description of the my hosting organization</a:t>
            </a:r>
            <a:br>
              <a:rPr lang="en-US" b="1" dirty="0"/>
            </a:br>
            <a:r>
              <a:rPr lang="en-US" b="1" dirty="0"/>
              <a:t>(</a:t>
            </a:r>
            <a:r>
              <a:rPr lang="en-US" sz="2800" dirty="0" err="1">
                <a:solidFill>
                  <a:srgbClr val="FF0000"/>
                </a:solidFill>
              </a:rPr>
              <a:t>mizan-tepi</a:t>
            </a:r>
            <a:r>
              <a:rPr lang="en-US" sz="2800" dirty="0">
                <a:solidFill>
                  <a:srgbClr val="FF0000"/>
                </a:solidFill>
              </a:rPr>
              <a:t> university (</a:t>
            </a:r>
            <a:r>
              <a:rPr lang="en-US" sz="2800" dirty="0" err="1">
                <a:solidFill>
                  <a:srgbClr val="FF0000"/>
                </a:solidFill>
              </a:rPr>
              <a:t>mtu</a:t>
            </a:r>
            <a:r>
              <a:rPr lang="en-US" sz="2800" dirty="0">
                <a:solidFill>
                  <a:srgbClr val="FF0000"/>
                </a:solidFill>
              </a:rPr>
              <a:t>)</a:t>
            </a:r>
            <a:r>
              <a:rPr lang="en-US" b="1" dirty="0"/>
              <a:t>)</a:t>
            </a:r>
            <a:endParaRPr lang="en-US" dirty="0"/>
          </a:p>
        </p:txBody>
      </p:sp>
      <p:sp>
        <p:nvSpPr>
          <p:cNvPr id="3" name="Content Placeholder 2">
            <a:extLst>
              <a:ext uri="{FF2B5EF4-FFF2-40B4-BE49-F238E27FC236}">
                <a16:creationId xmlns:a16="http://schemas.microsoft.com/office/drawing/2014/main" id="{AF46065D-332A-4751-9D8B-8AC40DE5FEE3}"/>
              </a:ext>
            </a:extLst>
          </p:cNvPr>
          <p:cNvSpPr>
            <a:spLocks noGrp="1"/>
          </p:cNvSpPr>
          <p:nvPr>
            <p:ph idx="1"/>
          </p:nvPr>
        </p:nvSpPr>
        <p:spPr/>
        <p:txBody>
          <a:bodyPr>
            <a:normAutofit/>
          </a:bodyPr>
          <a:lstStyle/>
          <a:p>
            <a:r>
              <a:rPr lang="en-US" dirty="0" err="1"/>
              <a:t>Mizan-Tepi</a:t>
            </a:r>
            <a:r>
              <a:rPr lang="en-US" dirty="0"/>
              <a:t> University is one of the Universities in Ethiopia which is found in south nation, nationalities and peoples region.</a:t>
            </a:r>
          </a:p>
          <a:p>
            <a:r>
              <a:rPr lang="en-US" dirty="0"/>
              <a:t>It is located at </a:t>
            </a:r>
            <a:r>
              <a:rPr lang="en-US" dirty="0" err="1"/>
              <a:t>Mizan-Teferi</a:t>
            </a:r>
            <a:r>
              <a:rPr lang="en-US" dirty="0"/>
              <a:t>, where the main campus is, 565kms at southwest of Addis Ababa and </a:t>
            </a:r>
            <a:r>
              <a:rPr lang="en-US" dirty="0" err="1"/>
              <a:t>Tepi</a:t>
            </a:r>
            <a:r>
              <a:rPr lang="en-US" dirty="0"/>
              <a:t> town 578kms at southwest of Addis Ababa</a:t>
            </a:r>
          </a:p>
          <a:p>
            <a:r>
              <a:rPr lang="en-US" dirty="0"/>
              <a:t>The University started teaching and learning in 2006. By the time the university started its operation, there were only 215 students attending their first degree classes. Among this number of students, for the first time, 138 students had graduated colorfully in July 2008/09.</a:t>
            </a:r>
          </a:p>
          <a:p>
            <a:endParaRPr lang="en-US" dirty="0"/>
          </a:p>
        </p:txBody>
      </p:sp>
    </p:spTree>
    <p:extLst>
      <p:ext uri="{BB962C8B-B14F-4D97-AF65-F5344CB8AC3E}">
        <p14:creationId xmlns:p14="http://schemas.microsoft.com/office/powerpoint/2010/main" val="535649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D441-4D1E-43ED-A5D4-7559058A2502}"/>
              </a:ext>
            </a:extLst>
          </p:cNvPr>
          <p:cNvSpPr>
            <a:spLocks noGrp="1"/>
          </p:cNvSpPr>
          <p:nvPr>
            <p:ph type="title"/>
          </p:nvPr>
        </p:nvSpPr>
        <p:spPr/>
        <p:txBody>
          <a:bodyPr>
            <a:normAutofit fontScale="90000"/>
          </a:bodyPr>
          <a:lstStyle/>
          <a:p>
            <a:r>
              <a:rPr lang="en-US" b="1" dirty="0"/>
              <a:t> </a:t>
            </a:r>
            <a:r>
              <a:rPr lang="en-US" sz="4800" b="1" dirty="0">
                <a:solidFill>
                  <a:srgbClr val="00B0F0"/>
                </a:solidFill>
              </a:rPr>
              <a:t>benefit gained from the internship </a:t>
            </a:r>
            <a:endParaRPr lang="en-US" sz="4800" dirty="0">
              <a:solidFill>
                <a:srgbClr val="00B0F0"/>
              </a:solidFill>
            </a:endParaRPr>
          </a:p>
        </p:txBody>
      </p:sp>
      <p:sp>
        <p:nvSpPr>
          <p:cNvPr id="3" name="Content Placeholder 2">
            <a:extLst>
              <a:ext uri="{FF2B5EF4-FFF2-40B4-BE49-F238E27FC236}">
                <a16:creationId xmlns:a16="http://schemas.microsoft.com/office/drawing/2014/main" id="{ECE877DE-55A9-46C7-9FAA-F99EF742C616}"/>
              </a:ext>
            </a:extLst>
          </p:cNvPr>
          <p:cNvSpPr>
            <a:spLocks noGrp="1"/>
          </p:cNvSpPr>
          <p:nvPr>
            <p:ph idx="1"/>
          </p:nvPr>
        </p:nvSpPr>
        <p:spPr/>
        <p:txBody>
          <a:bodyPr>
            <a:normAutofit lnSpcReduction="10000"/>
          </a:bodyPr>
          <a:lstStyle/>
          <a:p>
            <a:pPr lvl="0"/>
            <a:r>
              <a:rPr lang="en-US" sz="3200" dirty="0">
                <a:latin typeface="Times New Roman" panose="02020603050405020304" pitchFamily="18" charset="0"/>
                <a:cs typeface="Times New Roman" panose="02020603050405020304" pitchFamily="18" charset="0"/>
              </a:rPr>
              <a:t>Have personal growth experiences.</a:t>
            </a:r>
          </a:p>
          <a:p>
            <a:pPr lvl="0"/>
            <a:r>
              <a:rPr lang="en-US" sz="3200" dirty="0">
                <a:latin typeface="Times New Roman" panose="02020603050405020304" pitchFamily="18" charset="0"/>
                <a:cs typeface="Times New Roman" panose="02020603050405020304" pitchFamily="18" charset="0"/>
              </a:rPr>
              <a:t>Increase self-confidence in the workplace</a:t>
            </a:r>
          </a:p>
          <a:p>
            <a:pPr lvl="0"/>
            <a:r>
              <a:rPr lang="en-US" sz="3200" dirty="0">
                <a:latin typeface="Times New Roman" panose="02020603050405020304" pitchFamily="18" charset="0"/>
                <a:cs typeface="Times New Roman" panose="02020603050405020304" pitchFamily="18" charset="0"/>
              </a:rPr>
              <a:t>Face problems </a:t>
            </a:r>
          </a:p>
          <a:p>
            <a:r>
              <a:rPr lang="en-US" sz="3200" dirty="0">
                <a:latin typeface="Times New Roman" panose="02020603050405020304" pitchFamily="18" charset="0"/>
                <a:cs typeface="Times New Roman" panose="02020603050405020304" pitchFamily="18" charset="0"/>
              </a:rPr>
              <a:t>Build my network:</a:t>
            </a:r>
          </a:p>
          <a:p>
            <a:r>
              <a:rPr lang="en-US" sz="3200" dirty="0">
                <a:latin typeface="Times New Roman" panose="02020603050405020304" pitchFamily="18" charset="0"/>
                <a:cs typeface="Times New Roman" panose="02020603050405020304" pitchFamily="18" charset="0"/>
              </a:rPr>
              <a:t>Management of Time:</a:t>
            </a:r>
          </a:p>
          <a:p>
            <a:pPr lvl="0"/>
            <a:endParaRPr lang="en-US" sz="2400" dirty="0"/>
          </a:p>
        </p:txBody>
      </p:sp>
    </p:spTree>
    <p:extLst>
      <p:ext uri="{BB962C8B-B14F-4D97-AF65-F5344CB8AC3E}">
        <p14:creationId xmlns:p14="http://schemas.microsoft.com/office/powerpoint/2010/main" val="21565217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1ECB-7483-4953-AB8A-1E98135408F0}"/>
              </a:ext>
            </a:extLst>
          </p:cNvPr>
          <p:cNvSpPr>
            <a:spLocks noGrp="1"/>
          </p:cNvSpPr>
          <p:nvPr>
            <p:ph type="title"/>
          </p:nvPr>
        </p:nvSpPr>
        <p:spPr/>
        <p:txBody>
          <a:bodyPr>
            <a:normAutofit/>
          </a:bodyPr>
          <a:lstStyle/>
          <a:p>
            <a:r>
              <a:rPr lang="en-US" b="1" dirty="0">
                <a:solidFill>
                  <a:srgbClr val="00B0F0"/>
                </a:solidFill>
              </a:rPr>
              <a:t>procedure I have used to develop my project</a:t>
            </a:r>
            <a:endParaRPr lang="en-US" dirty="0">
              <a:solidFill>
                <a:srgbClr val="00B0F0"/>
              </a:solidFill>
            </a:endParaRPr>
          </a:p>
        </p:txBody>
      </p:sp>
      <p:sp>
        <p:nvSpPr>
          <p:cNvPr id="3" name="Content Placeholder 2">
            <a:extLst>
              <a:ext uri="{FF2B5EF4-FFF2-40B4-BE49-F238E27FC236}">
                <a16:creationId xmlns:a16="http://schemas.microsoft.com/office/drawing/2014/main" id="{379337D0-0CEA-4845-AF63-02C0A11EAE6B}"/>
              </a:ext>
            </a:extLst>
          </p:cNvPr>
          <p:cNvSpPr>
            <a:spLocks noGrp="1"/>
          </p:cNvSpPr>
          <p:nvPr>
            <p:ph idx="1"/>
          </p:nvPr>
        </p:nvSpPr>
        <p:spPr/>
        <p:txBody>
          <a:bodyPr/>
          <a:lstStyle/>
          <a:p>
            <a:pPr marL="0" indent="0">
              <a:buNone/>
            </a:pPr>
            <a:r>
              <a:rPr lang="en-US" dirty="0"/>
              <a:t> </a:t>
            </a:r>
            <a:endParaRPr lang="en-US" sz="2400" dirty="0"/>
          </a:p>
          <a:p>
            <a:pPr lvl="0"/>
            <a:r>
              <a:rPr lang="en-US" dirty="0"/>
              <a:t>collect requirement </a:t>
            </a:r>
            <a:endParaRPr lang="en-US" sz="2400" dirty="0"/>
          </a:p>
          <a:p>
            <a:pPr lvl="0"/>
            <a:r>
              <a:rPr lang="en-US" dirty="0"/>
              <a:t>I read text books and watch some video tutorial.</a:t>
            </a:r>
            <a:endParaRPr lang="en-US" sz="2400" dirty="0"/>
          </a:p>
          <a:p>
            <a:pPr lvl="0"/>
            <a:r>
              <a:rPr lang="en-US" dirty="0"/>
              <a:t>Install </a:t>
            </a:r>
            <a:r>
              <a:rPr lang="en-US" dirty="0" err="1"/>
              <a:t>xampp</a:t>
            </a:r>
            <a:r>
              <a:rPr lang="en-US" dirty="0"/>
              <a:t> server on my pc.</a:t>
            </a:r>
            <a:endParaRPr lang="en-US" sz="2400" dirty="0"/>
          </a:p>
          <a:p>
            <a:pPr lvl="0"/>
            <a:r>
              <a:rPr lang="en-US" dirty="0"/>
              <a:t>Start codding </a:t>
            </a:r>
            <a:endParaRPr lang="en-US" sz="2400" dirty="0"/>
          </a:p>
          <a:p>
            <a:endParaRPr lang="en-US" dirty="0"/>
          </a:p>
        </p:txBody>
      </p:sp>
    </p:spTree>
    <p:extLst>
      <p:ext uri="{BB962C8B-B14F-4D97-AF65-F5344CB8AC3E}">
        <p14:creationId xmlns:p14="http://schemas.microsoft.com/office/powerpoint/2010/main" val="3038429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54EB-7868-4752-A278-5EDBCE06F6C3}"/>
              </a:ext>
            </a:extLst>
          </p:cNvPr>
          <p:cNvSpPr>
            <a:spLocks noGrp="1"/>
          </p:cNvSpPr>
          <p:nvPr>
            <p:ph type="title"/>
          </p:nvPr>
        </p:nvSpPr>
        <p:spPr/>
        <p:txBody>
          <a:bodyPr>
            <a:normAutofit/>
          </a:bodyPr>
          <a:lstStyle/>
          <a:p>
            <a:r>
              <a:rPr lang="en-US" b="1" dirty="0">
                <a:solidFill>
                  <a:srgbClr val="00B0F0"/>
                </a:solidFill>
              </a:rPr>
              <a:t>development tools for my project </a:t>
            </a:r>
            <a:endParaRPr lang="en-US" dirty="0">
              <a:solidFill>
                <a:srgbClr val="00B0F0"/>
              </a:solidFill>
            </a:endParaRPr>
          </a:p>
        </p:txBody>
      </p:sp>
      <p:sp>
        <p:nvSpPr>
          <p:cNvPr id="3" name="Content Placeholder 2">
            <a:extLst>
              <a:ext uri="{FF2B5EF4-FFF2-40B4-BE49-F238E27FC236}">
                <a16:creationId xmlns:a16="http://schemas.microsoft.com/office/drawing/2014/main" id="{58E1E9EA-1FDE-46A4-86E3-EE12CCE5878E}"/>
              </a:ext>
            </a:extLst>
          </p:cNvPr>
          <p:cNvSpPr>
            <a:spLocks noGrp="1"/>
          </p:cNvSpPr>
          <p:nvPr>
            <p:ph idx="1"/>
          </p:nvPr>
        </p:nvSpPr>
        <p:spPr/>
        <p:txBody>
          <a:bodyPr>
            <a:normAutofit fontScale="92500" lnSpcReduction="20000"/>
          </a:bodyPr>
          <a:lstStyle/>
          <a:p>
            <a:pPr marL="0" indent="0">
              <a:buNone/>
            </a:pPr>
            <a:r>
              <a:rPr lang="en-US" dirty="0"/>
              <a:t>hardware:</a:t>
            </a:r>
          </a:p>
          <a:p>
            <a:pPr lvl="1"/>
            <a:r>
              <a:rPr lang="en-US" dirty="0"/>
              <a:t>laptop</a:t>
            </a:r>
          </a:p>
          <a:p>
            <a:pPr lvl="1"/>
            <a:r>
              <a:rPr lang="en-US" dirty="0"/>
              <a:t>flash drive</a:t>
            </a:r>
          </a:p>
          <a:p>
            <a:pPr marL="0" indent="0">
              <a:buNone/>
            </a:pPr>
            <a:r>
              <a:rPr lang="en-US" dirty="0"/>
              <a:t>software: (technical knowledge and skill from my course)</a:t>
            </a:r>
          </a:p>
          <a:p>
            <a:pPr lvl="1"/>
            <a:r>
              <a:rPr lang="en-US" dirty="0"/>
              <a:t>php programming language </a:t>
            </a:r>
          </a:p>
          <a:p>
            <a:pPr lvl="1"/>
            <a:r>
              <a:rPr lang="en-US" dirty="0"/>
              <a:t>HTML, CSS, bootstrap…..</a:t>
            </a:r>
          </a:p>
          <a:p>
            <a:pPr lvl="1"/>
            <a:r>
              <a:rPr lang="en-US" dirty="0" err="1"/>
              <a:t>xampp</a:t>
            </a:r>
            <a:r>
              <a:rPr lang="en-US" dirty="0"/>
              <a:t> server</a:t>
            </a:r>
          </a:p>
          <a:p>
            <a:pPr lvl="1"/>
            <a:r>
              <a:rPr lang="en-US" dirty="0"/>
              <a:t>sublime text editor</a:t>
            </a:r>
          </a:p>
          <a:p>
            <a:pPr lvl="1"/>
            <a:r>
              <a:rPr lang="en-US" dirty="0"/>
              <a:t>MySQL database </a:t>
            </a:r>
          </a:p>
          <a:p>
            <a:pPr lvl="1"/>
            <a:r>
              <a:rPr lang="en-US" dirty="0"/>
              <a:t>Mozilla Firefox Internet Browser.</a:t>
            </a:r>
          </a:p>
          <a:p>
            <a:endParaRPr lang="en-US" dirty="0"/>
          </a:p>
        </p:txBody>
      </p:sp>
    </p:spTree>
    <p:extLst>
      <p:ext uri="{BB962C8B-B14F-4D97-AF65-F5344CB8AC3E}">
        <p14:creationId xmlns:p14="http://schemas.microsoft.com/office/powerpoint/2010/main" val="3969719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30DED6-4A71-4BE0-BA59-27F4344E0FF7}"/>
              </a:ext>
            </a:extLst>
          </p:cNvPr>
          <p:cNvSpPr>
            <a:spLocks noGrp="1"/>
          </p:cNvSpPr>
          <p:nvPr>
            <p:ph type="title"/>
          </p:nvPr>
        </p:nvSpPr>
        <p:spPr/>
        <p:txBody>
          <a:bodyPr/>
          <a:lstStyle/>
          <a:p>
            <a:r>
              <a:rPr lang="en-US" b="1" dirty="0">
                <a:solidFill>
                  <a:srgbClr val="00B0F0"/>
                </a:solidFill>
              </a:rPr>
              <a:t>major</a:t>
            </a:r>
            <a:r>
              <a:rPr lang="en-US" b="1" dirty="0"/>
              <a:t> </a:t>
            </a:r>
            <a:r>
              <a:rPr lang="en-US" b="1" dirty="0">
                <a:solidFill>
                  <a:srgbClr val="00B0F0"/>
                </a:solidFill>
              </a:rPr>
              <a:t>duty</a:t>
            </a:r>
            <a:endParaRPr lang="en-US" dirty="0">
              <a:solidFill>
                <a:srgbClr val="00B0F0"/>
              </a:solidFill>
            </a:endParaRPr>
          </a:p>
        </p:txBody>
      </p:sp>
      <p:sp>
        <p:nvSpPr>
          <p:cNvPr id="7" name="Content Placeholder 6">
            <a:extLst>
              <a:ext uri="{FF2B5EF4-FFF2-40B4-BE49-F238E27FC236}">
                <a16:creationId xmlns:a16="http://schemas.microsoft.com/office/drawing/2014/main" id="{C82DF58B-0E1F-4811-ABE8-F51C46B0C6BD}"/>
              </a:ext>
            </a:extLst>
          </p:cNvPr>
          <p:cNvSpPr>
            <a:spLocks noGrp="1"/>
          </p:cNvSpPr>
          <p:nvPr>
            <p:ph idx="1"/>
          </p:nvPr>
        </p:nvSpPr>
        <p:spPr/>
        <p:txBody>
          <a:bodyPr>
            <a:normAutofit lnSpcReduction="10000"/>
          </a:bodyPr>
          <a:lstStyle/>
          <a:p>
            <a:pPr marL="0" indent="0">
              <a:buNone/>
            </a:pPr>
            <a:r>
              <a:rPr lang="en-US" b="1" dirty="0"/>
              <a:t>Major duty given to me was to develop </a:t>
            </a:r>
            <a:r>
              <a:rPr lang="en-US" b="1" dirty="0">
                <a:solidFill>
                  <a:srgbClr val="00B050"/>
                </a:solidFill>
              </a:rPr>
              <a:t>library management system</a:t>
            </a:r>
          </a:p>
          <a:p>
            <a:pPr marL="0" indent="0">
              <a:buNone/>
            </a:pPr>
            <a:r>
              <a:rPr lang="en-US" dirty="0"/>
              <a:t>Expected output After finish my project is.</a:t>
            </a:r>
          </a:p>
          <a:p>
            <a:pPr marL="0" indent="0">
              <a:buNone/>
            </a:pPr>
            <a:r>
              <a:rPr lang="en-US" dirty="0"/>
              <a:t>My LMS has user side and admin side.</a:t>
            </a:r>
          </a:p>
          <a:p>
            <a:pPr marL="0" indent="0">
              <a:buNone/>
            </a:pPr>
            <a:r>
              <a:rPr lang="en-US" dirty="0"/>
              <a:t>User can use:</a:t>
            </a:r>
          </a:p>
          <a:p>
            <a:pPr lvl="1"/>
            <a:r>
              <a:rPr lang="en-US" dirty="0"/>
              <a:t>Library catalog i.e. search book by using title, author or year of publication.</a:t>
            </a:r>
          </a:p>
          <a:p>
            <a:pPr lvl="1"/>
            <a:r>
              <a:rPr lang="en-US" dirty="0"/>
              <a:t>Circulation service</a:t>
            </a:r>
          </a:p>
          <a:p>
            <a:pPr lvl="1"/>
            <a:r>
              <a:rPr lang="en-US" dirty="0"/>
              <a:t>Loan service</a:t>
            </a:r>
          </a:p>
          <a:p>
            <a:pPr lvl="1"/>
            <a:r>
              <a:rPr lang="en-US" dirty="0"/>
              <a:t>Give comment</a:t>
            </a:r>
          </a:p>
        </p:txBody>
      </p:sp>
    </p:spTree>
    <p:extLst>
      <p:ext uri="{BB962C8B-B14F-4D97-AF65-F5344CB8AC3E}">
        <p14:creationId xmlns:p14="http://schemas.microsoft.com/office/powerpoint/2010/main" val="2606476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51F5-6396-4E09-B0CB-5C72126C3D3F}"/>
              </a:ext>
            </a:extLst>
          </p:cNvPr>
          <p:cNvSpPr>
            <a:spLocks noGrp="1"/>
          </p:cNvSpPr>
          <p:nvPr>
            <p:ph type="title"/>
          </p:nvPr>
        </p:nvSpPr>
        <p:spPr/>
        <p:txBody>
          <a:bodyPr/>
          <a:lstStyle/>
          <a:p>
            <a:r>
              <a:rPr lang="en-US" dirty="0">
                <a:solidFill>
                  <a:srgbClr val="00B0F0"/>
                </a:solidFill>
              </a:rPr>
              <a:t>CONTI…..</a:t>
            </a:r>
          </a:p>
        </p:txBody>
      </p:sp>
      <p:sp>
        <p:nvSpPr>
          <p:cNvPr id="3" name="Content Placeholder 2">
            <a:extLst>
              <a:ext uri="{FF2B5EF4-FFF2-40B4-BE49-F238E27FC236}">
                <a16:creationId xmlns:a16="http://schemas.microsoft.com/office/drawing/2014/main" id="{54AABABC-C3D5-46B3-9240-08CE04B43646}"/>
              </a:ext>
            </a:extLst>
          </p:cNvPr>
          <p:cNvSpPr>
            <a:spLocks noGrp="1"/>
          </p:cNvSpPr>
          <p:nvPr>
            <p:ph idx="1"/>
          </p:nvPr>
        </p:nvSpPr>
        <p:spPr/>
        <p:txBody>
          <a:bodyPr>
            <a:normAutofit/>
          </a:bodyPr>
          <a:lstStyle/>
          <a:p>
            <a:pPr marL="0" indent="0">
              <a:buNone/>
            </a:pPr>
            <a:r>
              <a:rPr lang="en-US" sz="3600" dirty="0"/>
              <a:t>Admin can:</a:t>
            </a:r>
          </a:p>
          <a:p>
            <a:pPr lvl="1"/>
            <a:r>
              <a:rPr lang="en-US" sz="2400" dirty="0"/>
              <a:t>Insert new book, update, delete </a:t>
            </a:r>
          </a:p>
          <a:p>
            <a:pPr lvl="1"/>
            <a:r>
              <a:rPr lang="en-US" sz="2400" dirty="0"/>
              <a:t>Check loan and borrowed status </a:t>
            </a:r>
          </a:p>
          <a:p>
            <a:pPr lvl="1"/>
            <a:r>
              <a:rPr lang="en-US" sz="2400" dirty="0"/>
              <a:t>Update news </a:t>
            </a:r>
          </a:p>
          <a:p>
            <a:pPr lvl="1"/>
            <a:r>
              <a:rPr lang="en-US" sz="2400" dirty="0"/>
              <a:t>See comment and delete unwanted or old news</a:t>
            </a:r>
          </a:p>
          <a:p>
            <a:endParaRPr lang="en-US" dirty="0"/>
          </a:p>
        </p:txBody>
      </p:sp>
    </p:spTree>
    <p:extLst>
      <p:ext uri="{BB962C8B-B14F-4D97-AF65-F5344CB8AC3E}">
        <p14:creationId xmlns:p14="http://schemas.microsoft.com/office/powerpoint/2010/main" val="19876844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0F8E-BFB2-492A-A207-81B4B44E2A5B}"/>
              </a:ext>
            </a:extLst>
          </p:cNvPr>
          <p:cNvSpPr>
            <a:spLocks noGrp="1"/>
          </p:cNvSpPr>
          <p:nvPr>
            <p:ph type="title"/>
          </p:nvPr>
        </p:nvSpPr>
        <p:spPr/>
        <p:txBody>
          <a:bodyPr>
            <a:normAutofit/>
          </a:bodyPr>
          <a:lstStyle/>
          <a:p>
            <a:r>
              <a:rPr lang="en-US" b="1" dirty="0">
                <a:solidFill>
                  <a:srgbClr val="00B0F0"/>
                </a:solidFill>
              </a:rPr>
              <a:t>My final project (library management system)</a:t>
            </a:r>
            <a:endParaRPr lang="en-US" dirty="0">
              <a:solidFill>
                <a:srgbClr val="00B0F0"/>
              </a:solidFill>
            </a:endParaRPr>
          </a:p>
        </p:txBody>
      </p:sp>
      <p:sp>
        <p:nvSpPr>
          <p:cNvPr id="5" name="Content Placeholder 4">
            <a:extLst>
              <a:ext uri="{FF2B5EF4-FFF2-40B4-BE49-F238E27FC236}">
                <a16:creationId xmlns:a16="http://schemas.microsoft.com/office/drawing/2014/main" id="{50BDCA1B-5BAF-4DB3-B0CA-3834B8AFF989}"/>
              </a:ext>
            </a:extLst>
          </p:cNvPr>
          <p:cNvSpPr>
            <a:spLocks noGrp="1"/>
          </p:cNvSpPr>
          <p:nvPr>
            <p:ph idx="1"/>
          </p:nvPr>
        </p:nvSpPr>
        <p:spPr/>
        <p:txBody>
          <a:bodyPr/>
          <a:lstStyle/>
          <a:p>
            <a:pPr marL="0" indent="0">
              <a:buNone/>
            </a:pPr>
            <a:r>
              <a:rPr lang="en-US" dirty="0">
                <a:solidFill>
                  <a:srgbClr val="00B0F0"/>
                </a:solidFill>
              </a:rPr>
              <a:t>User</a:t>
            </a:r>
          </a:p>
          <a:p>
            <a:pPr marL="0" indent="0">
              <a:buNone/>
            </a:pPr>
            <a:r>
              <a:rPr lang="en-US" dirty="0"/>
              <a:t>Home page</a:t>
            </a:r>
          </a:p>
          <a:p>
            <a:endParaRPr lang="en-US" dirty="0"/>
          </a:p>
        </p:txBody>
      </p:sp>
      <p:pic>
        <p:nvPicPr>
          <p:cNvPr id="6" name="Content Placeholder 3">
            <a:extLst>
              <a:ext uri="{FF2B5EF4-FFF2-40B4-BE49-F238E27FC236}">
                <a16:creationId xmlns:a16="http://schemas.microsoft.com/office/drawing/2014/main" id="{2F9CE93A-84D1-4969-AC85-43C0C4F9ECD3}"/>
              </a:ext>
            </a:extLst>
          </p:cNvPr>
          <p:cNvPicPr>
            <a:picLocks/>
          </p:cNvPicPr>
          <p:nvPr/>
        </p:nvPicPr>
        <p:blipFill>
          <a:blip r:embed="rId2"/>
          <a:stretch>
            <a:fillRect/>
          </a:stretch>
        </p:blipFill>
        <p:spPr>
          <a:xfrm>
            <a:off x="1169505" y="2883385"/>
            <a:ext cx="8203096" cy="4086569"/>
          </a:xfrm>
          <a:prstGeom prst="rect">
            <a:avLst/>
          </a:prstGeom>
        </p:spPr>
      </p:pic>
    </p:spTree>
    <p:extLst>
      <p:ext uri="{BB962C8B-B14F-4D97-AF65-F5344CB8AC3E}">
        <p14:creationId xmlns:p14="http://schemas.microsoft.com/office/powerpoint/2010/main" val="1831450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8718-F1EF-44E6-9237-4E1921DA460C}"/>
              </a:ext>
            </a:extLst>
          </p:cNvPr>
          <p:cNvSpPr>
            <a:spLocks noGrp="1"/>
          </p:cNvSpPr>
          <p:nvPr>
            <p:ph type="title"/>
          </p:nvPr>
        </p:nvSpPr>
        <p:spPr>
          <a:xfrm>
            <a:off x="838200" y="571067"/>
            <a:ext cx="9603275" cy="1049235"/>
          </a:xfrm>
        </p:spPr>
        <p:txBody>
          <a:bodyPr/>
          <a:lstStyle/>
          <a:p>
            <a:r>
              <a:rPr lang="en-US" dirty="0"/>
              <a:t>Conti…..</a:t>
            </a:r>
          </a:p>
        </p:txBody>
      </p:sp>
      <p:sp>
        <p:nvSpPr>
          <p:cNvPr id="3" name="Content Placeholder 2">
            <a:extLst>
              <a:ext uri="{FF2B5EF4-FFF2-40B4-BE49-F238E27FC236}">
                <a16:creationId xmlns:a16="http://schemas.microsoft.com/office/drawing/2014/main" id="{589EE9E8-FF1F-4AA0-9B6B-BA5363115542}"/>
              </a:ext>
            </a:extLst>
          </p:cNvPr>
          <p:cNvSpPr>
            <a:spLocks noGrp="1"/>
          </p:cNvSpPr>
          <p:nvPr>
            <p:ph idx="1"/>
          </p:nvPr>
        </p:nvSpPr>
        <p:spPr/>
        <p:txBody>
          <a:bodyPr/>
          <a:lstStyle/>
          <a:p>
            <a:pPr marL="0" indent="0">
              <a:buNone/>
            </a:pPr>
            <a:r>
              <a:rPr lang="en-US" dirty="0"/>
              <a:t>catalogue (search page) </a:t>
            </a:r>
          </a:p>
        </p:txBody>
      </p:sp>
      <p:pic>
        <p:nvPicPr>
          <p:cNvPr id="4" name="Picture 3">
            <a:extLst>
              <a:ext uri="{FF2B5EF4-FFF2-40B4-BE49-F238E27FC236}">
                <a16:creationId xmlns:a16="http://schemas.microsoft.com/office/drawing/2014/main" id="{BB057434-27A0-40FA-BF3D-59D9D7D54AF3}"/>
              </a:ext>
            </a:extLst>
          </p:cNvPr>
          <p:cNvPicPr/>
          <p:nvPr/>
        </p:nvPicPr>
        <p:blipFill>
          <a:blip r:embed="rId2"/>
          <a:stretch>
            <a:fillRect/>
          </a:stretch>
        </p:blipFill>
        <p:spPr>
          <a:xfrm>
            <a:off x="1815548" y="2464214"/>
            <a:ext cx="8295862" cy="3870325"/>
          </a:xfrm>
          <a:prstGeom prst="rect">
            <a:avLst/>
          </a:prstGeom>
        </p:spPr>
      </p:pic>
    </p:spTree>
    <p:extLst>
      <p:ext uri="{BB962C8B-B14F-4D97-AF65-F5344CB8AC3E}">
        <p14:creationId xmlns:p14="http://schemas.microsoft.com/office/powerpoint/2010/main" val="37378044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Facet</Template>
  <TotalTime>162</TotalTime>
  <Words>368</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Adobe Myungjo Std M</vt:lpstr>
      <vt:lpstr>Arial</vt:lpstr>
      <vt:lpstr>Calibri</vt:lpstr>
      <vt:lpstr>Calibri Light</vt:lpstr>
      <vt:lpstr>Gill Sans MT</vt:lpstr>
      <vt:lpstr>Nueva Std</vt:lpstr>
      <vt:lpstr>Times New Roman</vt:lpstr>
      <vt:lpstr>Trebuchet MS</vt:lpstr>
      <vt:lpstr>Wingdings 3</vt:lpstr>
      <vt:lpstr>Facet</vt:lpstr>
      <vt:lpstr>Gallery</vt:lpstr>
      <vt:lpstr>Office Theme</vt:lpstr>
      <vt:lpstr>                    school of electrical engineering and computing department of computer science and engineering program  </vt:lpstr>
      <vt:lpstr>description of the my hosting organization (mizan-tepi university (mtu))</vt:lpstr>
      <vt:lpstr> benefit gained from the internship </vt:lpstr>
      <vt:lpstr>procedure I have used to develop my project</vt:lpstr>
      <vt:lpstr>development tools for my project </vt:lpstr>
      <vt:lpstr>major duty</vt:lpstr>
      <vt:lpstr>CONTI…..</vt:lpstr>
      <vt:lpstr>My final project (library management system)</vt:lpstr>
      <vt:lpstr>Conti…..</vt:lpstr>
      <vt:lpstr>Conti…..</vt:lpstr>
      <vt:lpstr>Conti……</vt:lpstr>
      <vt:lpstr>Admin </vt:lpstr>
      <vt:lpstr>Conti…..</vt:lpstr>
      <vt:lpstr>Conti…..</vt:lpstr>
      <vt:lpstr>Conclusion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shambel mebratu ID: R/1055/08 Advisor: Ashenafi Diguma Hosting organization: Mizan-Tepi university  Duration period of the internship: 2 month(July 1st - August 30th) </dc:title>
  <dc:creator>shambi</dc:creator>
  <cp:lastModifiedBy>shambi</cp:lastModifiedBy>
  <cp:revision>24</cp:revision>
  <dcterms:created xsi:type="dcterms:W3CDTF">2018-10-17T08:17:52Z</dcterms:created>
  <dcterms:modified xsi:type="dcterms:W3CDTF">2018-10-19T19:11:08Z</dcterms:modified>
</cp:coreProperties>
</file>