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8"/>
  </p:notesMasterIdLst>
  <p:handoutMasterIdLst>
    <p:handoutMasterId r:id="rId19"/>
  </p:handoutMasterIdLst>
  <p:sldIdLst>
    <p:sldId id="256" r:id="rId5"/>
    <p:sldId id="258" r:id="rId6"/>
    <p:sldId id="262" r:id="rId7"/>
    <p:sldId id="263" r:id="rId8"/>
    <p:sldId id="269" r:id="rId9"/>
    <p:sldId id="264" r:id="rId10"/>
    <p:sldId id="261" r:id="rId11"/>
    <p:sldId id="265" r:id="rId12"/>
    <p:sldId id="266" r:id="rId13"/>
    <p:sldId id="267" r:id="rId14"/>
    <p:sldId id="268" r:id="rId15"/>
    <p:sldId id="259"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216" y="4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endParaRPr lang="en-US"/>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endParaRPr lang="en-US"/>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endParaRPr lang="en-US"/>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96DAC541-7B7A-43D3-8B79-37D633B846F1}">
                <asvg:svgBlip xmlns:asvg="http://schemas.microsoft.com/office/drawing/2016/SVG/main" xmlns=""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t>
        <a:bodyPr/>
        <a:lstStyle/>
        <a:p>
          <a:endParaRPr lang="en-US"/>
        </a:p>
      </dgm:t>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t>
        <a:bodyPr/>
        <a:lstStyle/>
        <a:p>
          <a:endParaRPr lang="en-US"/>
        </a:p>
      </dgm:t>
    </dgm:pt>
  </dgm:ptLst>
  <dgm:cxnLst>
    <dgm:cxn modelId="{7F0DAB6F-9257-4F2D-B31A-3418F73F6952}" srcId="{7D9C16A6-8C48-4165-8DAF-8C957C12A8FA}" destId="{91A66877-AC1C-46D9-BF2C-6024B638DEA9}" srcOrd="1" destOrd="0" parTransId="{913FED05-DF41-48A7-B1F8-81937A468EF9}" sibTransId="{BFCE4A28-C381-46FF-935A-B11534EF7D87}"/>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EC5C6E85-C523-4B60-976B-342F12E3A6CB}" type="presOf" srcId="{91A66877-AC1C-46D9-BF2C-6024B638DEA9}" destId="{55120873-6F5C-4053-8EAD-6287A7F1097E}" srcOrd="0" destOrd="0" presId="urn:microsoft.com/office/officeart/2018/2/layout/IconLabelList"/>
    <dgm:cxn modelId="{1B8CB22C-9648-419B-97E9-4AA6C3555723}" type="presOf" srcId="{701D68F5-42F8-47BC-8FED-84C50F595DF0}" destId="{A99B5DD6-89E9-4537-B415-4205CEB9323A}" srcOrd="0" destOrd="0" presId="urn:microsoft.com/office/officeart/2018/2/layout/IconLabelList"/>
    <dgm:cxn modelId="{5574CC64-4BF2-43BE-BABC-6DF1E58A4C74}" type="presOf" srcId="{7D9C16A6-8C48-4165-8DAF-8C957C12A8FA}" destId="{8994D886-A75F-411A-A9D7-D31991FF12BD}"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a:t>Cloud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a:t>Local</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a:t>Hybrid</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n-US"/>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t>
        <a:bodyPr/>
        <a:lstStyle/>
        <a:p>
          <a:endParaRPr lang="en-US"/>
        </a:p>
      </dgm:t>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t>
        <a:bodyPr/>
        <a:lstStyle/>
        <a:p>
          <a:endParaRPr lang="en-US"/>
        </a:p>
      </dgm:t>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t>
        <a:bodyPr/>
        <a:lstStyle/>
        <a:p>
          <a:endParaRPr lang="en-US"/>
        </a:p>
      </dgm:t>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t>
        <a:bodyPr/>
        <a:lstStyle/>
        <a:p>
          <a:endParaRPr lang="en-US"/>
        </a:p>
      </dgm:t>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A11E3B12-1828-45A7-86C3-BB85832DF84D}" type="presOf" srcId="{CA077D98-8478-47EA-B6A9-99ACE60C64D4}" destId="{D79B43FC-100B-4A0D-A4D5-0D2D04B99064}"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FAF3F884-F0CF-440F-8CB1-B7648AB1B138}" srcId="{7E5AA53B-3EEE-4DE4-BB81-9044890C2946}" destId="{5605D28D-2CE6-4513-8566-952984E21E14}" srcOrd="2" destOrd="0" parTransId="{EB15AB98-362B-4E70-A3DA-995FC3E8BA79}" sibTransId="{823D1971-2C4D-4EC5-A874-2F463DE37109}"/>
    <dgm:cxn modelId="{0B5DAE5F-BCDC-4BF7-A6E7-CF856886A64D}" srcId="{7E5AA53B-3EEE-4DE4-BB81-9044890C2946}" destId="{6750AC01-D39D-4F3A-9DC8-2A211EE986A2}" srcOrd="0" destOrd="0" parTransId="{720680DC-AAA4-4434-A582-60EBCC5BA355}" sibTransId="{CA077D98-8478-47EA-B6A9-99ACE60C64D4}"/>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96DAC541-7B7A-43D3-8B79-37D633B846F1}">
                <asvg:svgBlip xmlns:asvg="http://schemas.microsoft.com/office/drawing/2016/SVG/main" xmlns=""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600200">
            <a:lnSpc>
              <a:spcPct val="90000"/>
            </a:lnSpc>
            <a:spcBef>
              <a:spcPct val="0"/>
            </a:spcBef>
            <a:spcAft>
              <a:spcPct val="35000"/>
            </a:spcAft>
          </a:pPr>
          <a:endParaRPr lang="en-US" sz="3600" kern="120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600200">
            <a:lnSpc>
              <a:spcPct val="90000"/>
            </a:lnSpc>
            <a:spcBef>
              <a:spcPct val="0"/>
            </a:spcBef>
            <a:spcAft>
              <a:spcPct val="35000"/>
            </a:spcAft>
          </a:pPr>
          <a:endParaRPr lang="en-US" sz="3600" kern="1200"/>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600200">
            <a:lnSpc>
              <a:spcPct val="90000"/>
            </a:lnSpc>
            <a:spcBef>
              <a:spcPct val="0"/>
            </a:spcBef>
            <a:spcAft>
              <a:spcPct val="35000"/>
            </a:spcAft>
          </a:pPr>
          <a:endParaRPr lang="en-US" sz="3600" kern="1200"/>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a:t>Cloud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a:t>Local</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a:t>Hybrid</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7/12/2023</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7/12/2023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7/12/2023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err="1">
                <a:solidFill>
                  <a:schemeClr val="bg1"/>
                </a:solidFill>
              </a:rPr>
              <a:t>Tcp</a:t>
            </a:r>
            <a:r>
              <a:rPr lang="en-US" sz="3200" dirty="0">
                <a:solidFill>
                  <a:schemeClr val="bg1"/>
                </a:solidFill>
              </a:rPr>
              <a:t> congestion control algorithm research</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pPr algn="just"/>
            <a:r>
              <a:rPr lang="en-US">
                <a:solidFill>
                  <a:srgbClr val="7CEBFF"/>
                </a:solidFill>
              </a:rPr>
              <a:t>Sana </a:t>
            </a:r>
            <a:r>
              <a:rPr lang="en-US" err="1">
                <a:solidFill>
                  <a:srgbClr val="7CEBFF"/>
                </a:solidFill>
              </a:rPr>
              <a:t>behl</a:t>
            </a:r>
            <a:r>
              <a:rPr lang="en-US">
                <a:solidFill>
                  <a:srgbClr val="7CEBFF"/>
                </a:solidFill>
              </a:rPr>
              <a:t>                        </a:t>
            </a:r>
            <a:r>
              <a:rPr lang="en-US" err="1">
                <a:solidFill>
                  <a:srgbClr val="7CEBFF"/>
                </a:solidFill>
              </a:rPr>
              <a:t>shambhavi</a:t>
            </a:r>
            <a:r>
              <a:rPr lang="en-US">
                <a:solidFill>
                  <a:srgbClr val="7CEBFF"/>
                </a:solidFill>
              </a:rPr>
              <a:t> Sinha                </a:t>
            </a:r>
            <a:r>
              <a:rPr lang="en-US" err="1">
                <a:solidFill>
                  <a:srgbClr val="7CEBFF"/>
                </a:solidFill>
              </a:rPr>
              <a:t>sathwik</a:t>
            </a:r>
            <a:r>
              <a:rPr lang="en-US">
                <a:solidFill>
                  <a:srgbClr val="7CEBFF"/>
                </a:solidFill>
              </a:rPr>
              <a:t> </a:t>
            </a:r>
            <a:r>
              <a:rPr lang="en-US" err="1">
                <a:solidFill>
                  <a:srgbClr val="7CEBFF"/>
                </a:solidFill>
              </a:rPr>
              <a:t>merla</a:t>
            </a:r>
            <a:endParaRPr lang="en-US">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a:t>RESULTS</a:t>
            </a:r>
          </a:p>
        </p:txBody>
      </p:sp>
      <p:sp>
        <p:nvSpPr>
          <p:cNvPr id="4" name="Content Placeholder 3">
            <a:extLst>
              <a:ext uri="{FF2B5EF4-FFF2-40B4-BE49-F238E27FC236}">
                <a16:creationId xmlns:a16="http://schemas.microsoft.com/office/drawing/2014/main" id="{7BCCBC18-D9A7-3E1E-66E4-06ECBE2A4B69}"/>
              </a:ext>
            </a:extLst>
          </p:cNvPr>
          <p:cNvSpPr>
            <a:spLocks noGrp="1"/>
          </p:cNvSpPr>
          <p:nvPr>
            <p:ph sz="half" idx="1"/>
          </p:nvPr>
        </p:nvSpPr>
        <p:spPr>
          <a:xfrm>
            <a:off x="581193" y="2228003"/>
            <a:ext cx="11029616" cy="3633047"/>
          </a:xfrm>
        </p:spPr>
        <p:txBody>
          <a:bodyPr/>
          <a:lstStyle/>
          <a:p>
            <a:endParaRPr lang="en-US">
              <a:solidFill>
                <a:schemeClr val="bg2">
                  <a:lumMod val="50000"/>
                </a:schemeClr>
              </a:solidFill>
            </a:endParaRPr>
          </a:p>
        </p:txBody>
      </p:sp>
    </p:spTree>
    <p:extLst>
      <p:ext uri="{BB962C8B-B14F-4D97-AF65-F5344CB8AC3E}">
        <p14:creationId xmlns:p14="http://schemas.microsoft.com/office/powerpoint/2010/main" val="132257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a:t>RESULTS</a:t>
            </a:r>
          </a:p>
        </p:txBody>
      </p:sp>
      <p:sp>
        <p:nvSpPr>
          <p:cNvPr id="4" name="Content Placeholder 3">
            <a:extLst>
              <a:ext uri="{FF2B5EF4-FFF2-40B4-BE49-F238E27FC236}">
                <a16:creationId xmlns:a16="http://schemas.microsoft.com/office/drawing/2014/main" id="{7BCCBC18-D9A7-3E1E-66E4-06ECBE2A4B69}"/>
              </a:ext>
            </a:extLst>
          </p:cNvPr>
          <p:cNvSpPr>
            <a:spLocks noGrp="1"/>
          </p:cNvSpPr>
          <p:nvPr>
            <p:ph sz="half" idx="1"/>
          </p:nvPr>
        </p:nvSpPr>
        <p:spPr>
          <a:xfrm>
            <a:off x="581193" y="2228003"/>
            <a:ext cx="11029616" cy="3633047"/>
          </a:xfrm>
        </p:spPr>
        <p:txBody>
          <a:bodyPr/>
          <a:lstStyle/>
          <a:p>
            <a:endParaRPr lang="en-US">
              <a:solidFill>
                <a:schemeClr val="bg2">
                  <a:lumMod val="50000"/>
                </a:schemeClr>
              </a:solidFill>
            </a:endParaRPr>
          </a:p>
        </p:txBody>
      </p:sp>
    </p:spTree>
    <p:extLst>
      <p:ext uri="{BB962C8B-B14F-4D97-AF65-F5344CB8AC3E}">
        <p14:creationId xmlns:p14="http://schemas.microsoft.com/office/powerpoint/2010/main" val="174119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a:t>COMPARISON METRICS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6133764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a:t>introduction</a:t>
            </a:r>
          </a:p>
        </p:txBody>
      </p:sp>
      <p:sp>
        <p:nvSpPr>
          <p:cNvPr id="4" name="Content Placeholder 3">
            <a:extLst>
              <a:ext uri="{FF2B5EF4-FFF2-40B4-BE49-F238E27FC236}">
                <a16:creationId xmlns:a16="http://schemas.microsoft.com/office/drawing/2014/main" id="{7BCCBC18-D9A7-3E1E-66E4-06ECBE2A4B69}"/>
              </a:ext>
            </a:extLst>
          </p:cNvPr>
          <p:cNvSpPr>
            <a:spLocks noGrp="1"/>
          </p:cNvSpPr>
          <p:nvPr>
            <p:ph sz="half" idx="1"/>
          </p:nvPr>
        </p:nvSpPr>
        <p:spPr>
          <a:xfrm>
            <a:off x="581193" y="2228003"/>
            <a:ext cx="11029616" cy="3633047"/>
          </a:xfrm>
        </p:spPr>
        <p:txBody>
          <a:bodyPr/>
          <a:lstStyle/>
          <a:p>
            <a:r>
              <a:rPr lang="en-US" b="0" i="0">
                <a:solidFill>
                  <a:schemeClr val="bg2">
                    <a:lumMod val="50000"/>
                  </a:schemeClr>
                </a:solidFill>
                <a:effectLst/>
                <a:latin typeface="Söhne"/>
              </a:rPr>
              <a:t>With the rapid growth in internet usage, it has become crucial to ensure that the TCP congestion control algorithm used in computer networks is efficient and effective. </a:t>
            </a:r>
          </a:p>
          <a:p>
            <a:r>
              <a:rPr lang="en-US" b="0" i="0">
                <a:solidFill>
                  <a:schemeClr val="bg2">
                    <a:lumMod val="50000"/>
                  </a:schemeClr>
                </a:solidFill>
                <a:effectLst/>
                <a:latin typeface="Söhne"/>
              </a:rPr>
              <a:t>However, with the increasing complexity of modern network environments and the emergence of new network technologies, it is becoming increasingly challenging to develop a congestion control algorithm that can adapt to diverse network conditions and provide optimal network performance. </a:t>
            </a:r>
            <a:endParaRPr lang="en-US">
              <a:solidFill>
                <a:schemeClr val="bg2">
                  <a:lumMod val="50000"/>
                </a:schemeClr>
              </a:solidFill>
            </a:endParaRPr>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a:t>Problem statement</a:t>
            </a:r>
          </a:p>
        </p:txBody>
      </p:sp>
      <p:sp>
        <p:nvSpPr>
          <p:cNvPr id="4" name="Content Placeholder 3">
            <a:extLst>
              <a:ext uri="{FF2B5EF4-FFF2-40B4-BE49-F238E27FC236}">
                <a16:creationId xmlns:a16="http://schemas.microsoft.com/office/drawing/2014/main" id="{7BCCBC18-D9A7-3E1E-66E4-06ECBE2A4B69}"/>
              </a:ext>
            </a:extLst>
          </p:cNvPr>
          <p:cNvSpPr>
            <a:spLocks noGrp="1"/>
          </p:cNvSpPr>
          <p:nvPr>
            <p:ph sz="half" idx="1"/>
          </p:nvPr>
        </p:nvSpPr>
        <p:spPr>
          <a:xfrm>
            <a:off x="581193" y="2228003"/>
            <a:ext cx="11029616" cy="3633047"/>
          </a:xfrm>
        </p:spPr>
        <p:txBody>
          <a:bodyPr/>
          <a:lstStyle/>
          <a:p>
            <a:r>
              <a:rPr lang="en-US">
                <a:solidFill>
                  <a:schemeClr val="bg2">
                    <a:lumMod val="50000"/>
                  </a:schemeClr>
                </a:solidFill>
                <a:latin typeface="Söhne"/>
              </a:rPr>
              <a:t>T</a:t>
            </a:r>
            <a:r>
              <a:rPr lang="en-US" b="0" i="0">
                <a:solidFill>
                  <a:schemeClr val="bg2">
                    <a:lumMod val="50000"/>
                  </a:schemeClr>
                </a:solidFill>
                <a:effectLst/>
                <a:latin typeface="Söhne"/>
              </a:rPr>
              <a:t>he problem statement for TCP Congestion Control Algorithm Research is to identify and address the limitations of current congestion control algorithms and develop new algorithms that can efficiently manage network congestion and provide reliable and efficient data transfer over a wide range of network environments.</a:t>
            </a:r>
            <a:endParaRPr lang="en-US">
              <a:solidFill>
                <a:schemeClr val="bg2">
                  <a:lumMod val="50000"/>
                </a:schemeClr>
              </a:solidFill>
            </a:endParaRPr>
          </a:p>
        </p:txBody>
      </p:sp>
    </p:spTree>
    <p:extLst>
      <p:ext uri="{BB962C8B-B14F-4D97-AF65-F5344CB8AC3E}">
        <p14:creationId xmlns:p14="http://schemas.microsoft.com/office/powerpoint/2010/main" val="229930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a:t>METHODOLOGY</a:t>
            </a:r>
          </a:p>
        </p:txBody>
      </p:sp>
      <p:sp>
        <p:nvSpPr>
          <p:cNvPr id="4" name="Content Placeholder 3">
            <a:extLst>
              <a:ext uri="{FF2B5EF4-FFF2-40B4-BE49-F238E27FC236}">
                <a16:creationId xmlns:a16="http://schemas.microsoft.com/office/drawing/2014/main" id="{7BCCBC18-D9A7-3E1E-66E4-06ECBE2A4B69}"/>
              </a:ext>
            </a:extLst>
          </p:cNvPr>
          <p:cNvSpPr>
            <a:spLocks noGrp="1"/>
          </p:cNvSpPr>
          <p:nvPr>
            <p:ph sz="half" idx="1"/>
          </p:nvPr>
        </p:nvSpPr>
        <p:spPr>
          <a:xfrm>
            <a:off x="581193" y="2228003"/>
            <a:ext cx="11029616" cy="3633047"/>
          </a:xfrm>
        </p:spPr>
        <p:txBody>
          <a:bodyPr/>
          <a:lstStyle/>
          <a:p>
            <a:r>
              <a:rPr lang="en-IN" dirty="0">
                <a:solidFill>
                  <a:schemeClr val="bg2">
                    <a:lumMod val="50000"/>
                  </a:schemeClr>
                </a:solidFill>
              </a:rPr>
              <a:t>Define the problem: Begin by clearly defining the problem of network congestion and its impact on network performance, including slow data transfer rates, dropped packets, and network outages.</a:t>
            </a:r>
          </a:p>
          <a:p>
            <a:r>
              <a:rPr lang="en-IN" dirty="0">
                <a:solidFill>
                  <a:schemeClr val="bg2">
                    <a:lumMod val="50000"/>
                  </a:schemeClr>
                </a:solidFill>
              </a:rPr>
              <a:t>Research existing solutions: Explore existing congestion control algorithms, such as TCP reno, </a:t>
            </a:r>
            <a:r>
              <a:rPr lang="en-IN">
                <a:solidFill>
                  <a:schemeClr val="bg2">
                    <a:lumMod val="50000"/>
                  </a:schemeClr>
                </a:solidFill>
              </a:rPr>
              <a:t>TCP Vegas </a:t>
            </a:r>
            <a:r>
              <a:rPr lang="en-IN" dirty="0">
                <a:solidFill>
                  <a:schemeClr val="bg2">
                    <a:lumMod val="50000"/>
                  </a:schemeClr>
                </a:solidFill>
              </a:rPr>
              <a:t>and TCP cubic to understand their strengths and weaknesses.</a:t>
            </a:r>
          </a:p>
          <a:p>
            <a:r>
              <a:rPr lang="en-IN" dirty="0">
                <a:solidFill>
                  <a:schemeClr val="bg2">
                    <a:lumMod val="50000"/>
                  </a:schemeClr>
                </a:solidFill>
              </a:rPr>
              <a:t>Develop a new algorithm: Using the information gathered in step 2, develop a new congestion control algorithm that addresses the limitations of existing solutions and is tailored to the specific network environment and requirements.</a:t>
            </a:r>
            <a:endParaRPr lang="en-US" dirty="0">
              <a:solidFill>
                <a:schemeClr val="bg2">
                  <a:lumMod val="50000"/>
                </a:schemeClr>
              </a:solidFill>
            </a:endParaRPr>
          </a:p>
        </p:txBody>
      </p:sp>
    </p:spTree>
    <p:extLst>
      <p:ext uri="{BB962C8B-B14F-4D97-AF65-F5344CB8AC3E}">
        <p14:creationId xmlns:p14="http://schemas.microsoft.com/office/powerpoint/2010/main" val="83518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13F8-C3F6-2F48-34E8-E4426C1EEDD0}"/>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2BFDE4D3-6A91-F33A-837A-0732091189DB}"/>
              </a:ext>
            </a:extLst>
          </p:cNvPr>
          <p:cNvSpPr>
            <a:spLocks noGrp="1"/>
          </p:cNvSpPr>
          <p:nvPr>
            <p:ph idx="1"/>
          </p:nvPr>
        </p:nvSpPr>
        <p:spPr/>
        <p:txBody>
          <a:bodyPr/>
          <a:lstStyle/>
          <a:p>
            <a:r>
              <a:rPr lang="en-IN" dirty="0"/>
              <a:t>Test the algorithm: Use simulation by using python to test the new algorithm in various network scenarios and evaluate its performance in terms of throughput, delay, and packet loss.</a:t>
            </a:r>
          </a:p>
          <a:p>
            <a:r>
              <a:rPr lang="en-IN" dirty="0"/>
              <a:t>Fine-tune the algorithm: Based on the results of the testing, fine-tune the algorithm to improve its performance, adjust parameters such as congestion thresholds, and optimize its implementation.</a:t>
            </a:r>
          </a:p>
          <a:p>
            <a:r>
              <a:rPr lang="en-IN" dirty="0"/>
              <a:t>Evaluate and validate the algorithm: Validate the new algorithm against other congestion control methods and evaluate its suitability for real-world deployment based on scalability, stability, and compatibility with existing network infrastructure.</a:t>
            </a:r>
          </a:p>
          <a:p>
            <a:r>
              <a:rPr lang="en-IN" dirty="0"/>
              <a:t>Present the results: Finally, present the results of the research and development process, highlighting the key features and benefits of the new congestion control algorithm, and its potential impact on improving network performance and user experience.</a:t>
            </a:r>
          </a:p>
        </p:txBody>
      </p:sp>
    </p:spTree>
    <p:extLst>
      <p:ext uri="{BB962C8B-B14F-4D97-AF65-F5344CB8AC3E}">
        <p14:creationId xmlns:p14="http://schemas.microsoft.com/office/powerpoint/2010/main" val="280370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a:t>FLOWCHART</a:t>
            </a:r>
          </a:p>
        </p:txBody>
      </p:sp>
      <p:sp>
        <p:nvSpPr>
          <p:cNvPr id="4" name="Content Placeholder 3">
            <a:extLst>
              <a:ext uri="{FF2B5EF4-FFF2-40B4-BE49-F238E27FC236}">
                <a16:creationId xmlns:a16="http://schemas.microsoft.com/office/drawing/2014/main" id="{7BCCBC18-D9A7-3E1E-66E4-06ECBE2A4B69}"/>
              </a:ext>
            </a:extLst>
          </p:cNvPr>
          <p:cNvSpPr>
            <a:spLocks noGrp="1"/>
          </p:cNvSpPr>
          <p:nvPr>
            <p:ph sz="half" idx="1"/>
          </p:nvPr>
        </p:nvSpPr>
        <p:spPr>
          <a:xfrm>
            <a:off x="581193" y="2228003"/>
            <a:ext cx="11029616" cy="3633047"/>
          </a:xfrm>
        </p:spPr>
        <p:txBody>
          <a:bodyPr/>
          <a:lstStyle/>
          <a:p>
            <a:endParaRPr lang="en-US" dirty="0">
              <a:solidFill>
                <a:schemeClr val="bg2">
                  <a:lumMod val="50000"/>
                </a:schemeClr>
              </a:solidFill>
            </a:endParaRPr>
          </a:p>
        </p:txBody>
      </p:sp>
      <p:sp>
        <p:nvSpPr>
          <p:cNvPr id="5" name="Rectangle: Rounded Corners 4">
            <a:extLst>
              <a:ext uri="{FF2B5EF4-FFF2-40B4-BE49-F238E27FC236}">
                <a16:creationId xmlns:a16="http://schemas.microsoft.com/office/drawing/2014/main" id="{807CB044-8367-80FA-02FD-E69AB0CF7D09}"/>
              </a:ext>
            </a:extLst>
          </p:cNvPr>
          <p:cNvSpPr/>
          <p:nvPr/>
        </p:nvSpPr>
        <p:spPr>
          <a:xfrm>
            <a:off x="1159497" y="2375556"/>
            <a:ext cx="2771480" cy="13386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D1D5DB"/>
                </a:solidFill>
                <a:effectLst/>
                <a:latin typeface="Söhne"/>
              </a:rPr>
              <a:t>Measure network congestion using different metrics, </a:t>
            </a:r>
            <a:endParaRPr lang="en-IN" dirty="0"/>
          </a:p>
        </p:txBody>
      </p:sp>
      <p:sp>
        <p:nvSpPr>
          <p:cNvPr id="6" name="Rectangle: Rounded Corners 5">
            <a:extLst>
              <a:ext uri="{FF2B5EF4-FFF2-40B4-BE49-F238E27FC236}">
                <a16:creationId xmlns:a16="http://schemas.microsoft.com/office/drawing/2014/main" id="{DE3EEE42-37AA-7897-370E-13CD8281BA7A}"/>
              </a:ext>
            </a:extLst>
          </p:cNvPr>
          <p:cNvSpPr/>
          <p:nvPr/>
        </p:nvSpPr>
        <p:spPr>
          <a:xfrm>
            <a:off x="4675695" y="2441542"/>
            <a:ext cx="2611225" cy="1272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D1D5DB"/>
                </a:solidFill>
                <a:effectLst/>
                <a:latin typeface="Söhne"/>
              </a:rPr>
              <a:t>Adjust the sending rate of the data based on the congestion metric. </a:t>
            </a:r>
            <a:endParaRPr lang="en-IN" dirty="0"/>
          </a:p>
        </p:txBody>
      </p:sp>
      <p:sp>
        <p:nvSpPr>
          <p:cNvPr id="8" name="Rectangle: Rounded Corners 7">
            <a:extLst>
              <a:ext uri="{FF2B5EF4-FFF2-40B4-BE49-F238E27FC236}">
                <a16:creationId xmlns:a16="http://schemas.microsoft.com/office/drawing/2014/main" id="{6B257948-DCF1-0A73-ED31-9CE1454E132D}"/>
              </a:ext>
            </a:extLst>
          </p:cNvPr>
          <p:cNvSpPr/>
          <p:nvPr/>
        </p:nvSpPr>
        <p:spPr>
          <a:xfrm>
            <a:off x="8408709" y="2441542"/>
            <a:ext cx="2623794" cy="1272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D1D5DB"/>
                </a:solidFill>
                <a:effectLst/>
                <a:latin typeface="Söhne"/>
              </a:rPr>
              <a:t>Use congestion control algorithms, </a:t>
            </a:r>
            <a:endParaRPr lang="en-IN" dirty="0"/>
          </a:p>
        </p:txBody>
      </p:sp>
      <p:sp>
        <p:nvSpPr>
          <p:cNvPr id="9" name="Rectangle: Rounded Corners 8">
            <a:extLst>
              <a:ext uri="{FF2B5EF4-FFF2-40B4-BE49-F238E27FC236}">
                <a16:creationId xmlns:a16="http://schemas.microsoft.com/office/drawing/2014/main" id="{7D4F462E-D28D-CBBC-AFD2-0267A77E6461}"/>
              </a:ext>
            </a:extLst>
          </p:cNvPr>
          <p:cNvSpPr/>
          <p:nvPr/>
        </p:nvSpPr>
        <p:spPr>
          <a:xfrm>
            <a:off x="8474697" y="4147794"/>
            <a:ext cx="2557806" cy="1461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D1D5DB"/>
                </a:solidFill>
                <a:effectLst/>
                <a:latin typeface="Söhne"/>
              </a:rPr>
              <a:t>Monitor the performance of the network and adjust the congestion control parameters accordingly</a:t>
            </a:r>
            <a:endParaRPr lang="en-IN" dirty="0"/>
          </a:p>
        </p:txBody>
      </p:sp>
      <p:sp>
        <p:nvSpPr>
          <p:cNvPr id="10" name="Rectangle: Rounded Corners 9">
            <a:extLst>
              <a:ext uri="{FF2B5EF4-FFF2-40B4-BE49-F238E27FC236}">
                <a16:creationId xmlns:a16="http://schemas.microsoft.com/office/drawing/2014/main" id="{99ED622A-9818-D1AA-C3C3-0391AF65D1A0}"/>
              </a:ext>
            </a:extLst>
          </p:cNvPr>
          <p:cNvSpPr/>
          <p:nvPr/>
        </p:nvSpPr>
        <p:spPr>
          <a:xfrm>
            <a:off x="4892511" y="4147794"/>
            <a:ext cx="2394409" cy="1461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D1D5DB"/>
                </a:solidFill>
                <a:effectLst/>
                <a:latin typeface="Söhne"/>
              </a:rPr>
              <a:t>Implement algorithms to detect and react to congestion events, such as slow start and fast retransmit</a:t>
            </a:r>
            <a:endParaRPr lang="en-IN" dirty="0"/>
          </a:p>
        </p:txBody>
      </p:sp>
      <p:cxnSp>
        <p:nvCxnSpPr>
          <p:cNvPr id="12" name="Straight Arrow Connector 11">
            <a:extLst>
              <a:ext uri="{FF2B5EF4-FFF2-40B4-BE49-F238E27FC236}">
                <a16:creationId xmlns:a16="http://schemas.microsoft.com/office/drawing/2014/main" id="{D91D8A44-5F12-9247-C6F2-69D9524C7860}"/>
              </a:ext>
            </a:extLst>
          </p:cNvPr>
          <p:cNvCxnSpPr>
            <a:stCxn id="5" idx="3"/>
          </p:cNvCxnSpPr>
          <p:nvPr/>
        </p:nvCxnSpPr>
        <p:spPr>
          <a:xfrm>
            <a:off x="3930977" y="3044858"/>
            <a:ext cx="7447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671A029-DC1A-7D83-2249-EF8E6D3BCEA3}"/>
              </a:ext>
            </a:extLst>
          </p:cNvPr>
          <p:cNvCxnSpPr>
            <a:cxnSpLocks/>
            <a:stCxn id="6" idx="3"/>
            <a:endCxn id="8" idx="1"/>
          </p:cNvCxnSpPr>
          <p:nvPr/>
        </p:nvCxnSpPr>
        <p:spPr>
          <a:xfrm>
            <a:off x="7286920" y="3077851"/>
            <a:ext cx="1121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15A150-F64B-1AAA-0A49-F650F258B2B6}"/>
              </a:ext>
            </a:extLst>
          </p:cNvPr>
          <p:cNvCxnSpPr/>
          <p:nvPr/>
        </p:nvCxnSpPr>
        <p:spPr>
          <a:xfrm>
            <a:off x="9728462" y="3714159"/>
            <a:ext cx="0" cy="433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09ED8AA-4CEA-8756-7844-E20A0B736921}"/>
              </a:ext>
            </a:extLst>
          </p:cNvPr>
          <p:cNvCxnSpPr>
            <a:cxnSpLocks/>
            <a:stCxn id="9" idx="1"/>
            <a:endCxn id="10" idx="3"/>
          </p:cNvCxnSpPr>
          <p:nvPr/>
        </p:nvCxnSpPr>
        <p:spPr>
          <a:xfrm flipH="1">
            <a:off x="7286920" y="4878371"/>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0051B90C-7F27-EFB4-BBB6-AEADC233BBE0}"/>
              </a:ext>
            </a:extLst>
          </p:cNvPr>
          <p:cNvSpPr/>
          <p:nvPr/>
        </p:nvSpPr>
        <p:spPr>
          <a:xfrm>
            <a:off x="1272619" y="4147793"/>
            <a:ext cx="2771480" cy="146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Observe the simulation and also the change compared to other protocols</a:t>
            </a:r>
          </a:p>
        </p:txBody>
      </p:sp>
      <p:cxnSp>
        <p:nvCxnSpPr>
          <p:cNvPr id="25" name="Straight Arrow Connector 24">
            <a:extLst>
              <a:ext uri="{FF2B5EF4-FFF2-40B4-BE49-F238E27FC236}">
                <a16:creationId xmlns:a16="http://schemas.microsoft.com/office/drawing/2014/main" id="{84091EA0-70F0-47F6-500B-54D50AC17843}"/>
              </a:ext>
            </a:extLst>
          </p:cNvPr>
          <p:cNvCxnSpPr>
            <a:cxnSpLocks/>
            <a:stCxn id="10" idx="1"/>
            <a:endCxn id="23" idx="3"/>
          </p:cNvCxnSpPr>
          <p:nvPr/>
        </p:nvCxnSpPr>
        <p:spPr>
          <a:xfrm flipH="1" flipV="1">
            <a:off x="4044099" y="4878366"/>
            <a:ext cx="848412" cy="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88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a:solidFill>
                  <a:srgbClr val="FFFEFF"/>
                </a:solidFill>
              </a:rPr>
              <a:t>PLATFORMS/TOOLS/REQUIREMENTS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564847278"/>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a:t>ALGORITHM</a:t>
            </a:r>
          </a:p>
        </p:txBody>
      </p:sp>
      <p:sp>
        <p:nvSpPr>
          <p:cNvPr id="4" name="Content Placeholder 3">
            <a:extLst>
              <a:ext uri="{FF2B5EF4-FFF2-40B4-BE49-F238E27FC236}">
                <a16:creationId xmlns:a16="http://schemas.microsoft.com/office/drawing/2014/main" id="{7BCCBC18-D9A7-3E1E-66E4-06ECBE2A4B69}"/>
              </a:ext>
            </a:extLst>
          </p:cNvPr>
          <p:cNvSpPr>
            <a:spLocks noGrp="1"/>
          </p:cNvSpPr>
          <p:nvPr>
            <p:ph sz="half" idx="1"/>
          </p:nvPr>
        </p:nvSpPr>
        <p:spPr>
          <a:xfrm>
            <a:off x="581193" y="2228003"/>
            <a:ext cx="11029616" cy="3633047"/>
          </a:xfrm>
        </p:spPr>
        <p:txBody>
          <a:bodyPr/>
          <a:lstStyle/>
          <a:p>
            <a:endParaRPr lang="en-US">
              <a:solidFill>
                <a:schemeClr val="bg2">
                  <a:lumMod val="50000"/>
                </a:schemeClr>
              </a:solidFill>
            </a:endParaRPr>
          </a:p>
        </p:txBody>
      </p:sp>
    </p:spTree>
    <p:extLst>
      <p:ext uri="{BB962C8B-B14F-4D97-AF65-F5344CB8AC3E}">
        <p14:creationId xmlns:p14="http://schemas.microsoft.com/office/powerpoint/2010/main" val="252753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a:t>RESULTS</a:t>
            </a:r>
          </a:p>
        </p:txBody>
      </p:sp>
      <p:sp>
        <p:nvSpPr>
          <p:cNvPr id="4" name="Content Placeholder 3">
            <a:extLst>
              <a:ext uri="{FF2B5EF4-FFF2-40B4-BE49-F238E27FC236}">
                <a16:creationId xmlns:a16="http://schemas.microsoft.com/office/drawing/2014/main" id="{7BCCBC18-D9A7-3E1E-66E4-06ECBE2A4B69}"/>
              </a:ext>
            </a:extLst>
          </p:cNvPr>
          <p:cNvSpPr>
            <a:spLocks noGrp="1"/>
          </p:cNvSpPr>
          <p:nvPr>
            <p:ph sz="half" idx="1"/>
          </p:nvPr>
        </p:nvSpPr>
        <p:spPr>
          <a:xfrm>
            <a:off x="581193" y="2228003"/>
            <a:ext cx="11029616" cy="3633047"/>
          </a:xfrm>
        </p:spPr>
        <p:txBody>
          <a:bodyPr/>
          <a:lstStyle/>
          <a:p>
            <a:endParaRPr lang="en-US">
              <a:solidFill>
                <a:schemeClr val="bg2">
                  <a:lumMod val="50000"/>
                </a:schemeClr>
              </a:solidFill>
            </a:endParaRPr>
          </a:p>
        </p:txBody>
      </p:sp>
    </p:spTree>
    <p:extLst>
      <p:ext uri="{BB962C8B-B14F-4D97-AF65-F5344CB8AC3E}">
        <p14:creationId xmlns:p14="http://schemas.microsoft.com/office/powerpoint/2010/main" val="240852920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8ca1f6a-ab52-4af8-ba05-c2fc5dbf71c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C9B88FC9A6D147BA230F9CAA146BE4" ma:contentTypeVersion="14" ma:contentTypeDescription="Create a new document." ma:contentTypeScope="" ma:versionID="3df8dce70b9a109becb0bd0a00209f51">
  <xsd:schema xmlns:xsd="http://www.w3.org/2001/XMLSchema" xmlns:xs="http://www.w3.org/2001/XMLSchema" xmlns:p="http://schemas.microsoft.com/office/2006/metadata/properties" xmlns:ns3="d8ca1f6a-ab52-4af8-ba05-c2fc5dbf71c1" xmlns:ns4="9e7a2005-69e5-4e9d-a928-0144750ed877" targetNamespace="http://schemas.microsoft.com/office/2006/metadata/properties" ma:root="true" ma:fieldsID="b001cdd95177b3522321a6508d680da0" ns3:_="" ns4:_="">
    <xsd:import namespace="d8ca1f6a-ab52-4af8-ba05-c2fc5dbf71c1"/>
    <xsd:import namespace="9e7a2005-69e5-4e9d-a928-0144750ed87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ca1f6a-ab52-4af8-ba05-c2fc5dbf71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7a2005-69e5-4e9d-a928-0144750ed87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074C8E-DAFD-489F-A86E-3DF8341C40D9}">
  <ds:schemaRefs>
    <ds:schemaRef ds:uri="http://schemas.microsoft.com/sharepoint/v3/contenttype/forms"/>
  </ds:schemaRefs>
</ds:datastoreItem>
</file>

<file path=customXml/itemProps2.xml><?xml version="1.0" encoding="utf-8"?>
<ds:datastoreItem xmlns:ds="http://schemas.openxmlformats.org/officeDocument/2006/customXml" ds:itemID="{3C46EA8E-3458-46E7-B0E3-A6FD7BF49F44}">
  <ds:schemaRefs>
    <ds:schemaRef ds:uri="http://schemas.microsoft.com/office/2006/documentManagement/types"/>
    <ds:schemaRef ds:uri="d8ca1f6a-ab52-4af8-ba05-c2fc5dbf71c1"/>
    <ds:schemaRef ds:uri="http://purl.org/dc/elements/1.1/"/>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9e7a2005-69e5-4e9d-a928-0144750ed877"/>
    <ds:schemaRef ds:uri="http://schemas.microsoft.com/office/2006/metadata/properties"/>
  </ds:schemaRefs>
</ds:datastoreItem>
</file>

<file path=customXml/itemProps3.xml><?xml version="1.0" encoding="utf-8"?>
<ds:datastoreItem xmlns:ds="http://schemas.openxmlformats.org/officeDocument/2006/customXml" ds:itemID="{B5288D85-103B-4018-98C2-3F316B4711C5}">
  <ds:schemaRefs>
    <ds:schemaRef ds:uri="9e7a2005-69e5-4e9d-a928-0144750ed877"/>
    <ds:schemaRef ds:uri="d8ca1f6a-ab52-4af8-ba05-c2fc5dbf71c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Tech design</Template>
  <TotalTime>1</TotalTime>
  <Words>452</Words>
  <Application>Microsoft Office PowerPoint</Application>
  <PresentationFormat>Widescreen</PresentationFormat>
  <Paragraphs>37</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Gill Sans MT</vt:lpstr>
      <vt:lpstr>Söhne</vt:lpstr>
      <vt:lpstr>Wingdings 2</vt:lpstr>
      <vt:lpstr>Dividend</vt:lpstr>
      <vt:lpstr>Tcp congestion control algorithm research</vt:lpstr>
      <vt:lpstr>introduction</vt:lpstr>
      <vt:lpstr>Problem statement</vt:lpstr>
      <vt:lpstr>METHODOLOGY</vt:lpstr>
      <vt:lpstr>methodology</vt:lpstr>
      <vt:lpstr>FLOWCHART</vt:lpstr>
      <vt:lpstr>PLATFORMS/TOOLS/REQUIREMENTS</vt:lpstr>
      <vt:lpstr>ALGORITHM</vt:lpstr>
      <vt:lpstr>RESULTS</vt:lpstr>
      <vt:lpstr>RESULTS</vt:lpstr>
      <vt:lpstr>RESULTS</vt:lpstr>
      <vt:lpstr>COMPARISON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 congestion control algorithm research</dc:title>
  <dc:creator>SANA BEHL - 200907076</dc:creator>
  <cp:lastModifiedBy>SHAMBHAVI SINHA - 200907122</cp:lastModifiedBy>
  <cp:revision>6</cp:revision>
  <dcterms:created xsi:type="dcterms:W3CDTF">2023-05-06T10:25:10Z</dcterms:created>
  <dcterms:modified xsi:type="dcterms:W3CDTF">2023-07-12T13:17:14Z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0x0101001EC9B88FC9A6D147BA230F9CAA146BE4</vt:lpwstr>
  </property>
</Properties>
</file>