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8"/>
  </p:notesMasterIdLst>
  <p:sldIdLst>
    <p:sldId id="483" r:id="rId2"/>
    <p:sldId id="484" r:id="rId3"/>
    <p:sldId id="470" r:id="rId4"/>
    <p:sldId id="486" r:id="rId5"/>
    <p:sldId id="487" r:id="rId6"/>
    <p:sldId id="478" r:id="rId7"/>
    <p:sldId id="488" r:id="rId8"/>
    <p:sldId id="492" r:id="rId9"/>
    <p:sldId id="493" r:id="rId10"/>
    <p:sldId id="480" r:id="rId11"/>
    <p:sldId id="491" r:id="rId12"/>
    <p:sldId id="489" r:id="rId13"/>
    <p:sldId id="476" r:id="rId14"/>
    <p:sldId id="494" r:id="rId15"/>
    <p:sldId id="485" r:id="rId16"/>
    <p:sldId id="468" r:id="rId17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73" d="100"/>
          <a:sy n="73" d="100"/>
        </p:scale>
        <p:origin x="81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r>
            <a:rPr lang="en-US" sz="105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 the first phase of my internship, I gained hands-on experience in desktop support and basic networking, troubleshooting issues and assisting with system and network configurations</a:t>
          </a:r>
          <a:r>
            <a:rPr lang="en-US" sz="8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During the second phase of my internship, I assisted in maintaining and optimizing the company’s internal network infrastructure, ensuring stable communication across systems. I provided technical support for desktop systems, troubleshooting hardware and software issues to minimize downtime for employees. Additionally, I contributed to configuring and managing end-user applications, ensuring seamless access to enterprise systems and tools. My tasks also included setting up secure network connections for remote users, enabling efficient and safe access to company resources.
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phldr="1"/>
      <dgm:spPr/>
      <dgm:t>
        <a:bodyPr/>
        <a:lstStyle/>
        <a:p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FCF47-32CA-4C44-9E3C-782007B7112E}" type="pres">
      <dgm:prSet presAssocID="{A59EC69B-8F3F-425B-819F-E8C557946AEE}" presName="ChildAccent3" presStyleCnt="0"/>
      <dgm:spPr/>
      <dgm:t>
        <a:bodyPr/>
        <a:lstStyle/>
        <a:p>
          <a:endParaRPr lang="en-US"/>
        </a:p>
      </dgm:t>
    </dgm:pt>
    <dgm:pt modelId="{2532504F-5FE1-4C97-B485-F05E8885EACC}" type="pres">
      <dgm:prSet presAssocID="{A59EC69B-8F3F-425B-819F-E8C557946AEE}" presName="ChildAccent" presStyleLbl="alignImgPlace1" presStyleIdx="1" presStyleCnt="4" custLinFactNeighborX="0" custLinFactNeighborY="-480"/>
      <dgm:spPr/>
      <dgm:t>
        <a:bodyPr/>
        <a:lstStyle/>
        <a:p>
          <a:endParaRPr lang="en-US"/>
        </a:p>
      </dgm:t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69CE6-C767-48CC-AAFD-A238D1FFDABA}" type="pres">
      <dgm:prSet presAssocID="{7B3055AA-BF7C-46D0-9A9E-60087B9F57B4}" presName="ChildAccent2" presStyleCnt="0"/>
      <dgm:spPr/>
      <dgm:t>
        <a:bodyPr/>
        <a:lstStyle/>
        <a:p>
          <a:endParaRPr lang="en-US"/>
        </a:p>
      </dgm:t>
    </dgm:pt>
    <dgm:pt modelId="{06F8D57B-EDF4-4CF4-8700-DC2CA3E3028E}" type="pres">
      <dgm:prSet presAssocID="{7B3055AA-BF7C-46D0-9A9E-60087B9F57B4}" presName="ChildAccent" presStyleLbl="alignImgPlace1" presStyleIdx="2" presStyleCnt="4"/>
      <dgm:spPr/>
      <dgm:t>
        <a:bodyPr/>
        <a:lstStyle/>
        <a:p>
          <a:endParaRPr lang="en-US"/>
        </a:p>
      </dgm:t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5DF14-0FF5-45E4-8B19-015814092DBD}" type="pres">
      <dgm:prSet presAssocID="{988D96B0-D16E-4763-B393-84178CF4FF50}" presName="ChildAccent1" presStyleCnt="0"/>
      <dgm:spPr/>
      <dgm:t>
        <a:bodyPr/>
        <a:lstStyle/>
        <a:p>
          <a:endParaRPr lang="en-US"/>
        </a:p>
      </dgm:t>
    </dgm:pt>
    <dgm:pt modelId="{A134CDD1-D85F-44EF-8BEE-9F99A855C1E6}" type="pres">
      <dgm:prSet presAssocID="{988D96B0-D16E-4763-B393-84178CF4FF50}" presName="ChildAccent" presStyleLbl="alignImgPlace1" presStyleIdx="3" presStyleCnt="4"/>
      <dgm:spPr/>
      <dgm:t>
        <a:bodyPr/>
        <a:lstStyle/>
        <a:p>
          <a:endParaRPr lang="en-US"/>
        </a:p>
      </dgm:t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9818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53068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33039" y="753068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t" anchorCtr="0">
          <a:noAutofit/>
        </a:bodyPr>
        <a:lstStyle/>
        <a:p>
          <a:pPr lvl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During the second phase of my internship, I assisted in maintaining and optimizing the company’s internal network infrastructure, ensuring stable communication across systems. I provided technical support for desktop systems, troubleshooting hardware and software issues to minimize downtime for employees. Additionally, I contributed to configuring and managing end-user applications, ensuring seamless access to enterprise systems and tools. My tasks also included setting up secure network connections for remote users, enabling efficient and safe access to company resources.
</a:t>
          </a:r>
          <a:endParaRPr lang="en-US" sz="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5102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25" tIns="34925" rIns="34925" bIns="34925" numCol="1" spcCol="1270" anchor="t" anchorCtr="0">
          <a:noAutofit/>
        </a:bodyPr>
        <a:lstStyle/>
        <a:p>
          <a:pPr lvl="0" algn="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5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 the first phase of my internship, I gained hands-on experience in desktop support and basic networking, troubleshooting issues and assisting with system and network configurations</a:t>
          </a:r>
          <a:r>
            <a:rPr lang="en-US" sz="8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</a:pPr>
            <a:r>
              <a:rPr lang="en-GB" sz="1700" b="1" dirty="0" err="1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b="1" dirty="0" err="1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Riyazulla</a:t>
            </a:r>
            <a:r>
              <a:rPr lang="en-GB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Rahman </a:t>
            </a:r>
            <a:r>
              <a:rPr lang="en-GB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and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4353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  <a:endParaRPr lang="en-US" sz="20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Asif Mohammed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H.B</a:t>
            </a:r>
            <a:endParaRPr lang="en-US" sz="2000" b="1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Amarnath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J.L &amp; Dr.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Jayanthi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K</a:t>
            </a:r>
            <a:endParaRPr lang="en-US" sz="2000" b="1" i="0" u="none" strike="noStrike" cap="none" dirty="0" smtClean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20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													    Dr</a:t>
            </a:r>
            <a:r>
              <a:rPr lang="en-US" sz="20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65661" y="150388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CSE7301- </a:t>
            </a:r>
            <a:r>
              <a:rPr lang="en-US" altLang="en-US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Review-1 Presentation </a:t>
            </a:r>
            <a:b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Networking and Desktop end user</a:t>
            </a:r>
            <a: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/>
            </a:r>
            <a:br>
              <a:rPr lang="en-US" sz="2400" dirty="0" smtClean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80598"/>
              </p:ext>
            </p:extLst>
          </p:nvPr>
        </p:nvGraphicFramePr>
        <p:xfrm>
          <a:off x="601909" y="1911875"/>
          <a:ext cx="5321552" cy="2059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51480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514809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Shambhavi</a:t>
                      </a:r>
                      <a:r>
                        <a:rPr lang="en-US" baseline="0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 Y S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514809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  <a:endParaRPr lang="en-US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20211CSE0157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514809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  <a:endParaRPr lang="en-US" b="1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 CSE-13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During my internship search, one of the biggest challenges I encountered was finding opportunities that aligned with my skills and interests. Once I landed an interview, expressing my knowledge clearly proved to be a stressful experience. After being selected, adapting to the team’s workflow and the fast-paced environment initially felt </a:t>
            </a:r>
            <a:r>
              <a:rPr lang="en-US" dirty="0" smtClean="0"/>
              <a:t>overwhelming. I </a:t>
            </a:r>
            <a:r>
              <a:rPr lang="en-US" dirty="0"/>
              <a:t>also faced difficulties in learning and using the software and tools frequently relied on by the team. However, with consistent effort and support from my </a:t>
            </a:r>
            <a:r>
              <a:rPr lang="en-US" dirty="0" smtClean="0"/>
              <a:t>team, </a:t>
            </a:r>
            <a:r>
              <a:rPr lang="en-US" dirty="0"/>
              <a:t>I eventually adapted and began making meaningful contributions.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31519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  <a:endParaRPr lang="en-IN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2258" y="803272"/>
            <a:ext cx="11231880" cy="513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/>
              <a:t>Technical Support &amp; Problem Resolution:</a:t>
            </a:r>
            <a:r>
              <a:rPr lang="en-US" dirty="0"/>
              <a:t> Provide assistance to desktop users in resolving hardware and software issues, ensuring seamless system operation.</a:t>
            </a:r>
          </a:p>
          <a:p>
            <a:pPr algn="just"/>
            <a:r>
              <a:rPr lang="en-US" b="1" dirty="0"/>
              <a:t>Network Setup &amp; Maintenance:</a:t>
            </a:r>
            <a:r>
              <a:rPr lang="en-US" dirty="0"/>
              <a:t> Assist with configuring and maintaining network systems, addressing connectivity problems, and safeguarding network </a:t>
            </a:r>
            <a:r>
              <a:rPr lang="en-IN" dirty="0"/>
              <a:t>security.</a:t>
            </a:r>
          </a:p>
          <a:p>
            <a:pPr algn="just"/>
            <a:r>
              <a:rPr lang="en-US" b="1" dirty="0"/>
              <a:t>System Performance Enhancement:</a:t>
            </a:r>
            <a:r>
              <a:rPr lang="en-US" dirty="0"/>
              <a:t> Optimize desktop system performance by performing regular updates, monitoring network efficiency, and managing resources effectively.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</a:pPr>
            <a:r>
              <a:rPr lang="en-US" altLang="en-US" b="1" dirty="0" smtClean="0"/>
              <a:t>End-user Support &amp; Training</a:t>
            </a:r>
            <a:r>
              <a:rPr lang="en-US" altLang="en-US" b="1" dirty="0" smtClean="0">
                <a:latin typeface="Arial" panose="020B0604020202020204" pitchFamily="34" charset="0"/>
              </a:rPr>
              <a:t>:</a:t>
            </a:r>
            <a:r>
              <a:rPr lang="en-US" altLang="en-US" dirty="0" smtClean="0">
                <a:latin typeface="Arial" panose="020B0604020202020204" pitchFamily="34" charset="0"/>
              </a:rPr>
              <a:t> </a:t>
            </a:r>
            <a:r>
              <a:rPr lang="en-US" dirty="0"/>
              <a:t>Provide users with guidance on using network systems and software efficiently to enhance workflows and productivity.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271568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2660"/>
            <a:ext cx="10380289" cy="5074304"/>
          </a:xfrm>
        </p:spPr>
        <p:txBody>
          <a:bodyPr/>
          <a:lstStyle/>
          <a:p>
            <a:pPr marL="0" lvl="0" indent="0"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en-US" dirty="0" smtClean="0"/>
              <a:t>•Purpose</a:t>
            </a:r>
            <a:r>
              <a:rPr lang="en-US" dirty="0"/>
              <a:t>: </a:t>
            </a:r>
            <a:r>
              <a:rPr lang="en-US" altLang="en-US" dirty="0"/>
              <a:t>The objective was to maintain the smooth operation of desktop systems and networks, reduce interruptions, and support end users in working effectively.</a:t>
            </a:r>
          </a:p>
          <a:p>
            <a:pPr marL="0" indent="0" algn="just">
              <a:buNone/>
            </a:pPr>
            <a:r>
              <a:rPr lang="en-US" dirty="0" smtClean="0"/>
              <a:t>•Usage</a:t>
            </a:r>
            <a:r>
              <a:rPr lang="en-US" dirty="0"/>
              <a:t>: My efforts contributed to optimizing desktop systems and network infrastructure, minimizing downtime and ensuring uninterrupted access to essential resources. Through technical support, I helped maintain high productivity and ensured smooth daily operations for users throughout the organization.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4701346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954078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0070C0"/>
                </a:solidFill>
              </a:rPr>
              <a:t>Note: Write in the below table what u will be achieving in each review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9005"/>
            <a:ext cx="10515600" cy="146304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  <a:endParaRPr lang="en-IN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085"/>
            <a:ext cx="12192000" cy="45850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2416800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pPr marL="342900" indent="-190500" algn="just">
              <a:spcBef>
                <a:spcPts val="0"/>
              </a:spcBef>
              <a:buSzPct val="100000"/>
              <a:buNone/>
            </a:pPr>
            <a:endParaRPr lang="en-US" dirty="0" smtClean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endParaRPr lang="en-US" dirty="0">
              <a:solidFill>
                <a:srgbClr val="0070C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sz="3600" dirty="0" smtClean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36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https://github.com/shambhavi2118/Internship</a:t>
            </a:r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 smtClean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</a:t>
            </a:r>
            <a:r>
              <a:rPr lang="en-US" sz="2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Faced in Internship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  <a:endParaRPr lang="en-IN" sz="2000" b="1" dirty="0" smtClean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Power Renewable Energy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Limited, formerly Tata BP Solar, is an Indian company that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specialises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solar energy services. The company manufactures solar modules, solar cells, and other solar products, and provides EPC services for solar power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projects.In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February 2017, Tata Power Solar became the first Indian company to ship over 1 GW solar modules worldwide. The company's manufacturing unit in Bangalore has a production capacity of 400 MW of modules and 300 MW of cells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Tata Power and BP Solar established Tata BP Solar, a joint venture company, in 1989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began commercial operations in 1991 by establishing its first manufacturing unit with a production capacity of 3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MW. BP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was closed on 21 December 2011, when BP announced its departure from the solar energy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business. 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August 2012, Tata BP Solar India Limited was renamed as Tata Power Solar Systems Limited and became a wholly owned subsidiary of the Tata Group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7895"/>
          </a:xfrm>
        </p:spPr>
        <p:txBody>
          <a:bodyPr/>
          <a:lstStyle/>
          <a:p>
            <a: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or Organization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1878"/>
            <a:ext cx="10515600" cy="5395085"/>
          </a:xfrm>
        </p:spPr>
        <p:txBody>
          <a:bodyPr/>
          <a:lstStyle/>
          <a:p>
            <a:endParaRPr lang="en-US" dirty="0" smtClean="0"/>
          </a:p>
          <a:p>
            <a:pPr algn="just"/>
            <a:r>
              <a:rPr lang="en-US" sz="2400" dirty="0" smtClean="0"/>
              <a:t>In </a:t>
            </a:r>
            <a:r>
              <a:rPr lang="en-US" sz="2400" dirty="0"/>
              <a:t>August 2016, Tata Power Solar commissioned a 100 MW solar project at the NP </a:t>
            </a:r>
            <a:r>
              <a:rPr lang="en-US" sz="2400" dirty="0" err="1"/>
              <a:t>Kunta</a:t>
            </a:r>
            <a:r>
              <a:rPr lang="en-US" sz="2400" dirty="0"/>
              <a:t> Ultra Mega Solar Power Project in </a:t>
            </a:r>
            <a:r>
              <a:rPr lang="en-US" sz="2400" dirty="0" err="1"/>
              <a:t>Anantapur</a:t>
            </a:r>
            <a:r>
              <a:rPr lang="en-US" sz="2400" dirty="0"/>
              <a:t>, Andhra Pradesh. This was the largest solar project commissioned using domestically manufactured solar cells and modules at the time</a:t>
            </a:r>
            <a:r>
              <a:rPr lang="en-US" sz="2400" dirty="0" smtClean="0"/>
              <a:t>.</a:t>
            </a:r>
          </a:p>
          <a:p>
            <a:pPr algn="just"/>
            <a:endParaRPr lang="en-US" sz="2400" dirty="0" smtClean="0"/>
          </a:p>
          <a:p>
            <a:pPr algn="just"/>
            <a:r>
              <a:rPr lang="en-US" sz="2400" dirty="0" smtClean="0"/>
              <a:t>In </a:t>
            </a:r>
            <a:r>
              <a:rPr lang="en-US" sz="2400" dirty="0"/>
              <a:t>2022, Tata Power Solar raised 4,000 crore from Tata Power and a consortium of investors led by BlackRock, which also includes the </a:t>
            </a:r>
            <a:r>
              <a:rPr lang="en-US" sz="2400" dirty="0" err="1"/>
              <a:t>Mubadala</a:t>
            </a:r>
            <a:r>
              <a:rPr lang="en-US" sz="2400" dirty="0"/>
              <a:t> Investment Company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454939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5531"/>
            <a:ext cx="10515600" cy="1046922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0417"/>
            <a:ext cx="10515600" cy="5156546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 smtClean="0"/>
              <a:t>Manufacturing Plant and Warehouse</a:t>
            </a:r>
          </a:p>
          <a:p>
            <a:pPr algn="just"/>
            <a:r>
              <a:rPr lang="en-US" sz="2400" dirty="0" smtClean="0"/>
              <a:t>There are 3 manufacturing plants in India-Two </a:t>
            </a:r>
            <a:r>
              <a:rPr lang="en-US" sz="2400" dirty="0"/>
              <a:t>in </a:t>
            </a:r>
            <a:r>
              <a:rPr lang="en-US" sz="2400" dirty="0" smtClean="0"/>
              <a:t>Bangalore, One </a:t>
            </a:r>
            <a:r>
              <a:rPr lang="en-US" sz="2400" dirty="0"/>
              <a:t>in Tirunelveli </a:t>
            </a:r>
            <a:endParaRPr lang="en-US" sz="2400" dirty="0" smtClean="0"/>
          </a:p>
          <a:p>
            <a:pPr algn="just"/>
            <a:r>
              <a:rPr lang="en-US" sz="2400" dirty="0" smtClean="0"/>
              <a:t>One warehouse in Bangalore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Renewable Energy Limited </a:t>
            </a:r>
            <a:r>
              <a:rPr lang="en-US" sz="2400" dirty="0" smtClean="0"/>
              <a:t>have office </a:t>
            </a:r>
            <a:r>
              <a:rPr lang="en-US" sz="2400" dirty="0"/>
              <a:t>and many sites </a:t>
            </a:r>
            <a:r>
              <a:rPr lang="en-US" sz="2400" dirty="0" err="1"/>
              <a:t>acorss</a:t>
            </a:r>
            <a:r>
              <a:rPr lang="en-US" sz="2400" dirty="0"/>
              <a:t> </a:t>
            </a:r>
            <a:r>
              <a:rPr lang="en-US" sz="2400" dirty="0" smtClean="0"/>
              <a:t>India</a:t>
            </a:r>
          </a:p>
          <a:p>
            <a:pPr algn="just"/>
            <a:r>
              <a:rPr lang="fr-FR" sz="2400" dirty="0" smtClean="0"/>
              <a:t>Bangalore-Karnataka</a:t>
            </a:r>
            <a:endParaRPr lang="en-US" sz="2400" dirty="0"/>
          </a:p>
          <a:p>
            <a:pPr algn="just"/>
            <a:r>
              <a:rPr lang="en-US" sz="2400" dirty="0" err="1" smtClean="0"/>
              <a:t>Pavagada</a:t>
            </a:r>
            <a:r>
              <a:rPr lang="en-US" sz="2400" dirty="0" smtClean="0"/>
              <a:t>-Karnataka</a:t>
            </a:r>
          </a:p>
          <a:p>
            <a:pPr algn="just"/>
            <a:r>
              <a:rPr lang="en-US" sz="2400" dirty="0" smtClean="0"/>
              <a:t>Noida-Uttar Pradesh</a:t>
            </a:r>
          </a:p>
          <a:p>
            <a:pPr algn="just"/>
            <a:r>
              <a:rPr lang="en-US" sz="2400" dirty="0" smtClean="0"/>
              <a:t>Bikaner-Rajasthan</a:t>
            </a:r>
          </a:p>
          <a:p>
            <a:pPr algn="just"/>
            <a:r>
              <a:rPr lang="en-US" sz="2400" dirty="0" smtClean="0"/>
              <a:t>Gujarat</a:t>
            </a:r>
          </a:p>
          <a:p>
            <a:pPr algn="just"/>
            <a:r>
              <a:rPr lang="en-US" sz="2400" dirty="0" smtClean="0"/>
              <a:t>Mumbai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782548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I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79964"/>
          </a:xfrm>
        </p:spPr>
        <p:txBody>
          <a:bodyPr/>
          <a:lstStyle/>
          <a:p>
            <a:pPr marL="0" indent="0" algn="just">
              <a:buNone/>
            </a:pPr>
            <a:r>
              <a:rPr lang="en-IN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</a:t>
            </a:r>
          </a:p>
          <a:p>
            <a:pPr marL="0" indent="0" algn="just"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and Desktop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 user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  <a:r>
              <a:rPr lang="en-US" dirty="0" smtClean="0"/>
              <a:t> </a:t>
            </a:r>
            <a:r>
              <a:rPr lang="en-US" dirty="0"/>
              <a:t>refers to the specific area or scope where particular networking policies or services are enforced, ensuring efficient communication and resource management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Desktop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dirty="0" smtClean="0"/>
              <a:t> </a:t>
            </a:r>
            <a:r>
              <a:rPr lang="en-US" dirty="0"/>
              <a:t>regulates the setting in which devices, identities, and access permissions are overseen within a broader network framework, typically to ensure security and simplify management.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66190"/>
          </a:xfrm>
        </p:spPr>
        <p:txBody>
          <a:bodyPr/>
          <a:lstStyle/>
          <a:p>
            <a:r>
              <a:rPr lang="en-IN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team and reporting Manager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1635"/>
            <a:ext cx="10515600" cy="5355328"/>
          </a:xfrm>
        </p:spPr>
        <p:txBody>
          <a:bodyPr/>
          <a:lstStyle/>
          <a:p>
            <a:pPr algn="just"/>
            <a:r>
              <a:rPr lang="en-US" dirty="0"/>
              <a:t>During my internship at Tata Power Renewable Energy Limited, I was part of the Networking and Desktop End User team, where I contributed to enhancing the interaction and management of desktop computers. This involved optimizing the use of software, hardware, and network resources to support productivity and ensure task </a:t>
            </a:r>
            <a:r>
              <a:rPr lang="en-US" dirty="0" smtClean="0"/>
              <a:t>completion.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team consisted of </a:t>
            </a:r>
            <a:r>
              <a:rPr lang="en-US" dirty="0" smtClean="0"/>
              <a:t>ten </a:t>
            </a:r>
            <a:r>
              <a:rPr lang="en-US" dirty="0"/>
              <a:t>members, including a project </a:t>
            </a:r>
            <a:r>
              <a:rPr lang="en-US" dirty="0" smtClean="0"/>
              <a:t>manager, team leader, desktop end users, and </a:t>
            </a:r>
            <a:r>
              <a:rPr lang="en-US" dirty="0"/>
              <a:t>myself as an </a:t>
            </a:r>
            <a:r>
              <a:rPr lang="en-US" dirty="0" smtClean="0"/>
              <a:t>intern.</a:t>
            </a:r>
          </a:p>
          <a:p>
            <a:pPr marL="0" indent="0" algn="just">
              <a:buNone/>
            </a:pPr>
            <a:r>
              <a:rPr lang="en-US" b="1" dirty="0" smtClean="0"/>
              <a:t>   </a:t>
            </a:r>
            <a:r>
              <a:rPr lang="en-US" b="1" u="sng" dirty="0" smtClean="0"/>
              <a:t>Reporting Manager</a:t>
            </a:r>
          </a:p>
          <a:p>
            <a:pPr marL="0" indent="0" algn="just">
              <a:buNone/>
            </a:pPr>
            <a:r>
              <a:rPr lang="en-US" b="1" dirty="0" smtClean="0"/>
              <a:t>   Mr</a:t>
            </a:r>
            <a:r>
              <a:rPr lang="en-US" b="1" dirty="0"/>
              <a:t>. </a:t>
            </a:r>
            <a:r>
              <a:rPr lang="en-US" b="1" dirty="0" err="1"/>
              <a:t>Paresh</a:t>
            </a:r>
            <a:r>
              <a:rPr lang="en-US" b="1" dirty="0"/>
              <a:t> </a:t>
            </a:r>
            <a:r>
              <a:rPr lang="en-US" b="1" dirty="0" err="1"/>
              <a:t>Onsker</a:t>
            </a:r>
            <a:r>
              <a:rPr lang="en-US" dirty="0"/>
              <a:t>, Group Head — Infra and </a:t>
            </a:r>
            <a:r>
              <a:rPr lang="en-US" dirty="0" err="1"/>
              <a:t>Infosec</a:t>
            </a:r>
            <a:r>
              <a:rPr lang="en-US" dirty="0"/>
              <a:t> (Renewables)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6869998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263" y="0"/>
            <a:ext cx="10883537" cy="54864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222180"/>
              </p:ext>
            </p:extLst>
          </p:nvPr>
        </p:nvGraphicFramePr>
        <p:xfrm>
          <a:off x="587829" y="548642"/>
          <a:ext cx="10959738" cy="6172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3246">
                  <a:extLst>
                    <a:ext uri="{9D8B030D-6E8A-4147-A177-3AD203B41FA5}">
                      <a16:colId xmlns:a16="http://schemas.microsoft.com/office/drawing/2014/main" val="2507560383"/>
                    </a:ext>
                  </a:extLst>
                </a:gridCol>
                <a:gridCol w="3653246">
                  <a:extLst>
                    <a:ext uri="{9D8B030D-6E8A-4147-A177-3AD203B41FA5}">
                      <a16:colId xmlns:a16="http://schemas.microsoft.com/office/drawing/2014/main" val="3111877052"/>
                    </a:ext>
                  </a:extLst>
                </a:gridCol>
                <a:gridCol w="3653246">
                  <a:extLst>
                    <a:ext uri="{9D8B030D-6E8A-4147-A177-3AD203B41FA5}">
                      <a16:colId xmlns:a16="http://schemas.microsoft.com/office/drawing/2014/main" val="164587572"/>
                    </a:ext>
                  </a:extLst>
                </a:gridCol>
              </a:tblGrid>
              <a:tr h="397261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References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393219"/>
                  </a:ext>
                </a:extLst>
              </a:tr>
              <a:tr h="2230777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Networking Infrastructure in Renewable Energy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Networking is essential for managing, monitoring, and optimizing solar power systems. It enables real-time data collection, performance tracking, and proactive maintenance.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Sundararajan, 2020: Discusses </a:t>
                      </a:r>
                      <a:r>
                        <a:rPr lang="en-US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M2M communication in renewable energy systems.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864591"/>
                  </a:ext>
                </a:extLst>
              </a:tr>
              <a:tr h="1925191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Computing for Data Analysis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Tata Power Solar uses cloud platforms for storing and analyzing operational data, leading to better decision-making and system optimization.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Sundararajan, 2020: Highlights the role of cloud-based data aggregation in energy management.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27183"/>
                  </a:ext>
                </a:extLst>
              </a:tr>
              <a:tr h="1619605">
                <a:tc>
                  <a:txBody>
                    <a:bodyPr/>
                    <a:lstStyle/>
                    <a:p>
                      <a:r>
                        <a:rPr lang="en-IN" sz="20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Desktop End-User Technologies (ERP/CRM)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Tata Power Solar relies on enterprise software like ERP and CRM to manage resources, customer relations, and projects effectively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Gupta, 2021: Discusses the role of ERP and CRM systems in improving business operations in renewable energy.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50832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5994255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74" y="-117566"/>
            <a:ext cx="10922726" cy="862150"/>
          </a:xfrm>
        </p:spPr>
        <p:txBody>
          <a:bodyPr/>
          <a:lstStyle/>
          <a:p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927653"/>
              </p:ext>
            </p:extLst>
          </p:nvPr>
        </p:nvGraphicFramePr>
        <p:xfrm>
          <a:off x="537754" y="614654"/>
          <a:ext cx="10970622" cy="6106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874">
                  <a:extLst>
                    <a:ext uri="{9D8B030D-6E8A-4147-A177-3AD203B41FA5}">
                      <a16:colId xmlns:a16="http://schemas.microsoft.com/office/drawing/2014/main" val="2063304965"/>
                    </a:ext>
                  </a:extLst>
                </a:gridCol>
                <a:gridCol w="3656874">
                  <a:extLst>
                    <a:ext uri="{9D8B030D-6E8A-4147-A177-3AD203B41FA5}">
                      <a16:colId xmlns:a16="http://schemas.microsoft.com/office/drawing/2014/main" val="2147812080"/>
                    </a:ext>
                  </a:extLst>
                </a:gridCol>
                <a:gridCol w="3656874">
                  <a:extLst>
                    <a:ext uri="{9D8B030D-6E8A-4147-A177-3AD203B41FA5}">
                      <a16:colId xmlns:a16="http://schemas.microsoft.com/office/drawing/2014/main" val="4238170362"/>
                    </a:ext>
                  </a:extLst>
                </a:gridCol>
              </a:tblGrid>
              <a:tr h="7825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</a:t>
                      </a:r>
                      <a:endParaRPr lang="en-I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References</a:t>
                      </a:r>
                      <a:endParaRPr lang="en-I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58134"/>
                  </a:ext>
                </a:extLst>
              </a:tr>
              <a:tr h="1453254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Solar Design and Simulation Software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Tools like AutoCAD and </a:t>
                      </a:r>
                      <a:r>
                        <a:rPr lang="en-US" sz="2000" dirty="0" err="1" smtClean="0"/>
                        <a:t>PVSyst</a:t>
                      </a:r>
                      <a:r>
                        <a:rPr lang="en-US" sz="2000" dirty="0" smtClean="0"/>
                        <a:t> are used for designing and simulating solar power systems, enhancing project accuracy and efficiency.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Gupta, 2021: Explores the use of specialized software in solar power system design.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364214"/>
                  </a:ext>
                </a:extLst>
              </a:tr>
              <a:tr h="178862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Cybersecurity in Networking and Desktop Technologies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Ensuring data integrity and protecting against cyber threats is critical for Tata Power Solar, especially with the use of </a:t>
                      </a:r>
                      <a:r>
                        <a:rPr lang="en-US" sz="2000" dirty="0" err="1" smtClean="0"/>
                        <a:t>IoT</a:t>
                      </a:r>
                      <a:r>
                        <a:rPr lang="en-US" sz="2000" dirty="0" smtClean="0"/>
                        <a:t> and cloud technologies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Zhou &amp; Liu, 2019: Emphasizes the importance of encryption, firewalls, and intrusion detection in industrial networks.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738925"/>
                  </a:ext>
                </a:extLst>
              </a:tr>
              <a:tr h="178862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Remote Work and Virtual Desktop Solutions</a:t>
                      </a:r>
                      <a:endParaRPr lang="en-IN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Post-</a:t>
                      </a:r>
                      <a:r>
                        <a:rPr lang="en-US" sz="2000" baseline="0" dirty="0" smtClean="0"/>
                        <a:t>pandemic,</a:t>
                      </a:r>
                      <a:r>
                        <a:rPr lang="en-US" sz="2000" dirty="0" smtClean="0"/>
                        <a:t> Tata Power Solar adopted Remote Desktop Services (RDS) and Virtual Desktop Infrastructure (VDI) for secure and flexible working environments.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Industry trend analysis, 2020: Remote work solutions and cloud-based desktop access in energy sector.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32151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061675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7847</TotalTime>
  <Words>1144</Words>
  <Application>Microsoft Office PowerPoint</Application>
  <PresentationFormat>Widescreen</PresentationFormat>
  <Paragraphs>123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Tahoma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 About Company or Organization</vt:lpstr>
      <vt:lpstr>About Company or Organization</vt:lpstr>
      <vt:lpstr>Working domain or the technology</vt:lpstr>
      <vt:lpstr>About your team and reporting Manager</vt:lpstr>
      <vt:lpstr>Literature Review</vt:lpstr>
      <vt:lpstr>Literature Review</vt:lpstr>
      <vt:lpstr>Challenges Faced in Internship</vt:lpstr>
      <vt:lpstr>Objectives of the work</vt:lpstr>
      <vt:lpstr>Objectives of the work</vt:lpstr>
      <vt:lpstr>Internship Road Map</vt:lpstr>
      <vt:lpstr>Gantt Chart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Prema</cp:lastModifiedBy>
  <cp:revision>928</cp:revision>
  <cp:lastPrinted>2018-07-24T06:37:20Z</cp:lastPrinted>
  <dcterms:created xsi:type="dcterms:W3CDTF">2018-06-07T04:06:17Z</dcterms:created>
  <dcterms:modified xsi:type="dcterms:W3CDTF">2025-05-14T16:44:31Z</dcterms:modified>
</cp:coreProperties>
</file>