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4"/>
  </p:notesMasterIdLst>
  <p:sldIdLst>
    <p:sldId id="483" r:id="rId2"/>
    <p:sldId id="484" r:id="rId3"/>
    <p:sldId id="470" r:id="rId4"/>
    <p:sldId id="486" r:id="rId5"/>
    <p:sldId id="487" r:id="rId6"/>
    <p:sldId id="478" r:id="rId7"/>
    <p:sldId id="488" r:id="rId8"/>
    <p:sldId id="480" r:id="rId9"/>
    <p:sldId id="491" r:id="rId10"/>
    <p:sldId id="489" r:id="rId11"/>
    <p:sldId id="492" r:id="rId12"/>
    <p:sldId id="493" r:id="rId13"/>
    <p:sldId id="494" r:id="rId14"/>
    <p:sldId id="495" r:id="rId15"/>
    <p:sldId id="496" r:id="rId16"/>
    <p:sldId id="497" r:id="rId17"/>
    <p:sldId id="498" r:id="rId18"/>
    <p:sldId id="499" r:id="rId19"/>
    <p:sldId id="476" r:id="rId20"/>
    <p:sldId id="485" r:id="rId21"/>
    <p:sldId id="500" r:id="rId22"/>
    <p:sldId id="468" r:id="rId2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73" d="100"/>
          <a:sy n="73" d="100"/>
        </p:scale>
        <p:origin x="816" y="96"/>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custT="1"/>
      <dgm:spPr/>
      <dgm:t>
        <a:bodyPr/>
        <a:lstStyle/>
        <a:p>
          <a:r>
            <a:rPr lang="en-US" sz="1050" dirty="0" smtClean="0">
              <a:latin typeface="Times New Roman" panose="02020603050405020304" pitchFamily="18" charset="0"/>
              <a:cs typeface="Times New Roman" panose="02020603050405020304" pitchFamily="18" charset="0"/>
            </a:rPr>
            <a:t>In the first phase of my internship, I gained hands-on experience in desktop support and basic networking, troubleshooting issues and assisting with system and network configurations</a:t>
          </a:r>
          <a:r>
            <a:rPr lang="en-US" sz="800" dirty="0" smtClean="0">
              <a:latin typeface="Times New Roman" panose="02020603050405020304" pitchFamily="18" charset="0"/>
              <a:cs typeface="Times New Roman" panose="02020603050405020304" pitchFamily="18" charset="0"/>
            </a:rPr>
            <a:t>.</a:t>
          </a:r>
          <a:endParaRPr lang="en-US" sz="800"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9FED87C4-3F3B-4A18-9185-9F80CFEDEA2E}">
      <dgm:prSet phldrT="[Text]"/>
      <dgm:spPr/>
      <dgm:t>
        <a:bodyPr/>
        <a:lstStyle/>
        <a:p>
          <a:r>
            <a:rPr lang="en-US" dirty="0" smtClean="0">
              <a:latin typeface="Times New Roman" panose="02020603050405020304" pitchFamily="18" charset="0"/>
              <a:cs typeface="Times New Roman" panose="02020603050405020304" pitchFamily="18" charset="0"/>
            </a:rPr>
            <a:t>During the second phase of my internship, I assisted in maintaining and optimizing the company’s internal network infrastructure, ensuring stable communication across systems. I provided technical support for desktop systems, troubleshooting hardware and software issues to minimize downtime for employees. Additionally, I contributed to configuring and managing end-user applications, ensuring seamless access to enterprise systems and tools. My tasks also included setting up secure network connections for remote users, enabling efficient and safe access to company resources.
</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B81593E2-4CAC-4783-8D2D-E9DDD236A942}" type="sibTrans" cxnId="{6C7D4BBB-EED6-4011-9FBC-87F683D5B245}">
      <dgm:prSet/>
      <dgm:spPr/>
      <dgm:t>
        <a:bodyPr/>
        <a:lstStyle/>
        <a:p>
          <a:endParaRPr lang="en-US"/>
        </a:p>
      </dgm:t>
    </dgm:pt>
    <dgm:pt modelId="{F772EF41-D2BB-4368-8327-B4E332165F48}" type="parTrans" cxnId="{6C7D4BBB-EED6-4011-9FBC-87F683D5B245}">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custLinFactNeighborX="0" custLinFactNeighborY="-480"/>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7968BEFA-737C-4540-8116-892FA4A56765}" type="presOf" srcId="{73DB572E-062D-41AD-8033-D361B8E583DB}" destId="{0D08ED52-6744-4369-B780-916B09984775}" srcOrd="1" destOrd="0"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ED6BF78A-381A-40F3-A9EB-F252D63F0707}" type="presOf" srcId="{73DB572E-062D-41AD-8033-D361B8E583DB}" destId="{2532504F-5FE1-4C97-B485-F05E8885EACC}"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D1BA1DD0-A52A-47BF-962D-9810C87E1576}" srcId="{5751524B-FB67-4894-A0C5-35151E149D68}" destId="{A59EC69B-8F3F-425B-819F-E8C557946AEE}" srcOrd="2" destOrd="0" parTransId="{0095C3CB-916F-4060-A8DA-DD282FB51587}" sibTransId="{2868AD8D-4E38-46CE-A972-709857BF40AC}"/>
    <dgm:cxn modelId="{2C934C00-3DCA-4C23-8911-F378A90D516E}" type="presOf" srcId="{5E92505A-51E0-4F78-B3C5-704ACF8710DE}" destId="{2AAD338D-3122-4454-9A67-16BE024D44E3}"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3</a:t>
          </a:r>
          <a:endParaRPr lang="en-US" sz="2200" kern="1200" dirty="0">
            <a:latin typeface="Times New Roman" panose="02020603050405020304" pitchFamily="18" charset="0"/>
            <a:cs typeface="Times New Roman" panose="02020603050405020304" pitchFamily="18" charset="0"/>
          </a:endParaRPr>
        </a:p>
      </dsp:txBody>
      <dsp:txXfrm>
        <a:off x="6639818" y="0"/>
        <a:ext cx="1382018" cy="767810"/>
      </dsp:txXfrm>
    </dsp:sp>
    <dsp:sp modelId="{2532504F-5FE1-4C97-B485-F05E8885EACC}">
      <dsp:nvSpPr>
        <dsp:cNvPr id="0" name=""/>
        <dsp:cNvSpPr/>
      </dsp:nvSpPr>
      <dsp:spPr>
        <a:xfrm>
          <a:off x="5257800" y="753068"/>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t" anchorCtr="0">
          <a:noAutofit/>
        </a:bodyPr>
        <a:lstStyle/>
        <a:p>
          <a:pPr lvl="0" algn="r" defTabSz="355600">
            <a:lnSpc>
              <a:spcPct val="90000"/>
            </a:lnSpc>
            <a:spcBef>
              <a:spcPct val="0"/>
            </a:spcBef>
            <a:spcAft>
              <a:spcPct val="35000"/>
            </a:spcAft>
          </a:pPr>
          <a:endParaRPr lang="en-US" sz="800" kern="1200" dirty="0">
            <a:latin typeface="Times New Roman" panose="02020603050405020304" pitchFamily="18" charset="0"/>
            <a:cs typeface="Times New Roman" panose="02020603050405020304" pitchFamily="18" charset="0"/>
          </a:endParaRPr>
        </a:p>
      </dsp:txBody>
      <dsp:txXfrm>
        <a:off x="5433039" y="753068"/>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2</a:t>
          </a:r>
          <a:endParaRPr lang="en-US" sz="2200" kern="1200" dirty="0">
            <a:latin typeface="Times New Roman" panose="02020603050405020304" pitchFamily="18" charset="0"/>
            <a:cs typeface="Times New Roman" panose="02020603050405020304" pitchFamily="18" charset="0"/>
          </a:endParaRP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t" anchorCtr="0">
          <a:noAutofit/>
        </a:bodyPr>
        <a:lstStyle/>
        <a:p>
          <a:pPr lvl="0" algn="r" defTabSz="355600">
            <a:lnSpc>
              <a:spcPct val="90000"/>
            </a:lnSpc>
            <a:spcBef>
              <a:spcPct val="0"/>
            </a:spcBef>
            <a:spcAft>
              <a:spcPct val="35000"/>
            </a:spcAft>
          </a:pPr>
          <a:r>
            <a:rPr lang="en-US" sz="800" kern="1200" dirty="0" smtClean="0">
              <a:latin typeface="Times New Roman" panose="02020603050405020304" pitchFamily="18" charset="0"/>
              <a:cs typeface="Times New Roman" panose="02020603050405020304" pitchFamily="18" charset="0"/>
            </a:rPr>
            <a:t>During the second phase of my internship, I assisted in maintaining and optimizing the company’s internal network infrastructure, ensuring stable communication across systems. I provided technical support for desktop systems, troubleshooting hardware and software issues to minimize downtime for employees. Additionally, I contributed to configuring and managing end-user applications, ensuring seamless access to enterprise systems and tools. My tasks also included setting up secure network connections for remote users, enabling efficient and safe access to company resources.
</a:t>
          </a:r>
          <a:endParaRPr lang="en-US" sz="8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1</a:t>
          </a:r>
          <a:endParaRPr lang="en-US" sz="2200" kern="1200" dirty="0">
            <a:latin typeface="Times New Roman" panose="02020603050405020304" pitchFamily="18" charset="0"/>
            <a:cs typeface="Times New Roman" panose="02020603050405020304" pitchFamily="18" charset="0"/>
          </a:endParaRP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4925" tIns="34925" rIns="34925" bIns="34925" numCol="1" spcCol="1270" anchor="t" anchorCtr="0">
          <a:noAutofit/>
        </a:bodyPr>
        <a:lstStyle/>
        <a:p>
          <a:pPr lvl="0" algn="r" defTabSz="466725">
            <a:lnSpc>
              <a:spcPct val="90000"/>
            </a:lnSpc>
            <a:spcBef>
              <a:spcPct val="0"/>
            </a:spcBef>
            <a:spcAft>
              <a:spcPct val="35000"/>
            </a:spcAft>
          </a:pPr>
          <a:r>
            <a:rPr lang="en-US" sz="1050" kern="1200" dirty="0" smtClean="0">
              <a:latin typeface="Times New Roman" panose="02020603050405020304" pitchFamily="18" charset="0"/>
              <a:cs typeface="Times New Roman" panose="02020603050405020304" pitchFamily="18" charset="0"/>
            </a:rPr>
            <a:t>In the first phase of my internship, I gained hands-on experience in desktop support and basic networking, troubleshooting issues and assisting with system and network configurations</a:t>
          </a:r>
          <a:r>
            <a:rPr lang="en-US" sz="800" kern="1200" dirty="0" smtClean="0">
              <a:latin typeface="Times New Roman" panose="02020603050405020304" pitchFamily="18" charset="0"/>
              <a:cs typeface="Times New Roman" panose="02020603050405020304" pitchFamily="18" charset="0"/>
            </a:rPr>
            <a:t>.</a:t>
          </a:r>
          <a:endParaRPr lang="en-US" sz="8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0</a:t>
          </a:r>
          <a:endParaRPr lang="en-US" sz="2200" kern="1200" dirty="0">
            <a:latin typeface="Times New Roman" panose="02020603050405020304" pitchFamily="18" charset="0"/>
            <a:cs typeface="Times New Roman" panose="02020603050405020304" pitchFamily="18" charset="0"/>
          </a:endParaRP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5/14/2025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5/14/2025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5/14/2025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5/14/2025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5/14/2025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5/14/2025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5/14/2025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5/14/2025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5/14/2025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5/14/2025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5/14/2025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5/14/2025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5/14/2025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spcAft>
                <a:spcPts val="0"/>
              </a:spcAft>
              <a:buClr>
                <a:srgbClr val="17365D"/>
              </a:buClr>
              <a:buSzPts val="1700"/>
            </a:pPr>
            <a:r>
              <a:rPr lang="en-GB" sz="1700" b="1" dirty="0" err="1" smtClean="0">
                <a:solidFill>
                  <a:srgbClr val="17365D"/>
                </a:solidFill>
                <a:latin typeface="Cambria" panose="02040503050406030204" pitchFamily="18" charset="0"/>
                <a:ea typeface="Cambria" panose="02040503050406030204" pitchFamily="18" charset="0"/>
                <a:cs typeface="Verdana"/>
                <a:sym typeface="Verdana"/>
              </a:rPr>
              <a:t>Dr.</a:t>
            </a:r>
            <a:r>
              <a:rPr lang="en-GB" sz="1700" b="1" dirty="0" smtClean="0">
                <a:solidFill>
                  <a:srgbClr val="17365D"/>
                </a:solidFill>
                <a:latin typeface="Cambria" panose="02040503050406030204" pitchFamily="18" charset="0"/>
                <a:ea typeface="Cambria" panose="02040503050406030204" pitchFamily="18" charset="0"/>
                <a:cs typeface="Verdana"/>
                <a:sym typeface="Verdana"/>
              </a:rPr>
              <a:t> </a:t>
            </a:r>
            <a:r>
              <a:rPr lang="en-GB" b="1" dirty="0" err="1" smtClean="0">
                <a:latin typeface="Cambria" panose="02040503050406030204" pitchFamily="18" charset="0"/>
                <a:ea typeface="Cambria" panose="02040503050406030204" pitchFamily="18" charset="0"/>
                <a:cs typeface="Verdana"/>
                <a:sym typeface="Verdana"/>
              </a:rPr>
              <a:t>Riyazulla</a:t>
            </a:r>
            <a:r>
              <a:rPr lang="en-GB" b="1" dirty="0" smtClean="0">
                <a:latin typeface="Cambria" panose="02040503050406030204" pitchFamily="18" charset="0"/>
                <a:ea typeface="Cambria" panose="02040503050406030204" pitchFamily="18" charset="0"/>
                <a:cs typeface="Verdana"/>
                <a:sym typeface="Verdana"/>
              </a:rPr>
              <a:t> </a:t>
            </a:r>
            <a:r>
              <a:rPr lang="en-GB" b="1" dirty="0">
                <a:latin typeface="Cambria" panose="02040503050406030204" pitchFamily="18" charset="0"/>
                <a:ea typeface="Cambria" panose="02040503050406030204" pitchFamily="18" charset="0"/>
                <a:cs typeface="Verdana"/>
                <a:sym typeface="Verdana"/>
              </a:rPr>
              <a:t>Rahman </a:t>
            </a:r>
            <a:r>
              <a:rPr lang="en-GB" b="1" dirty="0" smtClean="0">
                <a:latin typeface="Cambria" panose="02040503050406030204" pitchFamily="18" charset="0"/>
                <a:ea typeface="Cambria" panose="02040503050406030204" pitchFamily="18" charset="0"/>
                <a:cs typeface="Verdana"/>
                <a:sym typeface="Verdana"/>
              </a:rPr>
              <a:t>J</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43530"/>
            <a:ext cx="12249915" cy="1562100"/>
          </a:xfrm>
          <a:prstGeom prst="rect">
            <a:avLst/>
          </a:prstGeom>
          <a:noFill/>
          <a:ln>
            <a:noFill/>
          </a:ln>
        </p:spPr>
        <p:txBody>
          <a:bodyPr spcFirstLastPara="1" wrap="square" lIns="91425" tIns="45700" rIns="91425" bIns="45700" anchor="t" anchorCtr="0">
            <a:noAutofit/>
          </a:bodyPr>
          <a:lstStyle/>
          <a:p>
            <a:pPr>
              <a:spcBef>
                <a:spcPts val="0"/>
              </a:spcBef>
              <a:spcAft>
                <a:spcPts val="0"/>
              </a:spcAft>
              <a:buClr>
                <a:srgbClr val="17365D"/>
              </a:buClr>
              <a:buSzPct val="100000"/>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latin typeface="Cambria" panose="02040503050406030204" pitchFamily="18" charset="0"/>
                <a:ea typeface="Cambria" panose="02040503050406030204" pitchFamily="18" charset="0"/>
                <a:cs typeface="Verdana"/>
                <a:sym typeface="Verdana"/>
              </a:rPr>
              <a:t>CSE</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smtClean="0">
                <a:latin typeface="Cambria" panose="02040503050406030204" pitchFamily="18" charset="0"/>
                <a:ea typeface="Cambria" panose="02040503050406030204" pitchFamily="18" charset="0"/>
                <a:cs typeface="Verdana"/>
                <a:sym typeface="Verdana"/>
              </a:rPr>
              <a:t>Dr</a:t>
            </a:r>
            <a:r>
              <a:rPr lang="en-US" sz="2000" b="1" dirty="0">
                <a:latin typeface="Cambria" panose="02040503050406030204" pitchFamily="18" charset="0"/>
                <a:ea typeface="Cambria" panose="02040503050406030204" pitchFamily="18" charset="0"/>
                <a:cs typeface="Verdana"/>
                <a:sym typeface="Verdana"/>
              </a:rPr>
              <a:t>. Asif Mohammed </a:t>
            </a:r>
            <a:r>
              <a:rPr lang="en-US" sz="2000" b="1" dirty="0" smtClean="0">
                <a:latin typeface="Cambria" panose="02040503050406030204" pitchFamily="18" charset="0"/>
                <a:ea typeface="Cambria" panose="02040503050406030204" pitchFamily="18" charset="0"/>
                <a:cs typeface="Verdana"/>
                <a:sym typeface="Verdana"/>
              </a:rPr>
              <a:t>H.B</a:t>
            </a:r>
            <a:endParaRPr lang="en-US" sz="2000" b="1" dirty="0" smtClean="0">
              <a:solidFill>
                <a:schemeClr val="accent1"/>
              </a:solidFill>
              <a:latin typeface="Cambria" panose="02040503050406030204" pitchFamily="18" charset="0"/>
              <a:ea typeface="Cambria" panose="02040503050406030204" pitchFamily="18" charset="0"/>
              <a:cs typeface="Verdana"/>
              <a:sym typeface="Verdana"/>
            </a:endParaRPr>
          </a:p>
          <a:p>
            <a:pPr>
              <a:spcBef>
                <a:spcPts val="0"/>
              </a:spcBef>
              <a:spcAft>
                <a:spcPts val="0"/>
              </a:spcAft>
              <a:buClr>
                <a:srgbClr val="17365D"/>
              </a:buClr>
              <a:buSzPct val="100000"/>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Cambria" panose="02040503050406030204" pitchFamily="18" charset="0"/>
                <a:ea typeface="Cambria" panose="02040503050406030204" pitchFamily="18" charset="0"/>
                <a:cs typeface="Verdana"/>
                <a:sym typeface="Verdana"/>
              </a:rPr>
              <a:t>Mr. </a:t>
            </a:r>
            <a:r>
              <a:rPr lang="en-US" sz="2000" b="1" dirty="0" err="1">
                <a:latin typeface="Cambria" panose="02040503050406030204" pitchFamily="18" charset="0"/>
                <a:ea typeface="Cambria" panose="02040503050406030204" pitchFamily="18" charset="0"/>
                <a:cs typeface="Verdana"/>
                <a:sym typeface="Verdana"/>
              </a:rPr>
              <a:t>Amarnath</a:t>
            </a:r>
            <a:r>
              <a:rPr lang="en-US" sz="2000" b="1" dirty="0">
                <a:latin typeface="Cambria" panose="02040503050406030204" pitchFamily="18" charset="0"/>
                <a:ea typeface="Cambria" panose="02040503050406030204" pitchFamily="18" charset="0"/>
                <a:cs typeface="Verdana"/>
                <a:sym typeface="Verdana"/>
              </a:rPr>
              <a:t> J.L &amp; Dr. </a:t>
            </a:r>
            <a:r>
              <a:rPr lang="en-US" sz="2000" b="1" dirty="0" err="1">
                <a:latin typeface="Cambria" panose="02040503050406030204" pitchFamily="18" charset="0"/>
                <a:ea typeface="Cambria" panose="02040503050406030204" pitchFamily="18" charset="0"/>
                <a:cs typeface="Verdana"/>
                <a:sym typeface="Verdana"/>
              </a:rPr>
              <a:t>Jayanthi</a:t>
            </a: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K</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665661" y="150388"/>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smtClean="0">
                <a:solidFill>
                  <a:schemeClr val="accent1">
                    <a:lumMod val="75000"/>
                  </a:schemeClr>
                </a:solidFill>
                <a:latin typeface="Times New Roman" panose="02020603050405020304" pitchFamily="18" charset="0"/>
                <a:cs typeface="Times New Roman" panose="02020603050405020304" pitchFamily="18" charset="0"/>
              </a:rPr>
              <a:t>CSE7301 </a:t>
            </a: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r>
              <a:rPr lang="en-US" sz="3200" dirty="0" smtClean="0">
                <a:solidFill>
                  <a:srgbClr val="0070C0"/>
                </a:solidFill>
                <a:latin typeface="Times New Roman" panose="02020603050405020304" pitchFamily="18" charset="0"/>
                <a:ea typeface="Tahoma" pitchFamily="34" charset="0"/>
                <a:cs typeface="Times New Roman" panose="02020603050405020304" pitchFamily="18" charset="0"/>
              </a:rPr>
              <a:t>Networking and Desktop end user</a:t>
            </a: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77080598"/>
              </p:ext>
            </p:extLst>
          </p:nvPr>
        </p:nvGraphicFramePr>
        <p:xfrm>
          <a:off x="601909" y="1911875"/>
          <a:ext cx="5321552" cy="2059236"/>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514809">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514809">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Shambhavi</a:t>
                      </a:r>
                      <a:r>
                        <a:rPr lang="en-US" baseline="0" dirty="0" smtClean="0">
                          <a:latin typeface="Cambria" panose="02040503050406030204" pitchFamily="18" charset="0"/>
                          <a:ea typeface="Cambria" panose="02040503050406030204" pitchFamily="18" charset="0"/>
                          <a:cs typeface="Times New Roman" panose="02020603050405020304" pitchFamily="18" charset="0"/>
                        </a:rPr>
                        <a:t> Y 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514809">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20211CSE0157</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514809">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 CSE-13</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6840"/>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US" sz="3200" dirty="0"/>
          </a:p>
        </p:txBody>
      </p:sp>
      <p:sp>
        <p:nvSpPr>
          <p:cNvPr id="3" name="Content Placeholder 2"/>
          <p:cNvSpPr>
            <a:spLocks noGrp="1"/>
          </p:cNvSpPr>
          <p:nvPr>
            <p:ph idx="1"/>
          </p:nvPr>
        </p:nvSpPr>
        <p:spPr>
          <a:xfrm>
            <a:off x="838200" y="1102660"/>
            <a:ext cx="10380289" cy="5074304"/>
          </a:xfrm>
        </p:spPr>
        <p:txBody>
          <a:bodyPr/>
          <a:lstStyle/>
          <a:p>
            <a:pPr marL="0" lvl="0" indent="0" algn="just">
              <a:lnSpc>
                <a:spcPct val="100000"/>
              </a:lnSpc>
              <a:spcBef>
                <a:spcPct val="0"/>
              </a:spcBef>
              <a:buNone/>
            </a:pPr>
            <a:r>
              <a:rPr lang="en-US" dirty="0" smtClean="0"/>
              <a:t>•Purpose</a:t>
            </a:r>
            <a:r>
              <a:rPr lang="en-US" dirty="0"/>
              <a:t>: </a:t>
            </a:r>
            <a:r>
              <a:rPr lang="en-US" altLang="en-US" dirty="0"/>
              <a:t>The objective was to maintain the smooth operation of desktop systems and networks, reduce interruptions, and support end users in working effectively.</a:t>
            </a:r>
          </a:p>
          <a:p>
            <a:pPr marL="0" indent="0" algn="just">
              <a:buNone/>
            </a:pPr>
            <a:r>
              <a:rPr lang="en-US" dirty="0" smtClean="0"/>
              <a:t>•Usage</a:t>
            </a:r>
            <a:r>
              <a:rPr lang="en-US" dirty="0"/>
              <a:t>: My efforts contributed to optimizing desktop systems and network infrastructure, minimizing downtime and ensuring uninterrupted access to essential resources. Through technical support, I helped maintain high productivity and ensured smooth daily operations for users throughout the organization.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81470134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263" y="0"/>
            <a:ext cx="10883537" cy="548640"/>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99222180"/>
              </p:ext>
            </p:extLst>
          </p:nvPr>
        </p:nvGraphicFramePr>
        <p:xfrm>
          <a:off x="587829" y="548642"/>
          <a:ext cx="10959738" cy="6172834"/>
        </p:xfrm>
        <a:graphic>
          <a:graphicData uri="http://schemas.openxmlformats.org/drawingml/2006/table">
            <a:tbl>
              <a:tblPr firstRow="1" bandRow="1">
                <a:tableStyleId>{5C22544A-7EE6-4342-B048-85BDC9FD1C3A}</a:tableStyleId>
              </a:tblPr>
              <a:tblGrid>
                <a:gridCol w="3653246">
                  <a:extLst>
                    <a:ext uri="{9D8B030D-6E8A-4147-A177-3AD203B41FA5}">
                      <a16:colId xmlns:a16="http://schemas.microsoft.com/office/drawing/2014/main" val="2507560383"/>
                    </a:ext>
                  </a:extLst>
                </a:gridCol>
                <a:gridCol w="3653246">
                  <a:extLst>
                    <a:ext uri="{9D8B030D-6E8A-4147-A177-3AD203B41FA5}">
                      <a16:colId xmlns:a16="http://schemas.microsoft.com/office/drawing/2014/main" val="3111877052"/>
                    </a:ext>
                  </a:extLst>
                </a:gridCol>
                <a:gridCol w="3653246">
                  <a:extLst>
                    <a:ext uri="{9D8B030D-6E8A-4147-A177-3AD203B41FA5}">
                      <a16:colId xmlns:a16="http://schemas.microsoft.com/office/drawing/2014/main" val="164587572"/>
                    </a:ext>
                  </a:extLst>
                </a:gridCol>
              </a:tblGrid>
              <a:tr h="397261">
                <a:tc>
                  <a:txBody>
                    <a:bodyPr/>
                    <a:lstStyle/>
                    <a:p>
                      <a:r>
                        <a:rPr lang="en-US" sz="2000" dirty="0" smtClean="0">
                          <a:latin typeface="Times New Roman" panose="02020603050405020304" pitchFamily="18" charset="0"/>
                          <a:cs typeface="Times New Roman" panose="02020603050405020304" pitchFamily="18" charset="0"/>
                        </a:rPr>
                        <a:t>Topic</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Description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Key References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70393219"/>
                  </a:ext>
                </a:extLst>
              </a:tr>
              <a:tr h="2230777">
                <a:tc>
                  <a:txBody>
                    <a:bodyPr/>
                    <a:lstStyle/>
                    <a:p>
                      <a:r>
                        <a:rPr lang="en-US" sz="2000" b="1" dirty="0" smtClean="0">
                          <a:latin typeface="Times New Roman" panose="02020603050405020304" pitchFamily="18" charset="0"/>
                          <a:cs typeface="Times New Roman" panose="02020603050405020304" pitchFamily="18" charset="0"/>
                        </a:rPr>
                        <a:t>Networking Infrastructure in Renewable Energy</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Networking is essential for managing, monitoring, and optimizing solar power systems. It enables real-time data collection, performance tracking, and proactive maintenance.</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Sundararajan, 2020: Discusses </a:t>
                      </a:r>
                      <a:r>
                        <a:rPr lang="en-US" sz="2000" dirty="0" err="1" smtClean="0">
                          <a:latin typeface="Times New Roman" panose="02020603050405020304" pitchFamily="18" charset="0"/>
                          <a:cs typeface="Times New Roman" panose="02020603050405020304" pitchFamily="18" charset="0"/>
                        </a:rPr>
                        <a:t>IoT</a:t>
                      </a:r>
                      <a:r>
                        <a:rPr lang="en-US" sz="2000" dirty="0" smtClean="0">
                          <a:latin typeface="Times New Roman" panose="02020603050405020304" pitchFamily="18" charset="0"/>
                          <a:cs typeface="Times New Roman" panose="02020603050405020304" pitchFamily="18" charset="0"/>
                        </a:rPr>
                        <a:t> and M2M communication in renewable energy systems.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3864591"/>
                  </a:ext>
                </a:extLst>
              </a:tr>
              <a:tr h="1925191">
                <a:tc>
                  <a:txBody>
                    <a:bodyPr/>
                    <a:lstStyle/>
                    <a:p>
                      <a:r>
                        <a:rPr lang="en-IN" sz="2000" b="1" dirty="0" smtClean="0">
                          <a:latin typeface="Times New Roman" panose="02020603050405020304" pitchFamily="18" charset="0"/>
                          <a:cs typeface="Times New Roman" panose="02020603050405020304" pitchFamily="18" charset="0"/>
                        </a:rPr>
                        <a:t>Cloud Computing for Data Analysis</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Tata Power Solar uses cloud platforms for storing and analyzing operational data, leading to better decision-making and system optimization.</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Sundararajan, 2020: Highlights the role of cloud-based data aggregation in energy management.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97327183"/>
                  </a:ext>
                </a:extLst>
              </a:tr>
              <a:tr h="1619605">
                <a:tc>
                  <a:txBody>
                    <a:bodyPr/>
                    <a:lstStyle/>
                    <a:p>
                      <a:r>
                        <a:rPr lang="en-IN" sz="2000" b="1" dirty="0" smtClean="0">
                          <a:latin typeface="Times New Roman" panose="02020603050405020304" pitchFamily="18" charset="0"/>
                          <a:cs typeface="Times New Roman" panose="02020603050405020304" pitchFamily="18" charset="0"/>
                        </a:rPr>
                        <a:t>Desktop End-User Technologies (ERP/CRM)</a:t>
                      </a:r>
                      <a:endParaRPr lang="en-IN" sz="2000" b="1"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Tata Power Solar relies on enterprise software like ERP and CRM to manage resources, customer relations, and projects effectively</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US" sz="2000" dirty="0" smtClean="0">
                          <a:latin typeface="Times New Roman" panose="02020603050405020304" pitchFamily="18" charset="0"/>
                          <a:cs typeface="Times New Roman" panose="02020603050405020304" pitchFamily="18" charset="0"/>
                        </a:rPr>
                        <a:t>Gupta, 2021: Discusses the role of ERP and CRM systems in improving business operations in renewable energy.</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74508321"/>
                  </a:ext>
                </a:extLst>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2815994255"/>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074" y="-117566"/>
            <a:ext cx="10922726" cy="862150"/>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endParaRPr lang="en-IN" sz="3200"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3927653"/>
              </p:ext>
            </p:extLst>
          </p:nvPr>
        </p:nvGraphicFramePr>
        <p:xfrm>
          <a:off x="537754" y="614654"/>
          <a:ext cx="10970622" cy="6106821"/>
        </p:xfrm>
        <a:graphic>
          <a:graphicData uri="http://schemas.openxmlformats.org/drawingml/2006/table">
            <a:tbl>
              <a:tblPr firstRow="1" bandRow="1">
                <a:tableStyleId>{5C22544A-7EE6-4342-B048-85BDC9FD1C3A}</a:tableStyleId>
              </a:tblPr>
              <a:tblGrid>
                <a:gridCol w="3656874">
                  <a:extLst>
                    <a:ext uri="{9D8B030D-6E8A-4147-A177-3AD203B41FA5}">
                      <a16:colId xmlns:a16="http://schemas.microsoft.com/office/drawing/2014/main" val="2063304965"/>
                    </a:ext>
                  </a:extLst>
                </a:gridCol>
                <a:gridCol w="3656874">
                  <a:extLst>
                    <a:ext uri="{9D8B030D-6E8A-4147-A177-3AD203B41FA5}">
                      <a16:colId xmlns:a16="http://schemas.microsoft.com/office/drawing/2014/main" val="2147812080"/>
                    </a:ext>
                  </a:extLst>
                </a:gridCol>
                <a:gridCol w="3656874">
                  <a:extLst>
                    <a:ext uri="{9D8B030D-6E8A-4147-A177-3AD203B41FA5}">
                      <a16:colId xmlns:a16="http://schemas.microsoft.com/office/drawing/2014/main" val="4238170362"/>
                    </a:ext>
                  </a:extLst>
                </a:gridCol>
              </a:tblGrid>
              <a:tr h="782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Topic</a:t>
                      </a:r>
                      <a:endParaRPr lang="en-IN" sz="2000" dirty="0" smtClean="0">
                        <a:latin typeface="Times New Roman" panose="02020603050405020304" pitchFamily="18"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Description</a:t>
                      </a:r>
                      <a:endParaRPr lang="en-IN" sz="2000" dirty="0" smtClean="0">
                        <a:latin typeface="Times New Roman" panose="02020603050405020304" pitchFamily="18"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Key References</a:t>
                      </a:r>
                      <a:endParaRPr lang="en-IN" sz="2000" dirty="0" smtClean="0">
                        <a:latin typeface="Times New Roman" panose="02020603050405020304" pitchFamily="18" charset="0"/>
                        <a:cs typeface="Times New Roman" panose="02020603050405020304" pitchFamily="18" charset="0"/>
                      </a:endParaRPr>
                    </a:p>
                    <a:p>
                      <a:endParaRPr lang="en-IN" dirty="0"/>
                    </a:p>
                  </a:txBody>
                  <a:tcPr/>
                </a:tc>
                <a:extLst>
                  <a:ext uri="{0D108BD9-81ED-4DB2-BD59-A6C34878D82A}">
                    <a16:rowId xmlns:a16="http://schemas.microsoft.com/office/drawing/2014/main" val="264358134"/>
                  </a:ext>
                </a:extLst>
              </a:tr>
              <a:tr h="1453254">
                <a:tc>
                  <a:txBody>
                    <a:bodyPr/>
                    <a:lstStyle/>
                    <a:p>
                      <a:r>
                        <a:rPr lang="en-US" sz="2000" b="1" dirty="0" smtClean="0"/>
                        <a:t>Solar Design and Simulation Software</a:t>
                      </a:r>
                      <a:endParaRPr lang="en-IN" sz="2000" b="1" dirty="0"/>
                    </a:p>
                  </a:txBody>
                  <a:tcPr/>
                </a:tc>
                <a:tc>
                  <a:txBody>
                    <a:bodyPr/>
                    <a:lstStyle/>
                    <a:p>
                      <a:r>
                        <a:rPr lang="en-US" sz="2000" dirty="0" smtClean="0"/>
                        <a:t>Tools like AutoCAD and </a:t>
                      </a:r>
                      <a:r>
                        <a:rPr lang="en-US" sz="2000" dirty="0" err="1" smtClean="0"/>
                        <a:t>PVSyst</a:t>
                      </a:r>
                      <a:r>
                        <a:rPr lang="en-US" sz="2000" dirty="0" smtClean="0"/>
                        <a:t> are used for designing and simulating solar power systems, enhancing project accuracy and efficiency.</a:t>
                      </a:r>
                      <a:endParaRPr lang="en-IN" sz="2000" dirty="0"/>
                    </a:p>
                  </a:txBody>
                  <a:tcPr/>
                </a:tc>
                <a:tc>
                  <a:txBody>
                    <a:bodyPr/>
                    <a:lstStyle/>
                    <a:p>
                      <a:r>
                        <a:rPr lang="en-US" sz="2000" dirty="0" smtClean="0"/>
                        <a:t>Gupta, 2021: Explores the use of specialized software in solar power system design.</a:t>
                      </a:r>
                      <a:endParaRPr lang="en-IN" sz="2000" dirty="0"/>
                    </a:p>
                  </a:txBody>
                  <a:tcPr/>
                </a:tc>
                <a:extLst>
                  <a:ext uri="{0D108BD9-81ED-4DB2-BD59-A6C34878D82A}">
                    <a16:rowId xmlns:a16="http://schemas.microsoft.com/office/drawing/2014/main" val="2722364214"/>
                  </a:ext>
                </a:extLst>
              </a:tr>
              <a:tr h="1788620">
                <a:tc>
                  <a:txBody>
                    <a:bodyPr/>
                    <a:lstStyle/>
                    <a:p>
                      <a:r>
                        <a:rPr lang="en-US" sz="2000" b="1" dirty="0" smtClean="0"/>
                        <a:t>Cybersecurity in Networking and Desktop Technologies</a:t>
                      </a:r>
                      <a:endParaRPr lang="en-IN" sz="2000" b="1" dirty="0"/>
                    </a:p>
                  </a:txBody>
                  <a:tcPr/>
                </a:tc>
                <a:tc>
                  <a:txBody>
                    <a:bodyPr/>
                    <a:lstStyle/>
                    <a:p>
                      <a:r>
                        <a:rPr lang="en-US" sz="2000" dirty="0" smtClean="0"/>
                        <a:t>Ensuring data integrity and protecting against cyber threats is critical for Tata Power Solar, especially with the use of </a:t>
                      </a:r>
                      <a:r>
                        <a:rPr lang="en-US" sz="2000" dirty="0" err="1" smtClean="0"/>
                        <a:t>IoT</a:t>
                      </a:r>
                      <a:r>
                        <a:rPr lang="en-US" sz="2000" dirty="0" smtClean="0"/>
                        <a:t> and cloud technologies</a:t>
                      </a:r>
                      <a:endParaRPr lang="en-IN" sz="2000" dirty="0"/>
                    </a:p>
                  </a:txBody>
                  <a:tcPr/>
                </a:tc>
                <a:tc>
                  <a:txBody>
                    <a:bodyPr/>
                    <a:lstStyle/>
                    <a:p>
                      <a:r>
                        <a:rPr lang="en-US" sz="2000" dirty="0" smtClean="0"/>
                        <a:t>Zhou &amp; Liu, 2019: Emphasizes the importance of encryption, firewalls, and intrusion detection in industrial networks.</a:t>
                      </a:r>
                      <a:endParaRPr lang="en-IN" sz="2000" dirty="0"/>
                    </a:p>
                  </a:txBody>
                  <a:tcPr/>
                </a:tc>
                <a:extLst>
                  <a:ext uri="{0D108BD9-81ED-4DB2-BD59-A6C34878D82A}">
                    <a16:rowId xmlns:a16="http://schemas.microsoft.com/office/drawing/2014/main" val="3365738925"/>
                  </a:ext>
                </a:extLst>
              </a:tr>
              <a:tr h="1788620">
                <a:tc>
                  <a:txBody>
                    <a:bodyPr/>
                    <a:lstStyle/>
                    <a:p>
                      <a:r>
                        <a:rPr lang="en-US" sz="2000" b="1" dirty="0" smtClean="0"/>
                        <a:t>Remote Work and Virtual Desktop Solutions</a:t>
                      </a:r>
                      <a:endParaRPr lang="en-IN" sz="2000" b="1" dirty="0"/>
                    </a:p>
                  </a:txBody>
                  <a:tcPr/>
                </a:tc>
                <a:tc>
                  <a:txBody>
                    <a:bodyPr/>
                    <a:lstStyle/>
                    <a:p>
                      <a:r>
                        <a:rPr lang="en-US" sz="2000" dirty="0" smtClean="0"/>
                        <a:t>Post-</a:t>
                      </a:r>
                      <a:r>
                        <a:rPr lang="en-US" sz="2000" baseline="0" dirty="0" smtClean="0"/>
                        <a:t>pandemic,</a:t>
                      </a:r>
                      <a:r>
                        <a:rPr lang="en-US" sz="2000" dirty="0" smtClean="0"/>
                        <a:t> Tata Power Solar adopted Remote Desktop Services (RDS) and Virtual Desktop Infrastructure (VDI) for secure and flexible working environments.</a:t>
                      </a:r>
                      <a:endParaRPr lang="en-IN" sz="2000" dirty="0"/>
                    </a:p>
                  </a:txBody>
                  <a:tcPr/>
                </a:tc>
                <a:tc>
                  <a:txBody>
                    <a:bodyPr/>
                    <a:lstStyle/>
                    <a:p>
                      <a:r>
                        <a:rPr lang="en-US" sz="2000" dirty="0" smtClean="0"/>
                        <a:t>Industry trend analysis, 2020: Remote work solutions and cloud-based desktop access in energy sector.</a:t>
                      </a:r>
                      <a:endParaRPr lang="en-IN" sz="2000" dirty="0"/>
                    </a:p>
                  </a:txBody>
                  <a:tcPr/>
                </a:tc>
                <a:extLst>
                  <a:ext uri="{0D108BD9-81ED-4DB2-BD59-A6C34878D82A}">
                    <a16:rowId xmlns:a16="http://schemas.microsoft.com/office/drawing/2014/main" val="2744321513"/>
                  </a:ext>
                </a:extLst>
              </a:tr>
            </a:tbl>
          </a:graphicData>
        </a:graphic>
      </p:graphicFrame>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802061675"/>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Proposed System/Work</a:t>
            </a:r>
            <a:endParaRPr lang="en-IN" sz="3200" dirty="0"/>
          </a:p>
        </p:txBody>
      </p:sp>
      <p:sp>
        <p:nvSpPr>
          <p:cNvPr id="3" name="Content Placeholder 2"/>
          <p:cNvSpPr>
            <a:spLocks noGrp="1"/>
          </p:cNvSpPr>
          <p:nvPr>
            <p:ph idx="1"/>
          </p:nvPr>
        </p:nvSpPr>
        <p:spPr>
          <a:xfrm>
            <a:off x="838200" y="1005839"/>
            <a:ext cx="10515600" cy="4454435"/>
          </a:xfrm>
        </p:spPr>
        <p:txBody>
          <a:bodyPr/>
          <a:lstStyle/>
          <a:p>
            <a:pPr algn="just"/>
            <a:r>
              <a:rPr lang="en-IN" b="1" dirty="0">
                <a:latin typeface="Times New Roman" panose="02020603050405020304" pitchFamily="18" charset="0"/>
                <a:cs typeface="Times New Roman" panose="02020603050405020304" pitchFamily="18" charset="0"/>
              </a:rPr>
              <a:t>Network Infrastructure </a:t>
            </a:r>
            <a:r>
              <a:rPr lang="en-IN" b="1" dirty="0" smtClean="0">
                <a:latin typeface="Times New Roman" panose="02020603050405020304" pitchFamily="18" charset="0"/>
                <a:cs typeface="Times New Roman" panose="02020603050405020304" pitchFamily="18" charset="0"/>
              </a:rPr>
              <a:t>Management-</a:t>
            </a:r>
            <a:r>
              <a:rPr lang="en-US" dirty="0">
                <a:latin typeface="Times New Roman" panose="02020603050405020304" pitchFamily="18" charset="0"/>
                <a:cs typeface="Times New Roman" panose="02020603050405020304" pitchFamily="18" charset="0"/>
              </a:rPr>
              <a:t>Assist in monitoring and maintaining network devices </a:t>
            </a:r>
            <a:r>
              <a:rPr lang="en-US" dirty="0" smtClean="0">
                <a:latin typeface="Times New Roman" panose="02020603050405020304" pitchFamily="18" charset="0"/>
                <a:cs typeface="Times New Roman" panose="02020603050405020304" pitchFamily="18" charset="0"/>
              </a:rPr>
              <a:t>such </a:t>
            </a:r>
            <a:r>
              <a:rPr lang="en-US" dirty="0">
                <a:latin typeface="Times New Roman" panose="02020603050405020304" pitchFamily="18" charset="0"/>
                <a:cs typeface="Times New Roman" panose="02020603050405020304" pitchFamily="18" charset="0"/>
              </a:rPr>
              <a:t>as routers, switches, and firewalls</a:t>
            </a:r>
            <a:r>
              <a:rPr lang="en-US" dirty="0" smtClean="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Desktop Support &amp; </a:t>
            </a:r>
            <a:r>
              <a:rPr lang="en-IN" b="1" dirty="0" smtClean="0">
                <a:latin typeface="Times New Roman" panose="02020603050405020304" pitchFamily="18" charset="0"/>
                <a:cs typeface="Times New Roman" panose="02020603050405020304" pitchFamily="18" charset="0"/>
              </a:rPr>
              <a:t>Troubleshooting-</a:t>
            </a:r>
            <a:r>
              <a:rPr lang="en-US" dirty="0">
                <a:latin typeface="Times New Roman" panose="02020603050405020304" pitchFamily="18" charset="0"/>
                <a:cs typeface="Times New Roman" panose="02020603050405020304" pitchFamily="18" charset="0"/>
              </a:rPr>
              <a:t>Provide technical support to end users for hardware, software, and network issues.</a:t>
            </a:r>
            <a:endParaRPr lang="en-US" dirty="0" smtClean="0">
              <a:latin typeface="Times New Roman" panose="02020603050405020304" pitchFamily="18" charset="0"/>
              <a:cs typeface="Times New Roman" panose="02020603050405020304" pitchFamily="18" charset="0"/>
            </a:endParaRPr>
          </a:p>
          <a:p>
            <a:pPr algn="just"/>
            <a:r>
              <a:rPr lang="en-IN" b="1" dirty="0" smtClean="0">
                <a:latin typeface="Times New Roman" panose="02020603050405020304" pitchFamily="18" charset="0"/>
                <a:cs typeface="Times New Roman" panose="02020603050405020304" pitchFamily="18" charset="0"/>
              </a:rPr>
              <a:t>User </a:t>
            </a:r>
            <a:r>
              <a:rPr lang="en-IN" b="1" dirty="0">
                <a:latin typeface="Times New Roman" panose="02020603050405020304" pitchFamily="18" charset="0"/>
                <a:cs typeface="Times New Roman" panose="02020603050405020304" pitchFamily="18" charset="0"/>
              </a:rPr>
              <a:t>Account </a:t>
            </a:r>
            <a:r>
              <a:rPr lang="en-IN" b="1" dirty="0" smtClean="0">
                <a:latin typeface="Times New Roman" panose="02020603050405020304" pitchFamily="18" charset="0"/>
                <a:cs typeface="Times New Roman" panose="02020603050405020304" pitchFamily="18" charset="0"/>
              </a:rPr>
              <a:t>Management-</a:t>
            </a:r>
            <a:r>
              <a:rPr lang="en-US" dirty="0">
                <a:latin typeface="Times New Roman" panose="02020603050405020304" pitchFamily="18" charset="0"/>
                <a:cs typeface="Times New Roman" panose="02020603050405020304" pitchFamily="18" charset="0"/>
              </a:rPr>
              <a:t>Handle Active Directory tasks, including user account creation, password resets, and access management</a:t>
            </a:r>
            <a:r>
              <a:rPr lang="en-US" dirty="0" smtClean="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System Security Compliance</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Ensure adherence to security policies by updating antivirus software and applying system patches</a:t>
            </a:r>
            <a:r>
              <a:rPr lang="en-US" dirty="0" smtClean="0">
                <a:latin typeface="Times New Roman" panose="02020603050405020304" pitchFamily="18" charset="0"/>
                <a:cs typeface="Times New Roman" panose="02020603050405020304" pitchFamily="18" charset="0"/>
              </a:rPr>
              <a:t>.</a:t>
            </a:r>
          </a:p>
          <a:p>
            <a:pPr algn="just"/>
            <a:r>
              <a:rPr lang="en-IN" b="1" dirty="0" smtClean="0">
                <a:latin typeface="Times New Roman" panose="02020603050405020304" pitchFamily="18" charset="0"/>
                <a:cs typeface="Times New Roman" panose="02020603050405020304" pitchFamily="18" charset="0"/>
              </a:rPr>
              <a:t>Cloud &amp; Virtualization Support-</a:t>
            </a:r>
            <a:r>
              <a:rPr lang="en-US" dirty="0" smtClean="0">
                <a:latin typeface="Times New Roman" panose="02020603050405020304" pitchFamily="18" charset="0"/>
                <a:cs typeface="Times New Roman" panose="02020603050405020304" pitchFamily="18" charset="0"/>
              </a:rPr>
              <a:t>Assist in </a:t>
            </a:r>
            <a:r>
              <a:rPr lang="en-US" dirty="0">
                <a:latin typeface="Times New Roman" panose="02020603050405020304" pitchFamily="18" charset="0"/>
                <a:cs typeface="Times New Roman" panose="02020603050405020304" pitchFamily="18" charset="0"/>
              </a:rPr>
              <a:t>managing cloud-based resources and virtual machines</a:t>
            </a:r>
            <a:r>
              <a:rPr lang="en-US" dirty="0"/>
              <a:t>.</a:t>
            </a:r>
            <a:endParaRPr lang="en-IN"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1813866104"/>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966"/>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Proposed System/Work</a:t>
            </a:r>
            <a:endParaRPr lang="en-IN" sz="3200" dirty="0"/>
          </a:p>
        </p:txBody>
      </p:sp>
      <p:sp>
        <p:nvSpPr>
          <p:cNvPr id="3" name="Content Placeholder 2"/>
          <p:cNvSpPr>
            <a:spLocks noGrp="1"/>
          </p:cNvSpPr>
          <p:nvPr>
            <p:ph idx="1"/>
          </p:nvPr>
        </p:nvSpPr>
        <p:spPr>
          <a:xfrm>
            <a:off x="838200" y="1058092"/>
            <a:ext cx="10515600" cy="5118871"/>
          </a:xfrm>
        </p:spPr>
        <p:txBody>
          <a:bodyPr/>
          <a:lstStyle/>
          <a:p>
            <a:pPr algn="just"/>
            <a:r>
              <a:rPr lang="en-IN" b="1" dirty="0">
                <a:latin typeface="Times New Roman" panose="02020603050405020304" pitchFamily="18" charset="0"/>
                <a:cs typeface="Times New Roman" panose="02020603050405020304" pitchFamily="18" charset="0"/>
              </a:rPr>
              <a:t>IT Asset </a:t>
            </a:r>
            <a:r>
              <a:rPr lang="en-IN" b="1" dirty="0" smtClean="0">
                <a:latin typeface="Times New Roman" panose="02020603050405020304" pitchFamily="18" charset="0"/>
                <a:cs typeface="Times New Roman" panose="02020603050405020304" pitchFamily="18" charset="0"/>
              </a:rPr>
              <a:t>Management-</a:t>
            </a:r>
            <a:r>
              <a:rPr lang="en-US" dirty="0">
                <a:latin typeface="Times New Roman" panose="02020603050405020304" pitchFamily="18" charset="0"/>
                <a:cs typeface="Times New Roman" panose="02020603050405020304" pitchFamily="18" charset="0"/>
              </a:rPr>
              <a:t>Keep records of IT hardware and software inventory, ensuring proper allocation and usage</a:t>
            </a:r>
            <a:r>
              <a:rPr lang="en-US" dirty="0" smtClean="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Network Performance Monitoring</a:t>
            </a:r>
            <a:r>
              <a:rPr lang="en-IN" dirty="0">
                <a:latin typeface="Times New Roman" panose="02020603050405020304" pitchFamily="18" charset="0"/>
                <a:cs typeface="Times New Roman" panose="02020603050405020304" pitchFamily="18" charset="0"/>
              </a:rPr>
              <a:t> </a:t>
            </a:r>
            <a:r>
              <a:rPr lang="en-IN"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Use diagnostic tools to track network performance and resolve connectivity issues</a:t>
            </a:r>
            <a:r>
              <a:rPr lang="en-US" dirty="0" smtClean="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Backup &amp; Recovery </a:t>
            </a:r>
            <a:r>
              <a:rPr lang="en-IN" b="1" dirty="0" smtClean="0">
                <a:latin typeface="Times New Roman" panose="02020603050405020304" pitchFamily="18" charset="0"/>
                <a:cs typeface="Times New Roman" panose="02020603050405020304" pitchFamily="18" charset="0"/>
              </a:rPr>
              <a:t>Support-</a:t>
            </a:r>
            <a:r>
              <a:rPr lang="en-US" dirty="0">
                <a:latin typeface="Times New Roman" panose="02020603050405020304" pitchFamily="18" charset="0"/>
                <a:cs typeface="Times New Roman" panose="02020603050405020304" pitchFamily="18" charset="0"/>
              </a:rPr>
              <a:t>Help in implementing data backup and disaster recovery </a:t>
            </a:r>
            <a:r>
              <a:rPr lang="en-US" dirty="0" smtClean="0">
                <a:latin typeface="Times New Roman" panose="02020603050405020304" pitchFamily="18" charset="0"/>
                <a:cs typeface="Times New Roman" panose="02020603050405020304" pitchFamily="18" charset="0"/>
              </a:rPr>
              <a:t>solutions</a:t>
            </a:r>
          </a:p>
          <a:p>
            <a:pPr algn="just"/>
            <a:r>
              <a:rPr lang="en-IN" b="1" dirty="0">
                <a:latin typeface="Times New Roman" panose="02020603050405020304" pitchFamily="18" charset="0"/>
                <a:cs typeface="Times New Roman" panose="02020603050405020304" pitchFamily="18" charset="0"/>
              </a:rPr>
              <a:t>Collaboration with IT </a:t>
            </a:r>
            <a:r>
              <a:rPr lang="en-IN" b="1" dirty="0" smtClean="0">
                <a:latin typeface="Times New Roman" panose="02020603050405020304" pitchFamily="18" charset="0"/>
                <a:cs typeface="Times New Roman" panose="02020603050405020304" pitchFamily="18" charset="0"/>
              </a:rPr>
              <a:t>Teams-</a:t>
            </a:r>
            <a:r>
              <a:rPr lang="en-US" dirty="0">
                <a:latin typeface="Times New Roman" panose="02020603050405020304" pitchFamily="18" charset="0"/>
                <a:cs typeface="Times New Roman" panose="02020603050405020304" pitchFamily="18" charset="0"/>
              </a:rPr>
              <a:t>Work closely with IT support teams to enhance service efficiency and optimize system performance</a:t>
            </a:r>
            <a:r>
              <a:rPr lang="en-US" dirty="0" smtClean="0">
                <a:latin typeface="Times New Roman" panose="02020603050405020304" pitchFamily="18" charset="0"/>
                <a:cs typeface="Times New Roman" panose="02020603050405020304" pitchFamily="18" charset="0"/>
              </a:rPr>
              <a:t>.</a:t>
            </a:r>
          </a:p>
          <a:p>
            <a:pPr algn="just"/>
            <a:r>
              <a:rPr lang="en-IN" b="1" dirty="0">
                <a:latin typeface="Times New Roman" panose="02020603050405020304" pitchFamily="18" charset="0"/>
                <a:cs typeface="Times New Roman" panose="02020603050405020304" pitchFamily="18" charset="0"/>
              </a:rPr>
              <a:t>Documentation &amp; </a:t>
            </a:r>
            <a:r>
              <a:rPr lang="en-IN" b="1" dirty="0" smtClean="0">
                <a:latin typeface="Times New Roman" panose="02020603050405020304" pitchFamily="18" charset="0"/>
                <a:cs typeface="Times New Roman" panose="02020603050405020304" pitchFamily="18" charset="0"/>
              </a:rPr>
              <a:t>Reporting-</a:t>
            </a:r>
            <a:r>
              <a:rPr lang="en-US" dirty="0">
                <a:latin typeface="Times New Roman" panose="02020603050405020304" pitchFamily="18" charset="0"/>
                <a:cs typeface="Times New Roman" panose="02020603050405020304" pitchFamily="18" charset="0"/>
              </a:rPr>
              <a:t>Maintain technical documentation for troubleshooting procedures and user guides.</a:t>
            </a:r>
            <a:endParaRPr lang="en-US" dirty="0" smtClean="0">
              <a:latin typeface="Times New Roman" panose="02020603050405020304" pitchFamily="18" charset="0"/>
              <a:cs typeface="Times New Roman" panose="02020603050405020304" pitchFamily="18" charset="0"/>
            </a:endParaRPr>
          </a:p>
          <a:p>
            <a:endParaRPr lang="en-US" dirty="0" smtClean="0"/>
          </a:p>
          <a:p>
            <a:endParaRPr lang="en-IN"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6" name="Rectangle 2"/>
          <p:cNvSpPr>
            <a:spLocks noChangeArrowheads="1"/>
          </p:cNvSpPr>
          <p:nvPr/>
        </p:nvSpPr>
        <p:spPr bwMode="auto">
          <a:xfrm>
            <a:off x="152400" y="-1707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1535846"/>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10085"/>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endParaRPr lang="en-IN" sz="32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7" name="Rectangle 2"/>
          <p:cNvSpPr>
            <a:spLocks noGrp="1" noChangeArrowheads="1"/>
          </p:cNvSpPr>
          <p:nvPr>
            <p:ph idx="1"/>
          </p:nvPr>
        </p:nvSpPr>
        <p:spPr bwMode="auto">
          <a:xfrm>
            <a:off x="838200" y="794248"/>
            <a:ext cx="10242176"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With the increasing reliance on digital infrastructure, Tata Power Renewable Energy faces challenges in maintaining a robust and secure IT environment for its networking and end-user support systems. Frequent technical issues, network downtime, and inefficient IT asset management impact productivity and operational efficiency. End users require timely support for hardware, software, and connectivity issues to ensure seamless business operations. Security vulnerabilities and compliance adherence are critical concerns that need continuous monitoring. Additionally, optimizing cloud resources and implementing effective data backup strategies are essential for reliability. This internship aims to address these challenges by providing hands-on support in networking, system troubleshooting, and IT security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9286708"/>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1909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3200" dirty="0"/>
          </a:p>
        </p:txBody>
      </p:sp>
      <p:sp>
        <p:nvSpPr>
          <p:cNvPr id="3" name="Content Placeholder 2"/>
          <p:cNvSpPr>
            <a:spLocks noGrp="1"/>
          </p:cNvSpPr>
          <p:nvPr>
            <p:ph idx="1"/>
          </p:nvPr>
        </p:nvSpPr>
        <p:spPr>
          <a:xfrm>
            <a:off x="838200" y="1084217"/>
            <a:ext cx="10515600" cy="5029200"/>
          </a:xfrm>
        </p:spPr>
        <p:txBody>
          <a:bodyPr/>
          <a:lstStyle/>
          <a:p>
            <a:pPr marL="0" indent="0" algn="just">
              <a:buNone/>
            </a:pPr>
            <a:r>
              <a:rPr lang="en-IN" sz="2400" b="1" dirty="0" smtClean="0">
                <a:latin typeface="Times New Roman" panose="02020603050405020304" pitchFamily="18" charset="0"/>
                <a:cs typeface="Times New Roman" panose="02020603050405020304" pitchFamily="18" charset="0"/>
              </a:rPr>
              <a:t>1.Hardware </a:t>
            </a:r>
            <a:r>
              <a:rPr lang="en-IN" sz="2400" b="1" dirty="0">
                <a:latin typeface="Times New Roman" panose="02020603050405020304" pitchFamily="18" charset="0"/>
                <a:cs typeface="Times New Roman" panose="02020603050405020304" pitchFamily="18" charset="0"/>
              </a:rPr>
              <a:t>Requirements</a:t>
            </a:r>
            <a:r>
              <a:rPr lang="en-IN" sz="2400" b="1" dirty="0" smtClean="0">
                <a:latin typeface="Times New Roman" panose="02020603050405020304" pitchFamily="18" charset="0"/>
                <a:cs typeface="Times New Roman" panose="02020603050405020304" pitchFamily="18" charset="0"/>
              </a:rPr>
              <a:t>:</a:t>
            </a:r>
          </a:p>
          <a:p>
            <a:pPr algn="just"/>
            <a:r>
              <a:rPr lang="en-IN" sz="2400" b="1" dirty="0" smtClean="0">
                <a:latin typeface="Times New Roman" panose="02020603050405020304" pitchFamily="18" charset="0"/>
                <a:cs typeface="Times New Roman" panose="02020603050405020304" pitchFamily="18" charset="0"/>
              </a:rPr>
              <a:t>Computers/Laptops</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Minimum Core i5 processor, 8GB RAM, and 256GB SSD for smooth performance</a:t>
            </a:r>
            <a:r>
              <a:rPr lang="en-US"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Network </a:t>
            </a:r>
            <a:r>
              <a:rPr lang="en-IN" sz="2400" b="1" dirty="0" smtClean="0">
                <a:latin typeface="Times New Roman" panose="02020603050405020304" pitchFamily="18" charset="0"/>
                <a:cs typeface="Times New Roman" panose="02020603050405020304" pitchFamily="18" charset="0"/>
              </a:rPr>
              <a:t>Devices-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Access to routers, switches, and firewalls for configuration and </a:t>
            </a:r>
            <a:r>
              <a:rPr lang="en-US" sz="2400" dirty="0" smtClean="0">
                <a:latin typeface="Times New Roman" panose="02020603050405020304" pitchFamily="18" charset="0"/>
                <a:cs typeface="Times New Roman" panose="02020603050405020304" pitchFamily="18" charset="0"/>
              </a:rPr>
              <a:t>troubleshooting.</a:t>
            </a:r>
          </a:p>
          <a:p>
            <a:pPr algn="just"/>
            <a:r>
              <a:rPr lang="en-IN" sz="2400" b="1" dirty="0" smtClean="0">
                <a:latin typeface="Times New Roman" panose="02020603050405020304" pitchFamily="18" charset="0"/>
                <a:cs typeface="Times New Roman" panose="02020603050405020304" pitchFamily="18" charset="0"/>
              </a:rPr>
              <a:t>Servers-</a:t>
            </a:r>
            <a:r>
              <a:rPr lang="en-US" sz="2400" dirty="0">
                <a:latin typeface="Times New Roman" panose="02020603050405020304" pitchFamily="18" charset="0"/>
                <a:cs typeface="Times New Roman" panose="02020603050405020304" pitchFamily="18" charset="0"/>
              </a:rPr>
              <a:t> Windows/Linux servers for user management, Active Directory, and network services</a:t>
            </a:r>
            <a:r>
              <a:rPr lang="en-US"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Storage </a:t>
            </a:r>
            <a:r>
              <a:rPr lang="en-IN" sz="2400" b="1" dirty="0" smtClean="0">
                <a:latin typeface="Times New Roman" panose="02020603050405020304" pitchFamily="18" charset="0"/>
                <a:cs typeface="Times New Roman" panose="02020603050405020304" pitchFamily="18" charset="0"/>
              </a:rPr>
              <a:t>Devices-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External hard drives or NAS for backup and data </a:t>
            </a:r>
            <a:r>
              <a:rPr lang="en-US" sz="2400" dirty="0" smtClean="0">
                <a:latin typeface="Times New Roman" panose="02020603050405020304" pitchFamily="18" charset="0"/>
                <a:cs typeface="Times New Roman" panose="02020603050405020304" pitchFamily="18" charset="0"/>
              </a:rPr>
              <a:t>recovery</a:t>
            </a:r>
          </a:p>
          <a:p>
            <a:pPr algn="just"/>
            <a:r>
              <a:rPr lang="en-IN" sz="2400" b="1" dirty="0">
                <a:latin typeface="Times New Roman" panose="02020603050405020304" pitchFamily="18" charset="0"/>
                <a:cs typeface="Times New Roman" panose="02020603050405020304" pitchFamily="18" charset="0"/>
              </a:rPr>
              <a:t>Printers &amp; </a:t>
            </a:r>
            <a:r>
              <a:rPr lang="en-IN" sz="2400" b="1" dirty="0" smtClean="0">
                <a:latin typeface="Times New Roman" panose="02020603050405020304" pitchFamily="18" charset="0"/>
                <a:cs typeface="Times New Roman" panose="02020603050405020304" pitchFamily="18" charset="0"/>
              </a:rPr>
              <a:t>Peripherals-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Troubleshooting and maintenance of printers, scanners, and VoIP phones</a:t>
            </a:r>
            <a:r>
              <a:rPr lang="en-US" dirty="0"/>
              <a:t>.</a:t>
            </a:r>
            <a:endParaRPr lang="en-US" dirty="0" smtClean="0"/>
          </a:p>
          <a:p>
            <a:pPr marL="0" indent="0">
              <a:buNone/>
            </a:pPr>
            <a:endParaRPr lang="en-IN" b="1" dirty="0"/>
          </a:p>
          <a:p>
            <a:pPr marL="0" indent="0">
              <a:buNone/>
            </a:pPr>
            <a:endParaRPr lang="en-IN"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spTree>
    <p:extLst>
      <p:ext uri="{BB962C8B-B14F-4D97-AF65-F5344CB8AC3E}">
        <p14:creationId xmlns:p14="http://schemas.microsoft.com/office/powerpoint/2010/main" val="4003927514"/>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7"/>
          </a:xfrm>
        </p:spPr>
        <p:txBody>
          <a:bodyPr/>
          <a:lstStyle/>
          <a:p>
            <a:r>
              <a:rPr lang="en-US"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32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sp>
        <p:nvSpPr>
          <p:cNvPr id="7" name="Content Placeholder 6"/>
          <p:cNvSpPr>
            <a:spLocks noGrp="1"/>
          </p:cNvSpPr>
          <p:nvPr>
            <p:ph idx="1"/>
          </p:nvPr>
        </p:nvSpPr>
        <p:spPr>
          <a:xfrm>
            <a:off x="838200" y="924671"/>
            <a:ext cx="10515600" cy="4723093"/>
          </a:xfrm>
        </p:spPr>
        <p:txBody>
          <a:bodyPr/>
          <a:lstStyle/>
          <a:p>
            <a:pPr marL="0" indent="0" algn="just">
              <a:buNone/>
            </a:pPr>
            <a:r>
              <a:rPr lang="en-IN" sz="2400" b="1" dirty="0">
                <a:latin typeface="Times New Roman" panose="02020603050405020304" pitchFamily="18" charset="0"/>
                <a:cs typeface="Times New Roman" panose="02020603050405020304" pitchFamily="18" charset="0"/>
              </a:rPr>
              <a:t>2. Software Requirements</a:t>
            </a:r>
            <a:r>
              <a:rPr lang="en-IN" sz="2400" b="1"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Operating</a:t>
            </a:r>
            <a:r>
              <a:rPr lang="en-IN" sz="2400" dirty="0">
                <a:latin typeface="Times New Roman" panose="02020603050405020304" pitchFamily="18" charset="0"/>
                <a:cs typeface="Times New Roman" panose="02020603050405020304" pitchFamily="18" charset="0"/>
              </a:rPr>
              <a:t> </a:t>
            </a:r>
            <a:r>
              <a:rPr lang="en-IN" sz="2400" b="1" dirty="0" smtClean="0">
                <a:latin typeface="Times New Roman" panose="02020603050405020304" pitchFamily="18" charset="0"/>
                <a:cs typeface="Times New Roman" panose="02020603050405020304" pitchFamily="18" charset="0"/>
              </a:rPr>
              <a:t>Systems</a:t>
            </a:r>
            <a:r>
              <a:rPr lang="en-IN" sz="2400" dirty="0" smtClean="0">
                <a:latin typeface="Times New Roman" panose="02020603050405020304" pitchFamily="18" charset="0"/>
                <a:cs typeface="Times New Roman" panose="02020603050405020304" pitchFamily="18" charset="0"/>
              </a:rPr>
              <a:t>-Windows </a:t>
            </a:r>
            <a:r>
              <a:rPr lang="en-IN" sz="2400" dirty="0">
                <a:latin typeface="Times New Roman" panose="02020603050405020304" pitchFamily="18" charset="0"/>
                <a:cs typeface="Times New Roman" panose="02020603050405020304" pitchFamily="18" charset="0"/>
              </a:rPr>
              <a:t>10/11, Linux (Ubuntu/CentOS), Windows </a:t>
            </a:r>
            <a:r>
              <a:rPr lang="en-IN" sz="2400" dirty="0" smtClean="0">
                <a:latin typeface="Times New Roman" panose="02020603050405020304" pitchFamily="18" charset="0"/>
                <a:cs typeface="Times New Roman" panose="02020603050405020304" pitchFamily="18" charset="0"/>
              </a:rPr>
              <a:t>Server.</a:t>
            </a:r>
          </a:p>
          <a:p>
            <a:pPr algn="just"/>
            <a:r>
              <a:rPr lang="en-IN" sz="2400" b="1" dirty="0">
                <a:latin typeface="Times New Roman" panose="02020603050405020304" pitchFamily="18" charset="0"/>
                <a:cs typeface="Times New Roman" panose="02020603050405020304" pitchFamily="18" charset="0"/>
              </a:rPr>
              <a:t>Networking </a:t>
            </a:r>
            <a:r>
              <a:rPr lang="en-IN" sz="2400" b="1" dirty="0" smtClean="0">
                <a:latin typeface="Times New Roman" panose="02020603050405020304" pitchFamily="18" charset="0"/>
                <a:cs typeface="Times New Roman" panose="02020603050405020304" pitchFamily="18" charset="0"/>
              </a:rPr>
              <a:t>Tools</a:t>
            </a:r>
            <a:r>
              <a:rPr lang="en-IN" sz="2400" dirty="0" smtClean="0">
                <a:latin typeface="Times New Roman" panose="02020603050405020304" pitchFamily="18" charset="0"/>
                <a:cs typeface="Times New Roman" panose="02020603050405020304" pitchFamily="18" charset="0"/>
              </a:rPr>
              <a:t>-Wireshark, </a:t>
            </a:r>
            <a:r>
              <a:rPr lang="en-IN" sz="2400" dirty="0">
                <a:latin typeface="Times New Roman" panose="02020603050405020304" pitchFamily="18" charset="0"/>
                <a:cs typeface="Times New Roman" panose="02020603050405020304" pitchFamily="18" charset="0"/>
              </a:rPr>
              <a:t>Putty, Cisco Packet Tracer, </a:t>
            </a:r>
            <a:r>
              <a:rPr lang="en-IN" sz="2400" dirty="0" err="1">
                <a:latin typeface="Times New Roman" panose="02020603050405020304" pitchFamily="18" charset="0"/>
                <a:cs typeface="Times New Roman" panose="02020603050405020304" pitchFamily="18" charset="0"/>
              </a:rPr>
              <a:t>Nmap</a:t>
            </a:r>
            <a:r>
              <a:rPr lang="en-IN" sz="2400" dirty="0">
                <a:latin typeface="Times New Roman" panose="02020603050405020304" pitchFamily="18" charset="0"/>
                <a:cs typeface="Times New Roman" panose="02020603050405020304" pitchFamily="18" charset="0"/>
              </a:rPr>
              <a:t> for network diagnostics</a:t>
            </a:r>
            <a:r>
              <a:rPr lang="en-IN"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IT Support Tools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Remote desktop software (</a:t>
            </a:r>
            <a:r>
              <a:rPr lang="en-US" sz="2400" dirty="0" err="1">
                <a:latin typeface="Times New Roman" panose="02020603050405020304" pitchFamily="18" charset="0"/>
                <a:cs typeface="Times New Roman" panose="02020603050405020304" pitchFamily="18" charset="0"/>
              </a:rPr>
              <a:t>AnyDesk</a:t>
            </a:r>
            <a:r>
              <a:rPr lang="en-US" sz="2400" dirty="0">
                <a:latin typeface="Times New Roman" panose="02020603050405020304" pitchFamily="18" charset="0"/>
                <a:cs typeface="Times New Roman" panose="02020603050405020304" pitchFamily="18" charset="0"/>
              </a:rPr>
              <a:t>, TeamViewer), ticketing system for issue tracking</a:t>
            </a:r>
            <a:r>
              <a:rPr lang="en-US" sz="2400" dirty="0" smtClean="0">
                <a:latin typeface="Times New Roman" panose="02020603050405020304" pitchFamily="18" charset="0"/>
                <a:cs typeface="Times New Roman" panose="02020603050405020304" pitchFamily="18" charset="0"/>
              </a:rPr>
              <a:t>.</a:t>
            </a:r>
          </a:p>
          <a:p>
            <a:pPr algn="just"/>
            <a:r>
              <a:rPr lang="en-IN" sz="2400" b="1" dirty="0">
                <a:latin typeface="Times New Roman" panose="02020603050405020304" pitchFamily="18" charset="0"/>
                <a:cs typeface="Times New Roman" panose="02020603050405020304" pitchFamily="18" charset="0"/>
              </a:rPr>
              <a:t>Security Software</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Antivirus (McAfee, Symantec), endpoint protection, firewall configuration </a:t>
            </a:r>
            <a:r>
              <a:rPr lang="en-US" sz="2400" dirty="0" smtClean="0">
                <a:latin typeface="Times New Roman" panose="02020603050405020304" pitchFamily="18" charset="0"/>
                <a:cs typeface="Times New Roman" panose="02020603050405020304" pitchFamily="18" charset="0"/>
              </a:rPr>
              <a:t>tools.</a:t>
            </a:r>
          </a:p>
          <a:p>
            <a:pPr algn="just"/>
            <a:r>
              <a:rPr lang="en-IN" sz="2400" b="1" dirty="0">
                <a:latin typeface="Times New Roman" panose="02020603050405020304" pitchFamily="18" charset="0"/>
                <a:cs typeface="Times New Roman" panose="02020603050405020304" pitchFamily="18" charset="0"/>
              </a:rPr>
              <a:t>Cloud Services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Access to Microsoft 365, Google Workspace, or cloud platforms for IT management.</a:t>
            </a:r>
            <a:endParaRPr lang="en-IN" sz="2400" dirty="0" smtClean="0">
              <a:latin typeface="Times New Roman" panose="02020603050405020304" pitchFamily="18" charset="0"/>
              <a:cs typeface="Times New Roman" panose="02020603050405020304" pitchFamily="18" charset="0"/>
            </a:endParaRPr>
          </a:p>
          <a:p>
            <a:pPr marL="0" indent="0">
              <a:buNone/>
            </a:pPr>
            <a:endParaRPr lang="en-IN" b="1" dirty="0" smtClean="0"/>
          </a:p>
          <a:p>
            <a:pPr marL="0" indent="0">
              <a:buNone/>
            </a:pPr>
            <a:endParaRPr lang="en-IN" b="1" dirty="0"/>
          </a:p>
        </p:txBody>
      </p:sp>
    </p:spTree>
    <p:extLst>
      <p:ext uri="{BB962C8B-B14F-4D97-AF65-F5344CB8AC3E}">
        <p14:creationId xmlns:p14="http://schemas.microsoft.com/office/powerpoint/2010/main" val="304222007"/>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338"/>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3200" dirty="0"/>
          </a:p>
        </p:txBody>
      </p:sp>
      <p:sp>
        <p:nvSpPr>
          <p:cNvPr id="3" name="Content Placeholder 2"/>
          <p:cNvSpPr>
            <a:spLocks noGrp="1"/>
          </p:cNvSpPr>
          <p:nvPr>
            <p:ph idx="1"/>
          </p:nvPr>
        </p:nvSpPr>
        <p:spPr>
          <a:xfrm>
            <a:off x="838200" y="927464"/>
            <a:ext cx="10515600" cy="5249499"/>
          </a:xfrm>
        </p:spPr>
        <p:txBody>
          <a:bodyPr/>
          <a:lstStyle/>
          <a:p>
            <a:r>
              <a:rPr lang="en-IN" sz="2400" b="1" dirty="0">
                <a:latin typeface="Times New Roman" panose="02020603050405020304" pitchFamily="18" charset="0"/>
                <a:cs typeface="Times New Roman" panose="02020603050405020304" pitchFamily="18" charset="0"/>
              </a:rPr>
              <a:t>Improved IT </a:t>
            </a:r>
            <a:r>
              <a:rPr lang="en-IN" sz="2400" b="1" dirty="0" smtClean="0">
                <a:latin typeface="Times New Roman" panose="02020603050405020304" pitchFamily="18" charset="0"/>
                <a:cs typeface="Times New Roman" panose="02020603050405020304" pitchFamily="18" charset="0"/>
              </a:rPr>
              <a:t>Efficiency-</a:t>
            </a:r>
            <a:r>
              <a:rPr lang="en-US" sz="2400" dirty="0">
                <a:latin typeface="Times New Roman" panose="02020603050405020304" pitchFamily="18" charset="0"/>
                <a:cs typeface="Times New Roman" panose="02020603050405020304" pitchFamily="18" charset="0"/>
              </a:rPr>
              <a:t>Ensures quick troubleshooting and resolution of networking and desktop-related issues, minimizing downtime</a:t>
            </a:r>
            <a:r>
              <a:rPr lang="en-US"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Enhanced Network </a:t>
            </a:r>
            <a:r>
              <a:rPr lang="en-IN" sz="2400" b="1" dirty="0" smtClean="0">
                <a:latin typeface="Times New Roman" panose="02020603050405020304" pitchFamily="18" charset="0"/>
                <a:cs typeface="Times New Roman" panose="02020603050405020304" pitchFamily="18" charset="0"/>
              </a:rPr>
              <a:t>Security-</a:t>
            </a:r>
            <a:r>
              <a:rPr lang="en-US" sz="2400" dirty="0">
                <a:latin typeface="Times New Roman" panose="02020603050405020304" pitchFamily="18" charset="0"/>
                <a:cs typeface="Times New Roman" panose="02020603050405020304" pitchFamily="18" charset="0"/>
              </a:rPr>
              <a:t>Regular monitoring and security compliance reduce vulnerabilities and cyber threats</a:t>
            </a:r>
            <a:r>
              <a:rPr lang="en-US"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Better User </a:t>
            </a:r>
            <a:r>
              <a:rPr lang="en-IN" sz="2400" b="1" dirty="0" smtClean="0">
                <a:latin typeface="Times New Roman" panose="02020603050405020304" pitchFamily="18" charset="0"/>
                <a:cs typeface="Times New Roman" panose="02020603050405020304" pitchFamily="18" charset="0"/>
              </a:rPr>
              <a:t>Productivity-</a:t>
            </a:r>
            <a:r>
              <a:rPr lang="en-US" sz="2400" dirty="0">
                <a:latin typeface="Times New Roman" panose="02020603050405020304" pitchFamily="18" charset="0"/>
                <a:cs typeface="Times New Roman" panose="02020603050405020304" pitchFamily="18" charset="0"/>
              </a:rPr>
              <a:t>Providing timely support to end users ensures smooth operations and minimizes work disruptions</a:t>
            </a:r>
            <a:r>
              <a:rPr lang="en-US"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Optimized IT Asset </a:t>
            </a:r>
            <a:r>
              <a:rPr lang="en-IN" sz="2400" b="1" dirty="0" smtClean="0">
                <a:latin typeface="Times New Roman" panose="02020603050405020304" pitchFamily="18" charset="0"/>
                <a:cs typeface="Times New Roman" panose="02020603050405020304" pitchFamily="18" charset="0"/>
              </a:rPr>
              <a:t>Management-</a:t>
            </a:r>
            <a:r>
              <a:rPr lang="en-US" sz="2400" dirty="0">
                <a:latin typeface="Times New Roman" panose="02020603050405020304" pitchFamily="18" charset="0"/>
                <a:cs typeface="Times New Roman" panose="02020603050405020304" pitchFamily="18" charset="0"/>
              </a:rPr>
              <a:t>Proper tracking of hardware, software, and network resources enhances resource allocation and cost efficiency</a:t>
            </a:r>
            <a:r>
              <a:rPr lang="en-US"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Cost Savings</a:t>
            </a:r>
            <a:r>
              <a:rPr lang="en-IN" sz="2400" dirty="0">
                <a:latin typeface="Times New Roman" panose="02020603050405020304" pitchFamily="18" charset="0"/>
                <a:cs typeface="Times New Roman" panose="02020603050405020304" pitchFamily="18" charset="0"/>
              </a:rPr>
              <a:t> </a:t>
            </a:r>
            <a:r>
              <a:rPr lang="en-IN"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Reduces the need for external IT support by efficiently managing in-house </a:t>
            </a:r>
            <a:r>
              <a:rPr lang="en-US" sz="2400" dirty="0" smtClean="0">
                <a:latin typeface="Times New Roman" panose="02020603050405020304" pitchFamily="18" charset="0"/>
                <a:cs typeface="Times New Roman" panose="02020603050405020304" pitchFamily="18" charset="0"/>
              </a:rPr>
              <a:t>troubleshooting </a:t>
            </a:r>
            <a:r>
              <a:rPr lang="en-US" sz="2400" dirty="0">
                <a:latin typeface="Times New Roman" panose="02020603050405020304" pitchFamily="18" charset="0"/>
                <a:cs typeface="Times New Roman" panose="02020603050405020304" pitchFamily="18" charset="0"/>
              </a:rPr>
              <a:t>and system optimization</a:t>
            </a:r>
            <a:r>
              <a:rPr lang="en-US" sz="2400" dirty="0" smtClean="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Proactive </a:t>
            </a:r>
            <a:r>
              <a:rPr lang="en-IN" sz="2400" b="1" dirty="0" smtClean="0">
                <a:latin typeface="Times New Roman" panose="02020603050405020304" pitchFamily="18" charset="0"/>
                <a:cs typeface="Times New Roman" panose="02020603050405020304" pitchFamily="18" charset="0"/>
              </a:rPr>
              <a:t>Maintenance-</a:t>
            </a:r>
            <a:r>
              <a:rPr lang="en-US" sz="2400" dirty="0">
                <a:latin typeface="Times New Roman" panose="02020603050405020304" pitchFamily="18" charset="0"/>
                <a:cs typeface="Times New Roman" panose="02020603050405020304" pitchFamily="18" charset="0"/>
              </a:rPr>
              <a:t>Regular system updates, patch management, and backups prevent critical failures and data loss.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235417973"/>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19</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514954078"/>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962853"/>
          </a:xfrm>
          <a:prstGeom prst="rect">
            <a:avLst/>
          </a:prstGeom>
          <a:noFill/>
          <a:ln>
            <a:noFill/>
          </a:ln>
        </p:spPr>
        <p:txBody>
          <a:bodyPr spcFirstLastPara="1" wrap="square" lIns="91425" tIns="45700" rIns="91425" bIns="45700" anchor="t" anchorCtr="0">
            <a:noAutofit/>
          </a:bodyPr>
          <a:lstStyle/>
          <a:p>
            <a:pPr marL="495300" indent="-342900" algn="just">
              <a:lnSpc>
                <a:spcPct val="150000"/>
              </a:lnSpc>
              <a:spcBef>
                <a:spcPts val="0"/>
              </a:spcBef>
              <a:buFont typeface="Wingdings" panose="05000000000000000000" pitchFamily="2" charset="2"/>
              <a:buChar char="Ø"/>
            </a:pPr>
            <a:r>
              <a:rPr lang="en-US" sz="1600" b="1" dirty="0">
                <a:solidFill>
                  <a:srgbClr val="0070C0"/>
                </a:solidFill>
                <a:latin typeface="Times New Roman" panose="02020603050405020304" pitchFamily="18" charset="0"/>
                <a:cs typeface="Times New Roman" panose="02020603050405020304" pitchFamily="18" charset="0"/>
              </a:rPr>
              <a:t>About Company or </a:t>
            </a:r>
            <a:r>
              <a:rPr lang="en-US" sz="16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150000"/>
              </a:lnSpc>
              <a:spcBef>
                <a:spcPts val="0"/>
              </a:spcBef>
              <a:buFont typeface="Wingdings" panose="05000000000000000000" pitchFamily="2" charset="2"/>
              <a:buChar char="Ø"/>
            </a:pPr>
            <a:r>
              <a:rPr lang="en-IN" sz="16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1600" dirty="0" smtClean="0">
              <a:latin typeface="Cambria" panose="02040503050406030204" pitchFamily="18" charset="0"/>
              <a:ea typeface="Cambria" panose="02040503050406030204" pitchFamily="18" charset="0"/>
            </a:endParaRPr>
          </a:p>
          <a:p>
            <a:pPr marL="495300" indent="-342900" algn="just">
              <a:lnSpc>
                <a:spcPct val="150000"/>
              </a:lnSpc>
              <a:spcBef>
                <a:spcPts val="0"/>
              </a:spcBef>
              <a:buFont typeface="Wingdings" panose="05000000000000000000" pitchFamily="2" charset="2"/>
              <a:buChar char="Ø"/>
            </a:pPr>
            <a:r>
              <a:rPr lang="en-IN" sz="16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a:t>
            </a: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Manager</a:t>
            </a:r>
          </a:p>
          <a:p>
            <a:pPr marL="495300" indent="-342900" algn="just">
              <a:lnSpc>
                <a:spcPct val="150000"/>
              </a:lnSpc>
              <a:spcBef>
                <a:spcPts val="0"/>
              </a:spcBef>
              <a:buFont typeface="Wingdings" panose="05000000000000000000" pitchFamily="2" charset="2"/>
              <a:buChar char="Ø"/>
            </a:pP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Challenges </a:t>
            </a:r>
            <a:r>
              <a:rPr lang="en-IN" sz="1600" b="1" dirty="0">
                <a:solidFill>
                  <a:schemeClr val="accent1">
                    <a:lumMod val="75000"/>
                  </a:schemeClr>
                </a:solidFill>
                <a:latin typeface="Times New Roman" panose="02020603050405020304" pitchFamily="18" charset="0"/>
                <a:cs typeface="Times New Roman" panose="02020603050405020304" pitchFamily="18" charset="0"/>
              </a:rPr>
              <a:t>Faced in Internship</a:t>
            </a:r>
            <a:endParaRPr lang="en-US" sz="1600" dirty="0" smtClean="0">
              <a:latin typeface="Cambria" panose="02040503050406030204" pitchFamily="18" charset="0"/>
              <a:ea typeface="Cambria" panose="02040503050406030204" pitchFamily="18" charset="0"/>
            </a:endParaRPr>
          </a:p>
          <a:p>
            <a:pPr marL="495300" indent="-342900" algn="just">
              <a:lnSpc>
                <a:spcPct val="150000"/>
              </a:lnSpc>
              <a:spcBef>
                <a:spcPts val="0"/>
              </a:spcBef>
              <a:buFont typeface="Wingdings" panose="05000000000000000000" pitchFamily="2" charset="2"/>
              <a:buChar char="Ø"/>
            </a:pPr>
            <a:r>
              <a:rPr lang="en-IN" sz="16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150000"/>
              </a:lnSpc>
              <a:spcBef>
                <a:spcPts val="0"/>
              </a:spcBef>
              <a:buFont typeface="Wingdings" panose="05000000000000000000" pitchFamily="2" charset="2"/>
              <a:buChar char="Ø"/>
            </a:pPr>
            <a:r>
              <a:rPr lang="en-US" sz="1600" b="1" dirty="0" smtClean="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50000"/>
              </a:lnSpc>
              <a:spcBef>
                <a:spcPts val="0"/>
              </a:spcBef>
              <a:buFont typeface="Wingdings" panose="05000000000000000000" pitchFamily="2" charset="2"/>
              <a:buChar char="Ø"/>
            </a:pPr>
            <a:r>
              <a:rPr lang="en-US" sz="1600" b="1" dirty="0" smtClean="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50000"/>
              </a:lnSpc>
              <a:spcBef>
                <a:spcPts val="0"/>
              </a:spcBef>
              <a:buFont typeface="Wingdings" panose="05000000000000000000" pitchFamily="2" charset="2"/>
              <a:buChar char="Ø"/>
            </a:pPr>
            <a:r>
              <a:rPr lang="en-US" sz="1600" b="1" dirty="0" smtClean="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50000"/>
              </a:lnSpc>
              <a:spcBef>
                <a:spcPts val="0"/>
              </a:spcBef>
              <a:buFont typeface="Wingdings" panose="05000000000000000000" pitchFamily="2" charset="2"/>
              <a:buChar char="Ø"/>
            </a:pPr>
            <a:r>
              <a:rPr lang="en-US" sz="1600" b="1" dirty="0" smtClean="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50000"/>
              </a:lnSpc>
              <a:spcBef>
                <a:spcPts val="0"/>
              </a:spcBef>
              <a:buFont typeface="Wingdings" panose="05000000000000000000" pitchFamily="2" charset="2"/>
              <a:buChar char="Ø"/>
            </a:pPr>
            <a:r>
              <a:rPr lang="en-US" sz="1600" b="1" dirty="0" smtClean="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endParaRPr lang="en-IN" sz="16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150000"/>
              </a:lnSpc>
              <a:spcBef>
                <a:spcPts val="0"/>
              </a:spcBef>
              <a:buFont typeface="Wingdings" panose="05000000000000000000" pitchFamily="2" charset="2"/>
              <a:buChar char="Ø"/>
            </a:pP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150000"/>
              </a:lnSpc>
              <a:spcBef>
                <a:spcPts val="0"/>
              </a:spcBef>
              <a:buFont typeface="Wingdings" panose="05000000000000000000" pitchFamily="2" charset="2"/>
              <a:buChar char="Ø"/>
            </a:pPr>
            <a:r>
              <a:rPr lang="en-IN" sz="16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16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
        <p:nvSpPr>
          <p:cNvPr id="3" name="Content Placeholder 2"/>
          <p:cNvSpPr>
            <a:spLocks noGrp="1"/>
          </p:cNvSpPr>
          <p:nvPr>
            <p:ph idx="1"/>
          </p:nvPr>
        </p:nvSpPr>
        <p:spPr>
          <a:xfrm>
            <a:off x="446308" y="1061297"/>
            <a:ext cx="10515600" cy="4351338"/>
          </a:xfrm>
        </p:spPr>
        <p:txBody>
          <a:bodyPr/>
          <a:lstStyle/>
          <a:p>
            <a:pPr marL="342900" indent="-190500" algn="just">
              <a:spcBef>
                <a:spcPts val="0"/>
              </a:spcBef>
              <a:buSzPct val="100000"/>
              <a:buNone/>
            </a:pPr>
            <a:endParaRPr lang="en-US" dirty="0" smtClean="0">
              <a:solidFill>
                <a:srgbClr val="0070C0"/>
              </a:solidFill>
              <a:latin typeface="Cambria" panose="02040503050406030204" pitchFamily="18" charset="0"/>
              <a:ea typeface="Cambria" panose="02040503050406030204" pitchFamily="18" charset="0"/>
            </a:endParaRPr>
          </a:p>
          <a:p>
            <a:pPr marL="342900" indent="-190500" algn="just">
              <a:spcBef>
                <a:spcPts val="0"/>
              </a:spcBef>
              <a:buSzPct val="100000"/>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sz="3600" dirty="0" smtClean="0">
                <a:solidFill>
                  <a:srgbClr val="0070C0"/>
                </a:solidFill>
                <a:latin typeface="Cambria" panose="02040503050406030204" pitchFamily="18" charset="0"/>
                <a:ea typeface="Cambria" panose="02040503050406030204" pitchFamily="18" charset="0"/>
              </a:rPr>
              <a:t>  </a:t>
            </a:r>
            <a:r>
              <a:rPr lang="en-US" sz="3600" dirty="0">
                <a:solidFill>
                  <a:srgbClr val="0070C0"/>
                </a:solidFill>
                <a:latin typeface="Cambria" panose="02040503050406030204" pitchFamily="18" charset="0"/>
                <a:ea typeface="Cambria" panose="02040503050406030204" pitchFamily="18" charset="0"/>
              </a:rPr>
              <a:t>https://github.com/shambhavi2118/Internship</a:t>
            </a:r>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21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7049963"/>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22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pPr algn="just"/>
            <a:r>
              <a:rPr lang="en-US" sz="2400" dirty="0">
                <a:latin typeface="Times New Roman" panose="02020603050405020304" pitchFamily="18" charset="0"/>
                <a:cs typeface="Times New Roman" panose="02020603050405020304" pitchFamily="18" charset="0"/>
              </a:rPr>
              <a:t>Tata </a:t>
            </a:r>
            <a:r>
              <a:rPr lang="en-US" sz="2400" dirty="0" smtClean="0">
                <a:latin typeface="Times New Roman" panose="02020603050405020304" pitchFamily="18" charset="0"/>
                <a:cs typeface="Times New Roman" panose="02020603050405020304" pitchFamily="18" charset="0"/>
              </a:rPr>
              <a:t>Power Renewable Energy </a:t>
            </a:r>
            <a:r>
              <a:rPr lang="en-US" sz="2400" dirty="0">
                <a:latin typeface="Times New Roman" panose="02020603050405020304" pitchFamily="18" charset="0"/>
                <a:cs typeface="Times New Roman" panose="02020603050405020304" pitchFamily="18" charset="0"/>
              </a:rPr>
              <a:t>Limited, formerly Tata BP Solar, is an Indian company that </a:t>
            </a:r>
            <a:r>
              <a:rPr lang="en-US" sz="2400" dirty="0" err="1">
                <a:latin typeface="Times New Roman" panose="02020603050405020304" pitchFamily="18" charset="0"/>
                <a:cs typeface="Times New Roman" panose="02020603050405020304" pitchFamily="18" charset="0"/>
              </a:rPr>
              <a:t>specialises</a:t>
            </a:r>
            <a:r>
              <a:rPr lang="en-US" sz="2400" dirty="0">
                <a:latin typeface="Times New Roman" panose="02020603050405020304" pitchFamily="18" charset="0"/>
                <a:cs typeface="Times New Roman" panose="02020603050405020304" pitchFamily="18" charset="0"/>
              </a:rPr>
              <a:t> in solar energy services. The company manufactures solar modules, solar cells, and other solar products, and provides EPC services for solar power </a:t>
            </a:r>
            <a:r>
              <a:rPr lang="en-US" sz="2400" dirty="0" err="1">
                <a:latin typeface="Times New Roman" panose="02020603050405020304" pitchFamily="18" charset="0"/>
                <a:cs typeface="Times New Roman" panose="02020603050405020304" pitchFamily="18" charset="0"/>
              </a:rPr>
              <a:t>projects.In</a:t>
            </a:r>
            <a:r>
              <a:rPr lang="en-US" sz="2400" dirty="0">
                <a:latin typeface="Times New Roman" panose="02020603050405020304" pitchFamily="18" charset="0"/>
                <a:cs typeface="Times New Roman" panose="02020603050405020304" pitchFamily="18" charset="0"/>
              </a:rPr>
              <a:t> February 2017, Tata Power Solar became the first Indian company to ship over 1 GW solar modules worldwide. The company's manufacturing unit in Bangalore has a production capacity of 400 MW of modules and 300 MW of cells</a:t>
            </a:r>
            <a:r>
              <a:rPr lang="en-US" sz="2400" dirty="0" smtClean="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Tata Power and BP Solar established Tata BP Solar, a joint venture company, in 1989</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company began commercial operations in 1991 by establishing its first manufacturing unit with a production capacity of 3 </a:t>
            </a:r>
            <a:r>
              <a:rPr lang="en-US" sz="2400" dirty="0" smtClean="0">
                <a:latin typeface="Times New Roman" panose="02020603050405020304" pitchFamily="18" charset="0"/>
                <a:cs typeface="Times New Roman" panose="02020603050405020304" pitchFamily="18" charset="0"/>
              </a:rPr>
              <a:t>MW. BP </a:t>
            </a:r>
            <a:r>
              <a:rPr lang="en-US" sz="2400" dirty="0">
                <a:latin typeface="Times New Roman" panose="02020603050405020304" pitchFamily="18" charset="0"/>
                <a:cs typeface="Times New Roman" panose="02020603050405020304" pitchFamily="18" charset="0"/>
              </a:rPr>
              <a:t>Solar was closed on 21 December 2011, when BP announced its departure from the solar energy </a:t>
            </a:r>
            <a:r>
              <a:rPr lang="en-US" sz="2400" dirty="0" smtClean="0">
                <a:latin typeface="Times New Roman" panose="02020603050405020304" pitchFamily="18" charset="0"/>
                <a:cs typeface="Times New Roman" panose="02020603050405020304" pitchFamily="18" charset="0"/>
              </a:rPr>
              <a:t>business. On </a:t>
            </a:r>
            <a:r>
              <a:rPr lang="en-US" sz="2400" dirty="0">
                <a:latin typeface="Times New Roman" panose="02020603050405020304" pitchFamily="18" charset="0"/>
                <a:cs typeface="Times New Roman" panose="02020603050405020304" pitchFamily="18" charset="0"/>
              </a:rPr>
              <a:t>30 August 2012, Tata BP Solar India Limited was renamed as Tata Power Solar Systems Limited and became a wholly owned subsidiary of the Tata Group</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887895"/>
          </a:xfrm>
        </p:spPr>
        <p:txBody>
          <a:bodyPr/>
          <a:lstStyle/>
          <a:p>
            <a:r>
              <a:rPr lang="en-US" sz="3600" b="1" dirty="0" smtClean="0">
                <a:solidFill>
                  <a:srgbClr val="0070C0"/>
                </a:solidFill>
                <a:latin typeface="Times New Roman" panose="02020603050405020304" pitchFamily="18" charset="0"/>
                <a:cs typeface="Times New Roman" panose="02020603050405020304" pitchFamily="18" charset="0"/>
              </a:rPr>
              <a:t/>
            </a:r>
            <a:br>
              <a:rPr lang="en-US" sz="3600" b="1" dirty="0" smtClean="0">
                <a:solidFill>
                  <a:srgbClr val="0070C0"/>
                </a:solidFill>
                <a:latin typeface="Times New Roman" panose="02020603050405020304" pitchFamily="18" charset="0"/>
                <a:cs typeface="Times New Roman" panose="02020603050405020304" pitchFamily="18" charset="0"/>
              </a:rPr>
            </a:br>
            <a:r>
              <a:rPr lang="en-US" sz="3200" b="1" dirty="0" smtClean="0">
                <a:solidFill>
                  <a:srgbClr val="0070C0"/>
                </a:solidFill>
                <a:latin typeface="Times New Roman" panose="02020603050405020304" pitchFamily="18" charset="0"/>
                <a:cs typeface="Times New Roman" panose="02020603050405020304" pitchFamily="18" charset="0"/>
              </a:rPr>
              <a:t>About </a:t>
            </a:r>
            <a:r>
              <a:rPr lang="en-US" sz="3200" b="1" dirty="0">
                <a:solidFill>
                  <a:srgbClr val="0070C0"/>
                </a:solidFill>
                <a:latin typeface="Times New Roman" panose="02020603050405020304" pitchFamily="18" charset="0"/>
                <a:cs typeface="Times New Roman" panose="02020603050405020304" pitchFamily="18" charset="0"/>
              </a:rPr>
              <a:t>Company or Organization</a:t>
            </a:r>
            <a:endParaRPr lang="en-US" sz="3200" dirty="0"/>
          </a:p>
        </p:txBody>
      </p:sp>
      <p:sp>
        <p:nvSpPr>
          <p:cNvPr id="3" name="Content Placeholder 2"/>
          <p:cNvSpPr>
            <a:spLocks noGrp="1"/>
          </p:cNvSpPr>
          <p:nvPr>
            <p:ph idx="1"/>
          </p:nvPr>
        </p:nvSpPr>
        <p:spPr>
          <a:xfrm>
            <a:off x="838200" y="781878"/>
            <a:ext cx="10515600" cy="5395085"/>
          </a:xfrm>
        </p:spPr>
        <p:txBody>
          <a:bodyPr/>
          <a:lstStyle/>
          <a:p>
            <a:endParaRPr lang="en-US" dirty="0" smtClean="0"/>
          </a:p>
          <a:p>
            <a:pPr algn="just"/>
            <a:r>
              <a:rPr lang="en-US" sz="2400" dirty="0" smtClean="0"/>
              <a:t>In </a:t>
            </a:r>
            <a:r>
              <a:rPr lang="en-US" sz="2400" dirty="0"/>
              <a:t>August 2016, Tata Power Solar commissioned a 100 MW solar project at the NP </a:t>
            </a:r>
            <a:r>
              <a:rPr lang="en-US" sz="2400" dirty="0" err="1"/>
              <a:t>Kunta</a:t>
            </a:r>
            <a:r>
              <a:rPr lang="en-US" sz="2400" dirty="0"/>
              <a:t> Ultra Mega Solar Power Project in </a:t>
            </a:r>
            <a:r>
              <a:rPr lang="en-US" sz="2400" dirty="0" err="1"/>
              <a:t>Anantapur</a:t>
            </a:r>
            <a:r>
              <a:rPr lang="en-US" sz="2400" dirty="0"/>
              <a:t>, Andhra Pradesh. This was the largest solar project commissioned using domestically manufactured solar cells and modules at the time</a:t>
            </a:r>
            <a:r>
              <a:rPr lang="en-US" sz="2400" dirty="0" smtClean="0"/>
              <a:t>.</a:t>
            </a:r>
          </a:p>
          <a:p>
            <a:pPr algn="just"/>
            <a:endParaRPr lang="en-US" sz="2400" dirty="0" smtClean="0"/>
          </a:p>
          <a:p>
            <a:pPr algn="just"/>
            <a:r>
              <a:rPr lang="en-US" sz="2400" dirty="0" smtClean="0"/>
              <a:t>In </a:t>
            </a:r>
            <a:r>
              <a:rPr lang="en-US" sz="2400" dirty="0"/>
              <a:t>2022, Tata Power Solar raised 4,000 crore from Tata Power and a consortium of investors led by BlackRock, which also includes the </a:t>
            </a:r>
            <a:r>
              <a:rPr lang="en-US" sz="2400" dirty="0" err="1"/>
              <a:t>Mubadala</a:t>
            </a:r>
            <a:r>
              <a:rPr lang="en-US" sz="2400" dirty="0"/>
              <a:t> Investment Company</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4222454939"/>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531"/>
            <a:ext cx="10515600" cy="1046922"/>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endParaRPr lang="en-US" sz="3200" dirty="0"/>
          </a:p>
        </p:txBody>
      </p:sp>
      <p:sp>
        <p:nvSpPr>
          <p:cNvPr id="3" name="Content Placeholder 2"/>
          <p:cNvSpPr>
            <a:spLocks noGrp="1"/>
          </p:cNvSpPr>
          <p:nvPr>
            <p:ph idx="1"/>
          </p:nvPr>
        </p:nvSpPr>
        <p:spPr>
          <a:xfrm>
            <a:off x="838200" y="1020417"/>
            <a:ext cx="10515600" cy="5156546"/>
          </a:xfrm>
        </p:spPr>
        <p:txBody>
          <a:bodyPr/>
          <a:lstStyle/>
          <a:p>
            <a:pPr marL="0" indent="0" algn="just">
              <a:buNone/>
            </a:pPr>
            <a:r>
              <a:rPr lang="en-US" sz="2400" dirty="0" smtClean="0"/>
              <a:t>Manufacturing Plant and Warehouse</a:t>
            </a:r>
          </a:p>
          <a:p>
            <a:pPr algn="just"/>
            <a:r>
              <a:rPr lang="en-US" sz="2400" dirty="0" smtClean="0"/>
              <a:t>There are 3 manufacturing plants in India-Two </a:t>
            </a:r>
            <a:r>
              <a:rPr lang="en-US" sz="2400" dirty="0"/>
              <a:t>in </a:t>
            </a:r>
            <a:r>
              <a:rPr lang="en-US" sz="2400" dirty="0" smtClean="0"/>
              <a:t>Bangalore, One </a:t>
            </a:r>
            <a:r>
              <a:rPr lang="en-US" sz="2400" dirty="0"/>
              <a:t>in Tirunelveli </a:t>
            </a:r>
            <a:endParaRPr lang="en-US" sz="2400" dirty="0" smtClean="0"/>
          </a:p>
          <a:p>
            <a:pPr algn="just"/>
            <a:r>
              <a:rPr lang="en-US" sz="2400" dirty="0" smtClean="0"/>
              <a:t>One warehouse in Bangalore</a:t>
            </a:r>
          </a:p>
          <a:p>
            <a:pPr marL="0" indent="0" algn="just">
              <a:buNone/>
            </a:pPr>
            <a:r>
              <a:rPr lang="en-US" sz="2400" dirty="0" smtClean="0">
                <a:latin typeface="Times New Roman" panose="02020603050405020304" pitchFamily="18" charset="0"/>
                <a:cs typeface="Times New Roman" panose="02020603050405020304" pitchFamily="18" charset="0"/>
              </a:rPr>
              <a:t>Tata </a:t>
            </a:r>
            <a:r>
              <a:rPr lang="en-US" sz="2400" dirty="0">
                <a:latin typeface="Times New Roman" panose="02020603050405020304" pitchFamily="18" charset="0"/>
                <a:cs typeface="Times New Roman" panose="02020603050405020304" pitchFamily="18" charset="0"/>
              </a:rPr>
              <a:t>Power Renewable Energy Limited </a:t>
            </a:r>
            <a:r>
              <a:rPr lang="en-US" sz="2400" dirty="0" smtClean="0"/>
              <a:t>have office </a:t>
            </a:r>
            <a:r>
              <a:rPr lang="en-US" sz="2400" dirty="0"/>
              <a:t>and many sites </a:t>
            </a:r>
            <a:r>
              <a:rPr lang="en-US" sz="2400" dirty="0" err="1"/>
              <a:t>acorss</a:t>
            </a:r>
            <a:r>
              <a:rPr lang="en-US" sz="2400" dirty="0"/>
              <a:t> </a:t>
            </a:r>
            <a:r>
              <a:rPr lang="en-US" sz="2400" dirty="0" smtClean="0"/>
              <a:t>India</a:t>
            </a:r>
          </a:p>
          <a:p>
            <a:pPr algn="just"/>
            <a:r>
              <a:rPr lang="fr-FR" sz="2400" dirty="0" smtClean="0"/>
              <a:t>Bangalore-Karnataka</a:t>
            </a:r>
            <a:endParaRPr lang="en-US" sz="2400" dirty="0"/>
          </a:p>
          <a:p>
            <a:pPr algn="just"/>
            <a:r>
              <a:rPr lang="en-US" sz="2400" dirty="0" err="1" smtClean="0"/>
              <a:t>Pavagada</a:t>
            </a:r>
            <a:r>
              <a:rPr lang="en-US" sz="2400" dirty="0" smtClean="0"/>
              <a:t>-Karnataka</a:t>
            </a:r>
          </a:p>
          <a:p>
            <a:pPr algn="just"/>
            <a:r>
              <a:rPr lang="en-US" sz="2400" dirty="0" smtClean="0"/>
              <a:t>Noida-Uttar Pradesh</a:t>
            </a:r>
          </a:p>
          <a:p>
            <a:pPr algn="just"/>
            <a:r>
              <a:rPr lang="en-US" sz="2400" dirty="0" smtClean="0"/>
              <a:t>Bikaner-Rajasthan</a:t>
            </a:r>
          </a:p>
          <a:p>
            <a:pPr algn="just"/>
            <a:r>
              <a:rPr lang="en-US" sz="2400" dirty="0" smtClean="0"/>
              <a:t>Gujarat</a:t>
            </a:r>
          </a:p>
          <a:p>
            <a:pPr algn="just"/>
            <a:r>
              <a:rPr lang="en-US" sz="2400" dirty="0" smtClean="0"/>
              <a:t>Mumbai</a:t>
            </a:r>
          </a:p>
          <a:p>
            <a:pPr marL="0" indent="0">
              <a:buNone/>
            </a:pPr>
            <a:endParaRPr lang="en-US" sz="24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2602782548"/>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79964"/>
          </a:xfrm>
        </p:spPr>
        <p:txBody>
          <a:bodyPr/>
          <a:lstStyle/>
          <a:p>
            <a:pPr marL="0" indent="0" algn="just">
              <a:buNone/>
            </a:pPr>
            <a:r>
              <a:rPr lang="en-IN" b="1" u="sng" dirty="0" smtClean="0">
                <a:latin typeface="Times New Roman" panose="02020603050405020304" pitchFamily="18" charset="0"/>
                <a:cs typeface="Times New Roman" panose="02020603050405020304" pitchFamily="18" charset="0"/>
              </a:rPr>
              <a:t>Working Domain</a:t>
            </a:r>
          </a:p>
          <a:p>
            <a:pPr marL="0" indent="0" algn="just">
              <a:buNone/>
            </a:pPr>
            <a:r>
              <a:rPr lang="en-IN" b="1" dirty="0" smtClean="0">
                <a:latin typeface="Times New Roman" panose="02020603050405020304" pitchFamily="18" charset="0"/>
                <a:cs typeface="Times New Roman" panose="02020603050405020304" pitchFamily="18" charset="0"/>
              </a:rPr>
              <a:t>Networking and Desktop </a:t>
            </a:r>
            <a:r>
              <a:rPr lang="en-IN" b="1" dirty="0">
                <a:latin typeface="Times New Roman" panose="02020603050405020304" pitchFamily="18" charset="0"/>
                <a:cs typeface="Times New Roman" panose="02020603050405020304" pitchFamily="18" charset="0"/>
              </a:rPr>
              <a:t>e</a:t>
            </a:r>
            <a:r>
              <a:rPr lang="en-IN" b="1" dirty="0" smtClean="0">
                <a:latin typeface="Times New Roman" panose="02020603050405020304" pitchFamily="18" charset="0"/>
                <a:cs typeface="Times New Roman" panose="02020603050405020304" pitchFamily="18" charset="0"/>
              </a:rPr>
              <a:t>nd user</a:t>
            </a:r>
          </a:p>
          <a:p>
            <a:pPr algn="just"/>
            <a:r>
              <a:rPr lang="en-US" b="1" dirty="0" smtClean="0">
                <a:latin typeface="Times New Roman" panose="02020603050405020304" pitchFamily="18" charset="0"/>
                <a:cs typeface="Times New Roman" panose="02020603050405020304" pitchFamily="18" charset="0"/>
              </a:rPr>
              <a:t>Networking</a:t>
            </a:r>
            <a:r>
              <a:rPr lang="en-US" dirty="0" smtClean="0"/>
              <a:t> </a:t>
            </a:r>
            <a:r>
              <a:rPr lang="en-US" dirty="0"/>
              <a:t>refers to the specific area or scope where particular networking policies or services are enforced, ensuring efficient communication and resource management</a:t>
            </a:r>
            <a:r>
              <a:rPr lang="en-US" dirty="0" smtClean="0"/>
              <a:t>.</a:t>
            </a:r>
          </a:p>
          <a:p>
            <a:pPr algn="just"/>
            <a:r>
              <a:rPr lang="en-US" b="1" dirty="0" smtClean="0">
                <a:latin typeface="Times New Roman" panose="02020603050405020304" pitchFamily="18" charset="0"/>
                <a:cs typeface="Times New Roman" panose="02020603050405020304" pitchFamily="18" charset="0"/>
              </a:rPr>
              <a:t>Desktop </a:t>
            </a:r>
            <a:r>
              <a:rPr lang="en-US" b="1" dirty="0">
                <a:latin typeface="Times New Roman" panose="02020603050405020304" pitchFamily="18" charset="0"/>
                <a:cs typeface="Times New Roman" panose="02020603050405020304" pitchFamily="18" charset="0"/>
              </a:rPr>
              <a:t>end </a:t>
            </a:r>
            <a:r>
              <a:rPr lang="en-US" b="1" dirty="0" smtClean="0">
                <a:latin typeface="Times New Roman" panose="02020603050405020304" pitchFamily="18" charset="0"/>
                <a:cs typeface="Times New Roman" panose="02020603050405020304" pitchFamily="18" charset="0"/>
              </a:rPr>
              <a:t>user</a:t>
            </a:r>
            <a:r>
              <a:rPr lang="en-US" dirty="0" smtClean="0"/>
              <a:t> </a:t>
            </a:r>
            <a:r>
              <a:rPr lang="en-US" dirty="0"/>
              <a:t>regulates the setting in which devices, identities, and access permissions are overseen within a broader network framework, typically to ensure security and simplify management.</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66190"/>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your team and reporting Manager</a:t>
            </a:r>
            <a:endParaRPr lang="en-US" sz="3200" dirty="0"/>
          </a:p>
        </p:txBody>
      </p:sp>
      <p:sp>
        <p:nvSpPr>
          <p:cNvPr id="3" name="Content Placeholder 2"/>
          <p:cNvSpPr>
            <a:spLocks noGrp="1"/>
          </p:cNvSpPr>
          <p:nvPr>
            <p:ph idx="1"/>
          </p:nvPr>
        </p:nvSpPr>
        <p:spPr>
          <a:xfrm>
            <a:off x="838200" y="821635"/>
            <a:ext cx="10515600" cy="5355328"/>
          </a:xfrm>
        </p:spPr>
        <p:txBody>
          <a:bodyPr/>
          <a:lstStyle/>
          <a:p>
            <a:pPr algn="just"/>
            <a:r>
              <a:rPr lang="en-US" dirty="0"/>
              <a:t>During my internship at Tata Power Renewable Energy Limited, I was part of the Networking and Desktop End User team, where I contributed to enhancing the interaction and management of desktop computers. This involved optimizing the use of software, hardware, and network resources to support productivity and ensure task </a:t>
            </a:r>
            <a:r>
              <a:rPr lang="en-US" dirty="0" smtClean="0"/>
              <a:t>completion. </a:t>
            </a:r>
          </a:p>
          <a:p>
            <a:pPr algn="just"/>
            <a:r>
              <a:rPr lang="en-US" dirty="0" smtClean="0"/>
              <a:t>The </a:t>
            </a:r>
            <a:r>
              <a:rPr lang="en-US" dirty="0"/>
              <a:t>team consisted of </a:t>
            </a:r>
            <a:r>
              <a:rPr lang="en-US" dirty="0" smtClean="0"/>
              <a:t>ten </a:t>
            </a:r>
            <a:r>
              <a:rPr lang="en-US" dirty="0"/>
              <a:t>members, including a project </a:t>
            </a:r>
            <a:r>
              <a:rPr lang="en-US" dirty="0" smtClean="0"/>
              <a:t>manager, team leader, desktop end users, and </a:t>
            </a:r>
            <a:r>
              <a:rPr lang="en-US" dirty="0"/>
              <a:t>myself as an </a:t>
            </a:r>
            <a:r>
              <a:rPr lang="en-US" dirty="0" smtClean="0"/>
              <a:t>intern.</a:t>
            </a:r>
          </a:p>
          <a:p>
            <a:pPr marL="0" indent="0" algn="just">
              <a:buNone/>
            </a:pPr>
            <a:r>
              <a:rPr lang="en-US" b="1" dirty="0" smtClean="0"/>
              <a:t>   </a:t>
            </a:r>
            <a:r>
              <a:rPr lang="en-US" b="1" u="sng" dirty="0" smtClean="0"/>
              <a:t>Reporting Manager</a:t>
            </a:r>
          </a:p>
          <a:p>
            <a:pPr marL="0" indent="0" algn="just">
              <a:buNone/>
            </a:pPr>
            <a:r>
              <a:rPr lang="en-US" b="1" dirty="0" smtClean="0"/>
              <a:t>   Mr</a:t>
            </a:r>
            <a:r>
              <a:rPr lang="en-US" b="1" dirty="0"/>
              <a:t>. </a:t>
            </a:r>
            <a:r>
              <a:rPr lang="en-US" b="1" dirty="0" err="1"/>
              <a:t>Paresh</a:t>
            </a:r>
            <a:r>
              <a:rPr lang="en-US" b="1" dirty="0"/>
              <a:t> </a:t>
            </a:r>
            <a:r>
              <a:rPr lang="en-US" b="1" dirty="0" err="1"/>
              <a:t>Onsker</a:t>
            </a:r>
            <a:r>
              <a:rPr lang="en-US" dirty="0"/>
              <a:t>, Group Head — Infra and </a:t>
            </a:r>
            <a:r>
              <a:rPr lang="en-US" dirty="0" err="1"/>
              <a:t>Infosec</a:t>
            </a:r>
            <a:r>
              <a:rPr lang="en-US" dirty="0"/>
              <a:t> (Renewables) </a:t>
            </a:r>
            <a:endParaRPr lang="en-US" b="1"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1416869998"/>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pPr marL="0" indent="0" algn="just">
              <a:buNone/>
            </a:pPr>
            <a:r>
              <a:rPr lang="en-US" dirty="0"/>
              <a:t>During my internship search, one of the biggest challenges I encountered was finding opportunities that aligned with my skills and interests. Once I landed an interview, expressing my knowledge clearly proved to be a stressful experience. After being selected, adapting to the team’s workflow and the fast-paced environment initially felt </a:t>
            </a:r>
            <a:r>
              <a:rPr lang="en-US" dirty="0" smtClean="0"/>
              <a:t>overwhelming. I </a:t>
            </a:r>
            <a:r>
              <a:rPr lang="en-US" dirty="0"/>
              <a:t>also faced difficulties in learning and using the software and tools frequently relied on by the team. However, with consistent effort and support from my </a:t>
            </a:r>
            <a:r>
              <a:rPr lang="en-US" dirty="0" smtClean="0"/>
              <a:t>team, </a:t>
            </a:r>
            <a:r>
              <a:rPr lang="en-US" dirty="0"/>
              <a:t>I eventually adapted and began making meaningful contributions.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731519"/>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
        <p:nvSpPr>
          <p:cNvPr id="5" name="Rectangle 1"/>
          <p:cNvSpPr>
            <a:spLocks noGrp="1" noChangeArrowheads="1"/>
          </p:cNvSpPr>
          <p:nvPr>
            <p:ph idx="1"/>
          </p:nvPr>
        </p:nvSpPr>
        <p:spPr bwMode="auto">
          <a:xfrm>
            <a:off x="642258" y="803272"/>
            <a:ext cx="11231880" cy="51316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b="1" dirty="0"/>
              <a:t>Technical Support &amp; Problem Resolution:</a:t>
            </a:r>
            <a:r>
              <a:rPr lang="en-US" dirty="0"/>
              <a:t> Provide assistance to desktop users in resolving hardware and software issues, ensuring seamless system operation.</a:t>
            </a:r>
          </a:p>
          <a:p>
            <a:pPr algn="just"/>
            <a:r>
              <a:rPr lang="en-US" b="1" dirty="0"/>
              <a:t>Network Setup &amp; Maintenance:</a:t>
            </a:r>
            <a:r>
              <a:rPr lang="en-US" dirty="0"/>
              <a:t> Assist with configuring and maintaining network systems, addressing connectivity problems, and safeguarding network </a:t>
            </a:r>
            <a:r>
              <a:rPr lang="en-IN" dirty="0"/>
              <a:t>security.</a:t>
            </a:r>
          </a:p>
          <a:p>
            <a:pPr algn="just"/>
            <a:r>
              <a:rPr lang="en-US" b="1" dirty="0"/>
              <a:t>System Performance Enhancement:</a:t>
            </a:r>
            <a:r>
              <a:rPr lang="en-US" dirty="0"/>
              <a:t> Optimize desktop system performance by performing regular updates, monitoring network efficiency, and managing resources effectively.</a:t>
            </a:r>
          </a:p>
          <a:p>
            <a:pPr algn="just">
              <a:lnSpc>
                <a:spcPct val="100000"/>
              </a:lnSpc>
              <a:spcBef>
                <a:spcPct val="0"/>
              </a:spcBef>
            </a:pPr>
            <a:r>
              <a:rPr lang="en-US" altLang="en-US" b="1" dirty="0" smtClean="0"/>
              <a:t>End-user Support &amp; Training</a:t>
            </a:r>
            <a:r>
              <a:rPr lang="en-US" altLang="en-US" b="1" dirty="0" smtClean="0">
                <a:latin typeface="Arial" panose="020B0604020202020204" pitchFamily="34" charset="0"/>
              </a:rPr>
              <a:t>:</a:t>
            </a:r>
            <a:r>
              <a:rPr lang="en-US" altLang="en-US" dirty="0" smtClean="0">
                <a:latin typeface="Arial" panose="020B0604020202020204" pitchFamily="34" charset="0"/>
              </a:rPr>
              <a:t> </a:t>
            </a:r>
            <a:r>
              <a:rPr lang="en-US" dirty="0"/>
              <a:t>Provide users with guidance on using network systems and software efficiently to enhance workflows and productivity.</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35271568"/>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7918</TotalTime>
  <Words>1722</Words>
  <Application>Microsoft Office PowerPoint</Application>
  <PresentationFormat>Widescreen</PresentationFormat>
  <Paragraphs>168</Paragraphs>
  <Slides>22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 About Company or Organization</vt:lpstr>
      <vt:lpstr>About Company or Organization</vt:lpstr>
      <vt:lpstr>Working domain or the technology</vt:lpstr>
      <vt:lpstr>About your team and reporting Manager</vt:lpstr>
      <vt:lpstr>Challenges Faced in Internship</vt:lpstr>
      <vt:lpstr>Objectives of the work</vt:lpstr>
      <vt:lpstr>Objectives of the work</vt:lpstr>
      <vt:lpstr>Literature Review</vt:lpstr>
      <vt:lpstr>Literature Review</vt:lpstr>
      <vt:lpstr>Proposed System/Work</vt:lpstr>
      <vt:lpstr>Proposed System/Work</vt:lpstr>
      <vt:lpstr>Problem Statement</vt:lpstr>
      <vt:lpstr>System Requirements</vt:lpstr>
      <vt:lpstr>System Requirements</vt:lpstr>
      <vt:lpstr>Advantages of proposed System/Work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Prema</cp:lastModifiedBy>
  <cp:revision>937</cp:revision>
  <cp:lastPrinted>2018-07-24T06:37:20Z</cp:lastPrinted>
  <dcterms:created xsi:type="dcterms:W3CDTF">2018-06-07T04:06:17Z</dcterms:created>
  <dcterms:modified xsi:type="dcterms:W3CDTF">2025-05-14T16:46:38Z</dcterms:modified>
</cp:coreProperties>
</file>