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57EF-98A6-939E-8F86-A9F8E450B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248A45-5B93-22B3-393E-03811D7D5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605AB2-BA70-81CC-11FE-D0AC33CD9651}"/>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5" name="Footer Placeholder 4">
            <a:extLst>
              <a:ext uri="{FF2B5EF4-FFF2-40B4-BE49-F238E27FC236}">
                <a16:creationId xmlns:a16="http://schemas.microsoft.com/office/drawing/2014/main" id="{4F8D2B57-723A-E011-DD5C-7900314ED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51507-EED4-10F0-99A4-76C8242CC274}"/>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327131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F7C-8694-D356-953B-6B05A9BD21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5EFE4-F363-457B-A903-F571BBF1A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EBE35-2972-583B-C4E7-EF41DC116A66}"/>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5" name="Footer Placeholder 4">
            <a:extLst>
              <a:ext uri="{FF2B5EF4-FFF2-40B4-BE49-F238E27FC236}">
                <a16:creationId xmlns:a16="http://schemas.microsoft.com/office/drawing/2014/main" id="{75ADAF0B-5576-0EC7-E934-1943426F1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908BA-5FA3-B4F2-9B72-8C066BA1B9AE}"/>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42232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9E5BB-BCC2-89AF-7D01-6AB9C29C6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29E162-76C2-0E66-0847-1FDB6D3676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41B77-424C-B22D-7801-26FC0E28FB51}"/>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5" name="Footer Placeholder 4">
            <a:extLst>
              <a:ext uri="{FF2B5EF4-FFF2-40B4-BE49-F238E27FC236}">
                <a16:creationId xmlns:a16="http://schemas.microsoft.com/office/drawing/2014/main" id="{3E15C89F-5B35-C32D-9812-31B4A6700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D8499-7B98-1E92-E2AF-972ECC5443A0}"/>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381911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E4CB-CD42-F14C-EB3B-42568D39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CE4CB-3FCF-746D-B483-322E51B99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D432F-A9A7-9D7A-5F2F-0FD6FCE41A35}"/>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5" name="Footer Placeholder 4">
            <a:extLst>
              <a:ext uri="{FF2B5EF4-FFF2-40B4-BE49-F238E27FC236}">
                <a16:creationId xmlns:a16="http://schemas.microsoft.com/office/drawing/2014/main" id="{DE4D7249-4F88-91CD-5524-71A2B8C38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AB393-5A1E-940E-A470-3B3690795544}"/>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414446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0B6-0309-86E7-6973-30283F332E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63C8FC-E9EC-B541-8C1A-463D9D23F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733939-0124-E76A-77EA-937083F4E62E}"/>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5" name="Footer Placeholder 4">
            <a:extLst>
              <a:ext uri="{FF2B5EF4-FFF2-40B4-BE49-F238E27FC236}">
                <a16:creationId xmlns:a16="http://schemas.microsoft.com/office/drawing/2014/main" id="{11E88E1E-D641-D282-5210-D2E7EC4CF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B9187-19CC-65B6-44F9-B7A26BEEBDFF}"/>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329244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9C4A-5CD6-0266-1141-6FB27B121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00E50-47F8-3F8A-366F-F164F1393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08E316-766A-7645-B4A4-2F2BC439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8FD69A-9FB2-4114-97BA-63E7DFC93DAE}"/>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6" name="Footer Placeholder 5">
            <a:extLst>
              <a:ext uri="{FF2B5EF4-FFF2-40B4-BE49-F238E27FC236}">
                <a16:creationId xmlns:a16="http://schemas.microsoft.com/office/drawing/2014/main" id="{ECDBCB1E-3346-1242-2343-056D7F169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7B3B1-9873-510A-B049-EC047AACF2BB}"/>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14623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0933-B68D-ADCB-FAB4-0671194E4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03E16-1C42-BAC2-98DB-D226EC2B9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DEA13F-B783-5C03-F732-E3F93AC783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28BA3E-E662-10ED-E406-AFF67D270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85F829-8906-3733-9A99-C6DE3ED83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1A3AAB-079A-A169-DB17-363EBD1247DB}"/>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8" name="Footer Placeholder 7">
            <a:extLst>
              <a:ext uri="{FF2B5EF4-FFF2-40B4-BE49-F238E27FC236}">
                <a16:creationId xmlns:a16="http://schemas.microsoft.com/office/drawing/2014/main" id="{A8313C13-6027-E039-F175-BD8A45E86D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47927-641A-E983-6FEC-FFE8394D12C1}"/>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382498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F8A8-1C06-5995-A82F-2E23178383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6A673-6BDA-76B3-3C35-74744DC624CE}"/>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4" name="Footer Placeholder 3">
            <a:extLst>
              <a:ext uri="{FF2B5EF4-FFF2-40B4-BE49-F238E27FC236}">
                <a16:creationId xmlns:a16="http://schemas.microsoft.com/office/drawing/2014/main" id="{D3D1EE62-9FC3-EEED-096C-15E937597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39B699-3142-C8A8-6AE7-FB79EE6DCF07}"/>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82801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4299B-5A97-E97E-FC6D-923B1AB7BCBD}"/>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3" name="Footer Placeholder 2">
            <a:extLst>
              <a:ext uri="{FF2B5EF4-FFF2-40B4-BE49-F238E27FC236}">
                <a16:creationId xmlns:a16="http://schemas.microsoft.com/office/drawing/2014/main" id="{9B22FD26-78AD-7BC1-7C9C-81107A7A1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90BF2-936D-86B0-CE70-5A496A0E1BA2}"/>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67374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932A-23CE-EF29-EE6E-1490C6870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62F547-484F-8E41-DE59-290F8F47F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CD5E7-7A71-1178-7220-FAFC78D38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4BEF9-0B58-9CE8-89D4-90E94527AC13}"/>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6" name="Footer Placeholder 5">
            <a:extLst>
              <a:ext uri="{FF2B5EF4-FFF2-40B4-BE49-F238E27FC236}">
                <a16:creationId xmlns:a16="http://schemas.microsoft.com/office/drawing/2014/main" id="{B01ECAB5-A4E0-89F0-1529-1A811D8D0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5EB66-002F-1E7D-9879-142200B53F30}"/>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381913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4AD6-3107-0824-0A86-004F4828F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320F35-22AC-B5A1-E854-0362EEFEA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E30B9-27AF-94E4-4950-3D44898AE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4946E-F2BD-BAF6-3548-D3170AE5F163}"/>
              </a:ext>
            </a:extLst>
          </p:cNvPr>
          <p:cNvSpPr>
            <a:spLocks noGrp="1"/>
          </p:cNvSpPr>
          <p:nvPr>
            <p:ph type="dt" sz="half" idx="10"/>
          </p:nvPr>
        </p:nvSpPr>
        <p:spPr/>
        <p:txBody>
          <a:bodyPr/>
          <a:lstStyle/>
          <a:p>
            <a:fld id="{3F63ED89-EA5D-426C-AFE3-29CC63D3E26B}" type="datetimeFigureOut">
              <a:rPr lang="en-US" smtClean="0"/>
              <a:t>9/15/2023</a:t>
            </a:fld>
            <a:endParaRPr lang="en-US"/>
          </a:p>
        </p:txBody>
      </p:sp>
      <p:sp>
        <p:nvSpPr>
          <p:cNvPr id="6" name="Footer Placeholder 5">
            <a:extLst>
              <a:ext uri="{FF2B5EF4-FFF2-40B4-BE49-F238E27FC236}">
                <a16:creationId xmlns:a16="http://schemas.microsoft.com/office/drawing/2014/main" id="{1B33627E-FB27-4DEF-6569-463717CF0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4D4C0-E1E6-F47B-AF29-301BA37C4C5B}"/>
              </a:ext>
            </a:extLst>
          </p:cNvPr>
          <p:cNvSpPr>
            <a:spLocks noGrp="1"/>
          </p:cNvSpPr>
          <p:nvPr>
            <p:ph type="sldNum" sz="quarter" idx="12"/>
          </p:nvPr>
        </p:nvSpPr>
        <p:spPr/>
        <p:txBody>
          <a:bodyPr/>
          <a:lstStyle/>
          <a:p>
            <a:fld id="{35B96FB0-B226-4268-87C4-F6320970A326}" type="slidenum">
              <a:rPr lang="en-US" smtClean="0"/>
              <a:t>‹#›</a:t>
            </a:fld>
            <a:endParaRPr lang="en-US"/>
          </a:p>
        </p:txBody>
      </p:sp>
    </p:spTree>
    <p:extLst>
      <p:ext uri="{BB962C8B-B14F-4D97-AF65-F5344CB8AC3E}">
        <p14:creationId xmlns:p14="http://schemas.microsoft.com/office/powerpoint/2010/main" val="168886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3C97F-692B-6824-2D47-D22DAE4BC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B7EC7A-FCCC-AF28-5F3D-826316DD6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D8F9F-6CD0-3262-041D-4A7EFBB10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3ED89-EA5D-426C-AFE3-29CC63D3E26B}" type="datetimeFigureOut">
              <a:rPr lang="en-US" smtClean="0"/>
              <a:t>9/15/2023</a:t>
            </a:fld>
            <a:endParaRPr lang="en-US"/>
          </a:p>
        </p:txBody>
      </p:sp>
      <p:sp>
        <p:nvSpPr>
          <p:cNvPr id="5" name="Footer Placeholder 4">
            <a:extLst>
              <a:ext uri="{FF2B5EF4-FFF2-40B4-BE49-F238E27FC236}">
                <a16:creationId xmlns:a16="http://schemas.microsoft.com/office/drawing/2014/main" id="{482A76BE-437D-3666-4079-41E725943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467B2D-A00B-B145-328B-845F1801B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96FB0-B226-4268-87C4-F6320970A326}" type="slidenum">
              <a:rPr lang="en-US" smtClean="0"/>
              <a:t>‹#›</a:t>
            </a:fld>
            <a:endParaRPr lang="en-US"/>
          </a:p>
        </p:txBody>
      </p:sp>
    </p:spTree>
    <p:extLst>
      <p:ext uri="{BB962C8B-B14F-4D97-AF65-F5344CB8AC3E}">
        <p14:creationId xmlns:p14="http://schemas.microsoft.com/office/powerpoint/2010/main" val="374468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page with a pen on top">
            <a:extLst>
              <a:ext uri="{FF2B5EF4-FFF2-40B4-BE49-F238E27FC236}">
                <a16:creationId xmlns:a16="http://schemas.microsoft.com/office/drawing/2014/main" id="{B6AF6857-728D-4833-9EEC-E2E4F5801D22}"/>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32" name="Rectangle 3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1C89D-E3D2-3BAD-2E85-4CC8BB31343A}"/>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dirty="0">
                <a:solidFill>
                  <a:srgbClr val="FFFFFF"/>
                </a:solidFill>
                <a:latin typeface="Amasis MT Pro Medium" panose="02040604050005020304" pitchFamily="18" charset="0"/>
              </a:rPr>
              <a:t>Online Event Planner</a:t>
            </a:r>
          </a:p>
        </p:txBody>
      </p:sp>
      <p:sp>
        <p:nvSpPr>
          <p:cNvPr id="3" name="Subtitle 2">
            <a:extLst>
              <a:ext uri="{FF2B5EF4-FFF2-40B4-BE49-F238E27FC236}">
                <a16:creationId xmlns:a16="http://schemas.microsoft.com/office/drawing/2014/main" id="{177FD82D-E917-570D-6659-17372BE784ED}"/>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By  Team CAD</a:t>
            </a:r>
          </a:p>
        </p:txBody>
      </p:sp>
    </p:spTree>
    <p:extLst>
      <p:ext uri="{BB962C8B-B14F-4D97-AF65-F5344CB8AC3E}">
        <p14:creationId xmlns:p14="http://schemas.microsoft.com/office/powerpoint/2010/main" val="113700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5C4C30C-974A-32DE-46CC-E85CE0DDBA5C}"/>
              </a:ext>
            </a:extLst>
          </p:cNvPr>
          <p:cNvSpPr>
            <a:spLocks noGrp="1"/>
          </p:cNvSpPr>
          <p:nvPr>
            <p:ph type="title"/>
          </p:nvPr>
        </p:nvSpPr>
        <p:spPr>
          <a:xfrm>
            <a:off x="838200" y="365125"/>
            <a:ext cx="5393361" cy="259903"/>
          </a:xfrm>
        </p:spPr>
        <p:txBody>
          <a:bodyPr>
            <a:normAutofit fontScale="90000"/>
          </a:bodyPr>
          <a:lstStyle/>
          <a:p>
            <a:endParaRPr lang="en-US" dirty="0"/>
          </a:p>
        </p:txBody>
      </p:sp>
      <p:sp>
        <p:nvSpPr>
          <p:cNvPr id="50" name="Freeform: Shape 4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6280E64-8524-2383-F195-2E1751C5E03F}"/>
              </a:ext>
            </a:extLst>
          </p:cNvPr>
          <p:cNvSpPr>
            <a:spLocks noGrp="1"/>
          </p:cNvSpPr>
          <p:nvPr>
            <p:ph idx="1"/>
          </p:nvPr>
        </p:nvSpPr>
        <p:spPr>
          <a:xfrm>
            <a:off x="774597" y="750474"/>
            <a:ext cx="5393361" cy="5346969"/>
          </a:xfrm>
        </p:spPr>
        <p:txBody>
          <a:bodyPr>
            <a:normAutofit fontScale="85000" lnSpcReduction="10000"/>
          </a:bodyPr>
          <a:lstStyle/>
          <a:p>
            <a:pPr marL="0" marR="0" indent="0">
              <a:spcBef>
                <a:spcPts val="0"/>
              </a:spcBef>
              <a:spcAft>
                <a:spcPts val="0"/>
              </a:spcAft>
              <a:buNone/>
            </a:pPr>
            <a:endParaRPr lang="en-US" sz="15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400" dirty="0">
                <a:effectLst/>
                <a:latin typeface="+mj-lt"/>
                <a:ea typeface="Times New Roman" panose="02020603050405020304" pitchFamily="18" charset="0"/>
              </a:rPr>
              <a:t>In a world marked by busy schedules, diverse preferences, and evolving event trends, the need for a comprehensive and user-friendly solution for event planning has never been more pronounced. The "Online Event Planner Project" emerges as a response to this demand, offering a dynamic and innovative platform to simplify and elevate the art of event management.</a:t>
            </a:r>
          </a:p>
          <a:p>
            <a:pPr marL="0" marR="0" indent="0">
              <a:spcBef>
                <a:spcPts val="0"/>
              </a:spcBef>
              <a:spcAft>
                <a:spcPts val="0"/>
              </a:spcAft>
              <a:buNone/>
            </a:pPr>
            <a:endParaRPr lang="en-US" sz="2400" dirty="0">
              <a:effectLst/>
              <a:latin typeface="+mj-lt"/>
              <a:ea typeface="Calibri" panose="020F0502020204030204" pitchFamily="34" charset="0"/>
            </a:endParaRPr>
          </a:p>
          <a:p>
            <a:pPr marL="0" marR="0" indent="0">
              <a:spcBef>
                <a:spcPts val="0"/>
              </a:spcBef>
              <a:spcAft>
                <a:spcPts val="0"/>
              </a:spcAft>
              <a:buNone/>
            </a:pPr>
            <a:r>
              <a:rPr lang="en-US" sz="2400" dirty="0">
                <a:effectLst/>
                <a:latin typeface="+mj-lt"/>
                <a:ea typeface="Times New Roman" panose="02020603050405020304" pitchFamily="18" charset="0"/>
              </a:rPr>
              <a:t>The Online Event Planner Project is poised to transform the way individuals and organizations plan, organize, and execute events. By harnessing the power of technology and intuitive design, our platform endeavors to provide users with a seamless and efficient experience, regardless of the scale or nature of their events. From weddings and corporate conferences to birthday parties and charity galas, this project promises to be the go-to solution for all event planning needs.</a:t>
            </a:r>
            <a:endParaRPr lang="en-US" sz="2400" dirty="0">
              <a:effectLst/>
              <a:latin typeface="+mj-lt"/>
              <a:ea typeface="Calibri" panose="020F0502020204030204" pitchFamily="34" charset="0"/>
            </a:endParaRPr>
          </a:p>
          <a:p>
            <a:pPr marL="0" marR="0" indent="0">
              <a:spcBef>
                <a:spcPts val="0"/>
              </a:spcBef>
              <a:spcAft>
                <a:spcPts val="0"/>
              </a:spcAft>
              <a:buNone/>
            </a:pPr>
            <a:r>
              <a:rPr lang="en-US" sz="1500" dirty="0">
                <a:effectLst/>
                <a:latin typeface="+mj-lt"/>
                <a:ea typeface="Times New Roman" panose="02020603050405020304" pitchFamily="18" charset="0"/>
              </a:rPr>
              <a:t> </a:t>
            </a:r>
            <a:endParaRPr lang="en-US" sz="1500" dirty="0">
              <a:effectLst/>
              <a:latin typeface="+mj-lt"/>
              <a:ea typeface="Calibri" panose="020F0502020204030204" pitchFamily="34" charset="0"/>
            </a:endParaRPr>
          </a:p>
          <a:p>
            <a:endParaRPr lang="en-US" sz="1500" dirty="0"/>
          </a:p>
        </p:txBody>
      </p:sp>
      <p:sp>
        <p:nvSpPr>
          <p:cNvPr id="52" name="Oval 5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1ECA9BF-E562-921B-EA0D-02AE56E99A24}"/>
              </a:ext>
            </a:extLst>
          </p:cNvPr>
          <p:cNvPicPr>
            <a:picLocks noChangeAspect="1"/>
          </p:cNvPicPr>
          <p:nvPr/>
        </p:nvPicPr>
        <p:blipFill>
          <a:blip r:embed="rId2"/>
          <a:stretch>
            <a:fillRect/>
          </a:stretch>
        </p:blipFill>
        <p:spPr>
          <a:xfrm>
            <a:off x="7887184" y="2276072"/>
            <a:ext cx="3781051" cy="1661877"/>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4" name="Freeform: Shape 5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6" name="Straight Connector 5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7316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7C46D-7CCD-0985-62E2-E07EA2A9B9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                            Home Page</a:t>
            </a:r>
          </a:p>
        </p:txBody>
      </p:sp>
      <p:pic>
        <p:nvPicPr>
          <p:cNvPr id="4" name="image2.jpg">
            <a:extLst>
              <a:ext uri="{FF2B5EF4-FFF2-40B4-BE49-F238E27FC236}">
                <a16:creationId xmlns:a16="http://schemas.microsoft.com/office/drawing/2014/main" id="{0223FA31-27E9-658D-9C16-603452E5E363}"/>
              </a:ext>
            </a:extLst>
          </p:cNvPr>
          <p:cNvPicPr>
            <a:picLocks noGrp="1"/>
          </p:cNvPicPr>
          <p:nvPr>
            <p:ph idx="1"/>
          </p:nvPr>
        </p:nvPicPr>
        <p:blipFill>
          <a:blip r:embed="rId2"/>
          <a:stretch>
            <a:fillRect/>
          </a:stretch>
        </p:blipFill>
        <p:spPr>
          <a:xfrm>
            <a:off x="4038600" y="1756049"/>
            <a:ext cx="7188199" cy="3342512"/>
          </a:xfrm>
          <a:prstGeom prst="rect">
            <a:avLst/>
          </a:prstGeom>
        </p:spPr>
      </p:pic>
    </p:spTree>
    <p:extLst>
      <p:ext uri="{BB962C8B-B14F-4D97-AF65-F5344CB8AC3E}">
        <p14:creationId xmlns:p14="http://schemas.microsoft.com/office/powerpoint/2010/main" val="84882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57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2E415-C3FA-E0D8-3704-F0A17ADD66D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Admin Page</a:t>
            </a:r>
          </a:p>
        </p:txBody>
      </p:sp>
      <p:pic>
        <p:nvPicPr>
          <p:cNvPr id="4" name="image5.jpg">
            <a:extLst>
              <a:ext uri="{FF2B5EF4-FFF2-40B4-BE49-F238E27FC236}">
                <a16:creationId xmlns:a16="http://schemas.microsoft.com/office/drawing/2014/main" id="{7756F4A0-7459-9193-4C81-776A6E094DD2}"/>
              </a:ext>
            </a:extLst>
          </p:cNvPr>
          <p:cNvPicPr>
            <a:picLocks noGrp="1"/>
          </p:cNvPicPr>
          <p:nvPr>
            <p:ph idx="1"/>
          </p:nvPr>
        </p:nvPicPr>
        <p:blipFill>
          <a:blip r:embed="rId2"/>
          <a:stretch>
            <a:fillRect/>
          </a:stretch>
        </p:blipFill>
        <p:spPr>
          <a:xfrm>
            <a:off x="4032513" y="946052"/>
            <a:ext cx="7629603" cy="4965895"/>
          </a:xfrm>
          <a:prstGeom prst="rect">
            <a:avLst/>
          </a:prstGeom>
        </p:spPr>
      </p:pic>
    </p:spTree>
    <p:extLst>
      <p:ext uri="{BB962C8B-B14F-4D97-AF65-F5344CB8AC3E}">
        <p14:creationId xmlns:p14="http://schemas.microsoft.com/office/powerpoint/2010/main" val="1343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6.jpg">
            <a:extLst>
              <a:ext uri="{FF2B5EF4-FFF2-40B4-BE49-F238E27FC236}">
                <a16:creationId xmlns:a16="http://schemas.microsoft.com/office/drawing/2014/main" id="{1E888A34-FD26-B54C-3BAA-4927E8906F68}"/>
              </a:ext>
            </a:extLst>
          </p:cNvPr>
          <p:cNvPicPr>
            <a:picLocks noGrp="1"/>
          </p:cNvPicPr>
          <p:nvPr>
            <p:ph idx="1"/>
          </p:nvPr>
        </p:nvPicPr>
        <p:blipFill rotWithShape="1">
          <a:blip r:embed="rId2"/>
          <a:srcRect t="3280" b="7435"/>
          <a:stretch/>
        </p:blipFill>
        <p:spPr>
          <a:xfrm>
            <a:off x="20" y="10"/>
            <a:ext cx="12191980" cy="6857990"/>
          </a:xfrm>
          <a:prstGeom prst="rect">
            <a:avLst/>
          </a:prstGeom>
        </p:spPr>
      </p:pic>
      <p:sp>
        <p:nvSpPr>
          <p:cNvPr id="39" name="Rectangle 3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E2166-E5CB-262B-212B-72345C332153}"/>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Vendor Login Page</a:t>
            </a:r>
            <a:endParaRPr lang="en-US" sz="3600" dirty="0">
              <a:solidFill>
                <a:schemeClr val="tx1">
                  <a:lumMod val="85000"/>
                  <a:lumOff val="15000"/>
                </a:schemeClr>
              </a:solidFill>
            </a:endParaRPr>
          </a:p>
        </p:txBody>
      </p:sp>
      <p:cxnSp>
        <p:nvCxnSpPr>
          <p:cNvPr id="41" name="Straight Connector 4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4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7.jpg">
            <a:extLst>
              <a:ext uri="{FF2B5EF4-FFF2-40B4-BE49-F238E27FC236}">
                <a16:creationId xmlns:a16="http://schemas.microsoft.com/office/drawing/2014/main" id="{14E404A6-1CB5-F33D-3F3A-1E2F506B6756}"/>
              </a:ext>
            </a:extLst>
          </p:cNvPr>
          <p:cNvPicPr>
            <a:picLocks noGrp="1"/>
          </p:cNvPicPr>
          <p:nvPr>
            <p:ph idx="1"/>
          </p:nvPr>
        </p:nvPicPr>
        <p:blipFill rotWithShape="1">
          <a:blip r:embed="rId2"/>
          <a:srcRect r="5778"/>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0CB08-4623-FBDD-14C1-4E591EA9A4FB}"/>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Services and Packages</a:t>
            </a:r>
          </a:p>
        </p:txBody>
      </p:sp>
      <p:cxnSp>
        <p:nvCxnSpPr>
          <p:cNvPr id="46" name="Straight Connector 4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04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16">
            <a:extLst>
              <a:ext uri="{FF2B5EF4-FFF2-40B4-BE49-F238E27FC236}">
                <a16:creationId xmlns:a16="http://schemas.microsoft.com/office/drawing/2014/main" id="{D19F7815-3AA2-7679-26F4-A63338C8B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8" y="4843169"/>
            <a:ext cx="12196668" cy="2016059"/>
            <a:chOff x="-4668" y="4843169"/>
            <a:chExt cx="12196668" cy="2016059"/>
          </a:xfrm>
        </p:grpSpPr>
        <p:sp>
          <p:nvSpPr>
            <p:cNvPr id="18" name="Rectangle 17">
              <a:extLst>
                <a:ext uri="{FF2B5EF4-FFF2-40B4-BE49-F238E27FC236}">
                  <a16:creationId xmlns:a16="http://schemas.microsoft.com/office/drawing/2014/main" id="{656154CE-3587-5C44-2A6B-1FE49B302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668" y="4843169"/>
              <a:ext cx="12196668" cy="2015947"/>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3E7A46DB-98C4-E666-AEC5-DF8B5DD9E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68" y="4844400"/>
              <a:ext cx="10565988" cy="2014828"/>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F8962A-028A-2EBA-FBCF-F9B033440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68" y="4843170"/>
              <a:ext cx="10309010" cy="2006799"/>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139663-D7C2-5898-E610-2183584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05876" y="4851203"/>
              <a:ext cx="8086124" cy="200679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 name="Title 4">
            <a:extLst>
              <a:ext uri="{FF2B5EF4-FFF2-40B4-BE49-F238E27FC236}">
                <a16:creationId xmlns:a16="http://schemas.microsoft.com/office/drawing/2014/main" id="{28CCB6A7-1ECE-CA86-9B9B-4BC6289F5E21}"/>
              </a:ext>
            </a:extLst>
          </p:cNvPr>
          <p:cNvSpPr>
            <a:spLocks noGrp="1"/>
          </p:cNvSpPr>
          <p:nvPr>
            <p:ph type="title"/>
          </p:nvPr>
        </p:nvSpPr>
        <p:spPr>
          <a:xfrm>
            <a:off x="1611630" y="5167418"/>
            <a:ext cx="8949690" cy="702264"/>
          </a:xfrm>
        </p:spPr>
        <p:txBody>
          <a:bodyPr vert="horz" lIns="91440" tIns="45720" rIns="91440" bIns="45720" rtlCol="0" anchor="b">
            <a:normAutofit/>
          </a:bodyPr>
          <a:lstStyle/>
          <a:p>
            <a:pPr algn="ctr"/>
            <a:r>
              <a:rPr lang="en-US" sz="3600" kern="1200">
                <a:solidFill>
                  <a:srgbClr val="FFFFFF"/>
                </a:solidFill>
                <a:latin typeface="+mj-lt"/>
                <a:ea typeface="+mj-ea"/>
                <a:cs typeface="+mj-cs"/>
              </a:rPr>
              <a:t>Quotation Page</a:t>
            </a:r>
          </a:p>
        </p:txBody>
      </p:sp>
      <p:pic>
        <p:nvPicPr>
          <p:cNvPr id="4" name="image3.jpg">
            <a:extLst>
              <a:ext uri="{FF2B5EF4-FFF2-40B4-BE49-F238E27FC236}">
                <a16:creationId xmlns:a16="http://schemas.microsoft.com/office/drawing/2014/main" id="{25E29B89-7C58-CEDE-2C73-A3ED0E1DB385}"/>
              </a:ext>
            </a:extLst>
          </p:cNvPr>
          <p:cNvPicPr/>
          <p:nvPr/>
        </p:nvPicPr>
        <p:blipFill>
          <a:blip r:embed="rId2"/>
          <a:stretch>
            <a:fillRect/>
          </a:stretch>
        </p:blipFill>
        <p:spPr>
          <a:xfrm>
            <a:off x="492369" y="519274"/>
            <a:ext cx="11268222" cy="4094929"/>
          </a:xfrm>
          <a:prstGeom prst="rect">
            <a:avLst/>
          </a:prstGeom>
        </p:spPr>
      </p:pic>
    </p:spTree>
    <p:extLst>
      <p:ext uri="{BB962C8B-B14F-4D97-AF65-F5344CB8AC3E}">
        <p14:creationId xmlns:p14="http://schemas.microsoft.com/office/powerpoint/2010/main" val="193016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B4D578A-F2C4-4EA9-A811-B48E66D63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CC873-AF2F-0935-D66A-9B225BFADCF1}"/>
              </a:ext>
            </a:extLst>
          </p:cNvPr>
          <p:cNvSpPr>
            <a:spLocks noGrp="1"/>
          </p:cNvSpPr>
          <p:nvPr>
            <p:ph type="title"/>
          </p:nvPr>
        </p:nvSpPr>
        <p:spPr>
          <a:xfrm>
            <a:off x="1255057" y="5279509"/>
            <a:ext cx="9707911" cy="739881"/>
          </a:xfrm>
        </p:spPr>
        <p:txBody>
          <a:bodyPr vert="horz" lIns="91440" tIns="45720" rIns="91440" bIns="45720" rtlCol="0" anchor="b">
            <a:normAutofit/>
          </a:bodyPr>
          <a:lstStyle/>
          <a:p>
            <a:pPr algn="ctr"/>
            <a:r>
              <a:rPr lang="en-US" sz="3600"/>
              <a:t>AddPackage and Request form</a:t>
            </a:r>
          </a:p>
        </p:txBody>
      </p:sp>
      <p:pic>
        <p:nvPicPr>
          <p:cNvPr id="4" name="image4.jpg">
            <a:extLst>
              <a:ext uri="{FF2B5EF4-FFF2-40B4-BE49-F238E27FC236}">
                <a16:creationId xmlns:a16="http://schemas.microsoft.com/office/drawing/2014/main" id="{761B29B4-217D-C927-0846-FD140C3E10F5}"/>
              </a:ext>
            </a:extLst>
          </p:cNvPr>
          <p:cNvPicPr/>
          <p:nvPr/>
        </p:nvPicPr>
        <p:blipFill>
          <a:blip r:embed="rId2"/>
          <a:stretch>
            <a:fillRect/>
          </a:stretch>
        </p:blipFill>
        <p:spPr>
          <a:xfrm>
            <a:off x="1370749" y="692609"/>
            <a:ext cx="3954464" cy="4241058"/>
          </a:xfrm>
          <a:prstGeom prst="rect">
            <a:avLst/>
          </a:prstGeom>
        </p:spPr>
      </p:pic>
      <p:pic>
        <p:nvPicPr>
          <p:cNvPr id="3" name="image12.jpg">
            <a:extLst>
              <a:ext uri="{FF2B5EF4-FFF2-40B4-BE49-F238E27FC236}">
                <a16:creationId xmlns:a16="http://schemas.microsoft.com/office/drawing/2014/main" id="{3853FD01-0905-9F68-75B4-DE8864CF65D0}"/>
              </a:ext>
            </a:extLst>
          </p:cNvPr>
          <p:cNvPicPr/>
          <p:nvPr/>
        </p:nvPicPr>
        <p:blipFill>
          <a:blip r:embed="rId3"/>
          <a:stretch>
            <a:fillRect/>
          </a:stretch>
        </p:blipFill>
        <p:spPr>
          <a:xfrm>
            <a:off x="6866788" y="692610"/>
            <a:ext cx="3838726" cy="4241058"/>
          </a:xfrm>
          <a:prstGeom prst="rect">
            <a:avLst/>
          </a:prstGeom>
        </p:spPr>
      </p:pic>
    </p:spTree>
    <p:extLst>
      <p:ext uri="{BB962C8B-B14F-4D97-AF65-F5344CB8AC3E}">
        <p14:creationId xmlns:p14="http://schemas.microsoft.com/office/powerpoint/2010/main" val="247021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0" name="Freeform: Shape 69">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C4D0122-20E4-9BD5-EB04-F0C9F28FF37D}"/>
              </a:ext>
            </a:extLst>
          </p:cNvPr>
          <p:cNvSpPr>
            <a:spLocks noGrp="1"/>
          </p:cNvSpPr>
          <p:nvPr>
            <p:ph type="title"/>
          </p:nvPr>
        </p:nvSpPr>
        <p:spPr>
          <a:xfrm>
            <a:off x="3027924" y="991261"/>
            <a:ext cx="5754696" cy="1034487"/>
          </a:xfrm>
        </p:spPr>
        <p:txBody>
          <a:bodyPr>
            <a:normAutofit/>
          </a:bodyPr>
          <a:lstStyle/>
          <a:p>
            <a:pPr algn="ctr"/>
            <a:r>
              <a:rPr lang="en-US" sz="3600" dirty="0">
                <a:solidFill>
                  <a:schemeClr val="tx2"/>
                </a:solidFill>
                <a:latin typeface="Amasis MT Pro Medium" panose="02040604050005020304" pitchFamily="18" charset="0"/>
              </a:rPr>
              <a:t>Thank You</a:t>
            </a:r>
          </a:p>
        </p:txBody>
      </p:sp>
      <p:sp>
        <p:nvSpPr>
          <p:cNvPr id="3" name="Content Placeholder 2">
            <a:extLst>
              <a:ext uri="{FF2B5EF4-FFF2-40B4-BE49-F238E27FC236}">
                <a16:creationId xmlns:a16="http://schemas.microsoft.com/office/drawing/2014/main" id="{C1D0F7D4-7572-E833-12EB-14E17272A904}"/>
              </a:ext>
            </a:extLst>
          </p:cNvPr>
          <p:cNvSpPr>
            <a:spLocks noGrp="1"/>
          </p:cNvSpPr>
          <p:nvPr>
            <p:ph idx="1"/>
          </p:nvPr>
        </p:nvSpPr>
        <p:spPr>
          <a:xfrm>
            <a:off x="703386" y="2025747"/>
            <a:ext cx="10607040" cy="4146309"/>
          </a:xfrm>
        </p:spPr>
        <p:txBody>
          <a:bodyPr anchor="t">
            <a:normAutofit lnSpcReduction="10000"/>
          </a:bodyPr>
          <a:lstStyle/>
          <a:p>
            <a:pPr marL="0" marR="0">
              <a:spcBef>
                <a:spcPts val="0"/>
              </a:spcBef>
              <a:spcAft>
                <a:spcPts val="0"/>
              </a:spcAft>
            </a:pPr>
            <a:r>
              <a:rPr lang="en-US" sz="1800" dirty="0">
                <a:solidFill>
                  <a:schemeClr val="tx2"/>
                </a:solidFill>
                <a:effectLst/>
                <a:latin typeface="Aptos Display" panose="020B0004020202020204" pitchFamily="34" charset="0"/>
                <a:ea typeface="Times New Roman" panose="02020603050405020304" pitchFamily="18" charset="0"/>
              </a:rPr>
              <a:t>In conclusion, developing an online event planner website is a multifaceted undertaking that requires careful planning and execution. The success of such a website hinges on a comprehensive understanding of both functional and non-functional requirements. </a:t>
            </a:r>
            <a:endParaRPr lang="en-US" sz="1800" dirty="0">
              <a:solidFill>
                <a:schemeClr val="tx2"/>
              </a:solidFill>
              <a:effectLst/>
              <a:latin typeface="Aptos Display" panose="020B0004020202020204" pitchFamily="34" charset="0"/>
              <a:ea typeface="Calibri" panose="020F0502020204030204" pitchFamily="34" charset="0"/>
            </a:endParaRPr>
          </a:p>
          <a:p>
            <a:pPr marL="0" marR="0" indent="0">
              <a:spcBef>
                <a:spcPts val="0"/>
              </a:spcBef>
              <a:spcAft>
                <a:spcPts val="0"/>
              </a:spcAft>
              <a:buNone/>
            </a:pPr>
            <a:r>
              <a:rPr lang="en-US" sz="1800" dirty="0">
                <a:solidFill>
                  <a:schemeClr val="tx2"/>
                </a:solidFill>
                <a:effectLst/>
                <a:latin typeface="Aptos Display" panose="020B0004020202020204" pitchFamily="34" charset="0"/>
                <a:ea typeface="Times New Roman" panose="02020603050405020304" pitchFamily="18" charset="0"/>
              </a:rPr>
              <a:t> </a:t>
            </a:r>
            <a:endParaRPr lang="en-US" sz="1800" dirty="0">
              <a:solidFill>
                <a:schemeClr val="tx2"/>
              </a:solidFill>
              <a:effectLst/>
              <a:latin typeface="Aptos Display" panose="020B0004020202020204" pitchFamily="34" charset="0"/>
              <a:ea typeface="Calibri" panose="020F0502020204030204" pitchFamily="34" charset="0"/>
            </a:endParaRPr>
          </a:p>
          <a:p>
            <a:pPr marL="0" marR="0">
              <a:spcBef>
                <a:spcPts val="0"/>
              </a:spcBef>
              <a:spcAft>
                <a:spcPts val="0"/>
              </a:spcAft>
            </a:pPr>
            <a:r>
              <a:rPr lang="en-US" sz="1800" dirty="0">
                <a:solidFill>
                  <a:schemeClr val="tx2"/>
                </a:solidFill>
                <a:effectLst/>
                <a:latin typeface="Aptos Display" panose="020B0004020202020204" pitchFamily="34" charset="0"/>
                <a:ea typeface="Times New Roman" panose="02020603050405020304" pitchFamily="18" charset="0"/>
              </a:rPr>
              <a:t>Functionally, the website must offer a seamless user experience by providing features like event listings, event planning tools, vendor management, and secure booking and payment systems. It should also prioritize user engagement through features like reviews, recommendations, and messaging.</a:t>
            </a:r>
            <a:endParaRPr lang="en-US" sz="1800" dirty="0">
              <a:solidFill>
                <a:schemeClr val="tx2"/>
              </a:solidFill>
              <a:effectLst/>
              <a:latin typeface="Aptos Display" panose="020B0004020202020204" pitchFamily="34" charset="0"/>
              <a:ea typeface="Calibri" panose="020F0502020204030204" pitchFamily="34" charset="0"/>
            </a:endParaRPr>
          </a:p>
          <a:p>
            <a:pPr marL="0" marR="0" indent="0">
              <a:spcBef>
                <a:spcPts val="0"/>
              </a:spcBef>
              <a:spcAft>
                <a:spcPts val="0"/>
              </a:spcAft>
              <a:buNone/>
            </a:pPr>
            <a:endParaRPr lang="en-US" sz="1800" dirty="0">
              <a:solidFill>
                <a:schemeClr val="tx2"/>
              </a:solidFill>
              <a:effectLst/>
              <a:latin typeface="Aptos Display" panose="020B0004020202020204" pitchFamily="34" charset="0"/>
              <a:ea typeface="Calibri" panose="020F0502020204030204" pitchFamily="34" charset="0"/>
            </a:endParaRPr>
          </a:p>
          <a:p>
            <a:pPr marL="0" marR="0">
              <a:spcBef>
                <a:spcPts val="0"/>
              </a:spcBef>
              <a:spcAft>
                <a:spcPts val="0"/>
              </a:spcAft>
            </a:pPr>
            <a:r>
              <a:rPr lang="en-US" sz="1800" dirty="0">
                <a:solidFill>
                  <a:schemeClr val="tx2"/>
                </a:solidFill>
                <a:effectLst/>
                <a:latin typeface="Aptos Display" panose="020B0004020202020204" pitchFamily="34" charset="0"/>
                <a:ea typeface="Times New Roman" panose="02020603050405020304" pitchFamily="18" charset="0"/>
              </a:rPr>
              <a:t>Non-functionally, the website needs to meet high standards of performance, reliability, and security. This includes ensuring fast response times, high availability, robust data security, and adherence to legal and privacy regulations. Usability, accessibility, and compatibility are also vital for reaching a broad and diverse user base.</a:t>
            </a:r>
            <a:endParaRPr lang="en-US" sz="1800" dirty="0">
              <a:solidFill>
                <a:schemeClr val="tx2"/>
              </a:solidFill>
              <a:effectLst/>
              <a:latin typeface="Aptos Display" panose="020B0004020202020204" pitchFamily="34" charset="0"/>
              <a:ea typeface="Calibri" panose="020F0502020204030204" pitchFamily="34" charset="0"/>
            </a:endParaRPr>
          </a:p>
          <a:p>
            <a:pPr marL="0" marR="0" indent="0">
              <a:spcBef>
                <a:spcPts val="0"/>
              </a:spcBef>
              <a:spcAft>
                <a:spcPts val="0"/>
              </a:spcAft>
              <a:buNone/>
            </a:pPr>
            <a:endParaRPr lang="en-US" sz="1800" dirty="0">
              <a:solidFill>
                <a:schemeClr val="tx2"/>
              </a:solidFill>
              <a:effectLst/>
              <a:latin typeface="Aptos Display" panose="020B0004020202020204" pitchFamily="34" charset="0"/>
              <a:ea typeface="Calibri" panose="020F0502020204030204" pitchFamily="34" charset="0"/>
            </a:endParaRPr>
          </a:p>
          <a:p>
            <a:pPr marL="0" marR="0">
              <a:spcBef>
                <a:spcPts val="0"/>
              </a:spcBef>
              <a:spcAft>
                <a:spcPts val="0"/>
              </a:spcAft>
            </a:pPr>
            <a:r>
              <a:rPr lang="en-US" sz="1800" dirty="0">
                <a:solidFill>
                  <a:schemeClr val="tx2"/>
                </a:solidFill>
                <a:effectLst/>
                <a:latin typeface="Aptos Display" panose="020B0004020202020204" pitchFamily="34" charset="0"/>
                <a:ea typeface="Times New Roman" panose="02020603050405020304" pitchFamily="18" charset="0"/>
              </a:rPr>
              <a:t>Ultimately, a well-executed online event planner website can empower users to discover, plan, and book events with ease, while also enabling event organizers and vendors to connect with their audience. Success in this endeavor requires a dedicated team, a solid technology stack, and ongoing maintenance and improvement efforts to meet evolving user needs and expectations. By addressing these aspects comprehensively, an online event planner website can thrive in the competitive digital landscape and provide value to both event-goers and event organizers.</a:t>
            </a:r>
            <a:endParaRPr lang="en-US" sz="1800" dirty="0">
              <a:solidFill>
                <a:schemeClr val="tx2"/>
              </a:solidFill>
              <a:effectLst/>
              <a:latin typeface="Aptos Display" panose="020B0004020202020204" pitchFamily="34" charset="0"/>
              <a:ea typeface="Calibri" panose="020F0502020204030204" pitchFamily="34" charset="0"/>
            </a:endParaRPr>
          </a:p>
          <a:p>
            <a:endParaRPr lang="en-US" sz="800" dirty="0">
              <a:solidFill>
                <a:schemeClr val="tx2"/>
              </a:solidFill>
            </a:endParaRPr>
          </a:p>
        </p:txBody>
      </p:sp>
      <p:grpSp>
        <p:nvGrpSpPr>
          <p:cNvPr id="75" name="Group 74">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76" name="Freeform: Shape 75">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3016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405</Words>
  <Application>Microsoft Office PowerPoint</Application>
  <PresentationFormat>Widescreen</PresentationFormat>
  <Paragraphs>21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Online Event Planner</vt:lpstr>
      <vt:lpstr>PowerPoint Presentation</vt:lpstr>
      <vt:lpstr>                            Home Page</vt:lpstr>
      <vt:lpstr>Admin Page</vt:lpstr>
      <vt:lpstr>Vendor Login Page</vt:lpstr>
      <vt:lpstr>Services and Packages</vt:lpstr>
      <vt:lpstr>Quotation Page</vt:lpstr>
      <vt:lpstr>AddPackage and Request form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Event Planner</dc:title>
  <dc:creator>SURBHI GUSAIN</dc:creator>
  <cp:lastModifiedBy>Surbhi  Gusain</cp:lastModifiedBy>
  <cp:revision>2</cp:revision>
  <dcterms:created xsi:type="dcterms:W3CDTF">2023-09-14T21:13:04Z</dcterms:created>
  <dcterms:modified xsi:type="dcterms:W3CDTF">2023-09-14T22:03:56Z</dcterms:modified>
</cp:coreProperties>
</file>