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84B4F-3E0B-4BFA-BFB5-3AA3F811BE4E}"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167458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84B4F-3E0B-4BFA-BFB5-3AA3F811BE4E}"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90050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84B4F-3E0B-4BFA-BFB5-3AA3F811BE4E}"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7798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84B4F-3E0B-4BFA-BFB5-3AA3F811BE4E}"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204337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84B4F-3E0B-4BFA-BFB5-3AA3F811BE4E}"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251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984B4F-3E0B-4BFA-BFB5-3AA3F811BE4E}" type="datetimeFigureOut">
              <a:rPr lang="en-US" smtClean="0"/>
              <a:t>28-Nov-20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81935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984B4F-3E0B-4BFA-BFB5-3AA3F811BE4E}" type="datetimeFigureOut">
              <a:rPr lang="en-US" smtClean="0"/>
              <a:t>28-Nov-20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14539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84B4F-3E0B-4BFA-BFB5-3AA3F811BE4E}" type="datetimeFigureOut">
              <a:rPr lang="en-US" smtClean="0"/>
              <a:t>28-Nov-20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3507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84B4F-3E0B-4BFA-BFB5-3AA3F811BE4E}" type="datetimeFigureOut">
              <a:rPr lang="en-US" smtClean="0"/>
              <a:t>28-Nov-20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24567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84B4F-3E0B-4BFA-BFB5-3AA3F811BE4E}" type="datetimeFigureOut">
              <a:rPr lang="en-US" smtClean="0"/>
              <a:t>28-Nov-20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194801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84B4F-3E0B-4BFA-BFB5-3AA3F811BE4E}" type="datetimeFigureOut">
              <a:rPr lang="en-US" smtClean="0"/>
              <a:t>28-Nov-20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32EC0-DC28-42A2-BB72-D73FAB61064E}" type="slidenum">
              <a:rPr lang="en-US" smtClean="0"/>
              <a:t>‹#›</a:t>
            </a:fld>
            <a:endParaRPr lang="en-US"/>
          </a:p>
        </p:txBody>
      </p:sp>
    </p:spTree>
    <p:extLst>
      <p:ext uri="{BB962C8B-B14F-4D97-AF65-F5344CB8AC3E}">
        <p14:creationId xmlns:p14="http://schemas.microsoft.com/office/powerpoint/2010/main" val="143083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84B4F-3E0B-4BFA-BFB5-3AA3F811BE4E}" type="datetimeFigureOut">
              <a:rPr lang="en-US" smtClean="0"/>
              <a:t>28-Nov-20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32EC0-DC28-42A2-BB72-D73FAB61064E}" type="slidenum">
              <a:rPr lang="en-US" smtClean="0"/>
              <a:t>‹#›</a:t>
            </a:fld>
            <a:endParaRPr lang="en-US"/>
          </a:p>
        </p:txBody>
      </p:sp>
    </p:spTree>
    <p:extLst>
      <p:ext uri="{BB962C8B-B14F-4D97-AF65-F5344CB8AC3E}">
        <p14:creationId xmlns:p14="http://schemas.microsoft.com/office/powerpoint/2010/main" val="120030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atlong.net/category/cities-102-1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727" y="2229946"/>
            <a:ext cx="9144000" cy="2387600"/>
          </a:xfrm>
        </p:spPr>
        <p:txBody>
          <a:bodyPr>
            <a:normAutofit fontScale="90000"/>
          </a:bodyPr>
          <a:lstStyle/>
          <a:p>
            <a:r>
              <a:rPr lang="en-US" dirty="0"/>
              <a:t>Venues Data Analysis of </a:t>
            </a:r>
            <a:r>
              <a:rPr lang="en-US" dirty="0" smtClean="0"/>
              <a:t>Maharashtra and Karnataka</a:t>
            </a:r>
            <a:r>
              <a:rPr lang="en-US" dirty="0"/>
              <a:t/>
            </a:r>
            <a:br>
              <a:rPr lang="en-US" dirty="0"/>
            </a:br>
            <a:endParaRPr lang="en-US" dirty="0"/>
          </a:p>
        </p:txBody>
      </p:sp>
    </p:spTree>
    <p:extLst>
      <p:ext uri="{BB962C8B-B14F-4D97-AF65-F5344CB8AC3E}">
        <p14:creationId xmlns:p14="http://schemas.microsoft.com/office/powerpoint/2010/main" val="783611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cities in the column ‘Place name’ were successfully clustered. Hence, the business owner can now easily identify the locations of his interest and also find similar locations in the 2 states of Maharashtra and Karnataka.</a:t>
            </a:r>
          </a:p>
        </p:txBody>
      </p:sp>
    </p:spTree>
    <p:extLst>
      <p:ext uri="{BB962C8B-B14F-4D97-AF65-F5344CB8AC3E}">
        <p14:creationId xmlns:p14="http://schemas.microsoft.com/office/powerpoint/2010/main" val="287038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Comparing neighborhood of cities in two states of India namely Maharashtra and Karnataka to determine a locality to set up a business. This can later be extended for Pan India.</a:t>
            </a:r>
          </a:p>
          <a:p>
            <a:r>
              <a:rPr lang="en-US" dirty="0"/>
              <a:t>Target audience would be anyone who is interested to do a business in these two states (or in India at a later stage)</a:t>
            </a:r>
          </a:p>
          <a:p>
            <a:r>
              <a:rPr lang="en-US" dirty="0"/>
              <a:t>This would help them identify specific locations based on the locality of the targeted cities.</a:t>
            </a:r>
          </a:p>
          <a:p>
            <a:endParaRPr lang="en-US" dirty="0"/>
          </a:p>
        </p:txBody>
      </p:sp>
    </p:spTree>
    <p:extLst>
      <p:ext uri="{BB962C8B-B14F-4D97-AF65-F5344CB8AC3E}">
        <p14:creationId xmlns:p14="http://schemas.microsoft.com/office/powerpoint/2010/main" val="379890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3" y="0"/>
            <a:ext cx="10515600" cy="1325563"/>
          </a:xfrm>
        </p:spPr>
        <p:txBody>
          <a:bodyPr/>
          <a:lstStyle/>
          <a:p>
            <a:r>
              <a:rPr lang="en-US" b="1" dirty="0"/>
              <a:t>Dataset</a:t>
            </a:r>
            <a:r>
              <a:rPr lang="en-US" dirty="0"/>
              <a:t/>
            </a:r>
            <a:br>
              <a:rPr lang="en-US" dirty="0"/>
            </a:br>
            <a:endParaRPr lang="en-US" dirty="0"/>
          </a:p>
        </p:txBody>
      </p:sp>
      <p:sp>
        <p:nvSpPr>
          <p:cNvPr id="3" name="Content Placeholder 2"/>
          <p:cNvSpPr>
            <a:spLocks noGrp="1"/>
          </p:cNvSpPr>
          <p:nvPr>
            <p:ph idx="1"/>
          </p:nvPr>
        </p:nvSpPr>
        <p:spPr>
          <a:xfrm>
            <a:off x="567744" y="859710"/>
            <a:ext cx="10515600" cy="4351338"/>
          </a:xfrm>
        </p:spPr>
        <p:txBody>
          <a:bodyPr/>
          <a:lstStyle/>
          <a:p>
            <a:r>
              <a:rPr lang="en-US" sz="2400" dirty="0"/>
              <a:t>Data of Indian cities is scraped from the following URL:</a:t>
            </a:r>
          </a:p>
          <a:p>
            <a:r>
              <a:rPr lang="en-US" sz="2400" u="sng" dirty="0">
                <a:hlinkClick r:id="rId2"/>
              </a:rPr>
              <a:t>https://www.latlong.net/category/cities-102-15.html</a:t>
            </a:r>
            <a:endParaRPr lang="en-US" sz="2400" dirty="0"/>
          </a:p>
          <a:p>
            <a:r>
              <a:rPr lang="en-US" sz="2400" dirty="0"/>
              <a:t>This contains 794 cities spread out across 8 HTML pages in the following format</a:t>
            </a:r>
            <a:r>
              <a:rPr lang="en-US" sz="2400" dirty="0" smtClean="0"/>
              <a:t>:</a:t>
            </a:r>
          </a:p>
          <a:p>
            <a:endParaRPr lang="en-US" dirty="0"/>
          </a:p>
          <a:p>
            <a:endParaRPr lang="en-US" dirty="0" smtClean="0"/>
          </a:p>
          <a:p>
            <a:endParaRPr lang="en-US" dirty="0"/>
          </a:p>
          <a:p>
            <a:endParaRPr lang="en-US" dirty="0" smtClean="0"/>
          </a:p>
          <a:p>
            <a:endParaRPr lang="en-US" dirty="0"/>
          </a:p>
        </p:txBody>
      </p:sp>
      <p:pic>
        <p:nvPicPr>
          <p:cNvPr id="7" name="Picture 6"/>
          <p:cNvPicPr/>
          <p:nvPr/>
        </p:nvPicPr>
        <p:blipFill>
          <a:blip r:embed="rId3"/>
          <a:stretch>
            <a:fillRect/>
          </a:stretch>
        </p:blipFill>
        <p:spPr>
          <a:xfrm>
            <a:off x="831761" y="2345029"/>
            <a:ext cx="8762999" cy="1380700"/>
          </a:xfrm>
          <a:prstGeom prst="rect">
            <a:avLst/>
          </a:prstGeom>
        </p:spPr>
      </p:pic>
      <p:sp>
        <p:nvSpPr>
          <p:cNvPr id="6" name="Rectangle 5"/>
          <p:cNvSpPr/>
          <p:nvPr/>
        </p:nvSpPr>
        <p:spPr>
          <a:xfrm>
            <a:off x="683653" y="3687938"/>
            <a:ext cx="10011178" cy="3046219"/>
          </a:xfrm>
          <a:prstGeom prst="rect">
            <a:avLst/>
          </a:prstGeom>
        </p:spPr>
        <p:txBody>
          <a:bodyPr wrap="square">
            <a:spAutoFit/>
          </a:bodyPr>
          <a:lstStyle/>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The field ‘Place Name’ represents the Name of cities, ‘Latitude’ field represents the Latitude and the ‘Longitude’ field represents the Longitude of the city.</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This table is stored in a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dataframe</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df</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From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df</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cities in Maharashtra and Karnataka are filtered out (which is the requirement for our project) and stored in another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dataframe</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smtClean="0">
                <a:effectLst/>
                <a:latin typeface="Calibri" panose="020F0502020204030204" pitchFamily="34" charset="0"/>
                <a:ea typeface="Calibri" panose="020F0502020204030204" pitchFamily="34" charset="0"/>
                <a:cs typeface="Times New Roman" panose="02020603050405020304" pitchFamily="18" charset="0"/>
              </a:rPr>
              <a:t>df_mah</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Along with the above described table, locality based data is derived from Foursquare using the developer version.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931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r>
              <a:rPr lang="en-US" dirty="0"/>
              <a:t/>
            </a:r>
            <a:br>
              <a:rPr lang="en-US" dirty="0"/>
            </a:br>
            <a:endParaRPr lang="en-US" dirty="0"/>
          </a:p>
        </p:txBody>
      </p:sp>
      <p:sp>
        <p:nvSpPr>
          <p:cNvPr id="3" name="Content Placeholder 2"/>
          <p:cNvSpPr>
            <a:spLocks noGrp="1"/>
          </p:cNvSpPr>
          <p:nvPr>
            <p:ph idx="1"/>
          </p:nvPr>
        </p:nvSpPr>
        <p:spPr>
          <a:xfrm>
            <a:off x="696533" y="1027906"/>
            <a:ext cx="10515600" cy="4351338"/>
          </a:xfrm>
        </p:spPr>
        <p:txBody>
          <a:bodyPr/>
          <a:lstStyle/>
          <a:p>
            <a:r>
              <a:rPr lang="en-US" dirty="0"/>
              <a:t>Once we obtain the </a:t>
            </a:r>
            <a:r>
              <a:rPr lang="en-US" dirty="0" err="1"/>
              <a:t>dataframe</a:t>
            </a:r>
            <a:r>
              <a:rPr lang="en-US" dirty="0"/>
              <a:t> </a:t>
            </a:r>
            <a:r>
              <a:rPr lang="en-US" dirty="0" err="1"/>
              <a:t>df_mah</a:t>
            </a:r>
            <a:r>
              <a:rPr lang="en-US" dirty="0"/>
              <a:t>, the data points are plotted on map using Folium library.</a:t>
            </a:r>
          </a:p>
          <a:p>
            <a:r>
              <a:rPr lang="en-US" dirty="0"/>
              <a:t>Next we provide Client Id, Client Secret of Foursquare to get </a:t>
            </a:r>
            <a:r>
              <a:rPr lang="en-US" b="1" dirty="0"/>
              <a:t>nearby 100 </a:t>
            </a:r>
            <a:r>
              <a:rPr lang="en-US" dirty="0"/>
              <a:t>(LIMIT =100) venues to these cities in </a:t>
            </a:r>
            <a:r>
              <a:rPr lang="en-US" dirty="0" err="1"/>
              <a:t>df_mah</a:t>
            </a:r>
            <a:r>
              <a:rPr lang="en-US" dirty="0"/>
              <a:t> within a radius of </a:t>
            </a:r>
            <a:r>
              <a:rPr lang="en-US" b="1" dirty="0"/>
              <a:t>500m</a:t>
            </a:r>
            <a:r>
              <a:rPr lang="en-US" dirty="0"/>
              <a:t> (radius=500). This information is converted into another </a:t>
            </a:r>
            <a:r>
              <a:rPr lang="en-US" dirty="0" err="1"/>
              <a:t>dataframe</a:t>
            </a:r>
            <a:r>
              <a:rPr lang="en-US" dirty="0"/>
              <a:t> </a:t>
            </a:r>
            <a:r>
              <a:rPr lang="en-US" dirty="0" err="1"/>
              <a:t>India_venues</a:t>
            </a:r>
            <a:r>
              <a:rPr lang="en-US" dirty="0"/>
              <a:t>:</a:t>
            </a:r>
          </a:p>
          <a:p>
            <a:endParaRPr lang="en-US" dirty="0"/>
          </a:p>
        </p:txBody>
      </p:sp>
      <p:pic>
        <p:nvPicPr>
          <p:cNvPr id="4" name="Picture 3"/>
          <p:cNvPicPr/>
          <p:nvPr/>
        </p:nvPicPr>
        <p:blipFill>
          <a:blip r:embed="rId2"/>
          <a:stretch>
            <a:fillRect/>
          </a:stretch>
        </p:blipFill>
        <p:spPr>
          <a:xfrm>
            <a:off x="696532" y="3503054"/>
            <a:ext cx="10868695" cy="3013655"/>
          </a:xfrm>
          <a:prstGeom prst="rect">
            <a:avLst/>
          </a:prstGeom>
        </p:spPr>
      </p:pic>
    </p:spTree>
    <p:extLst>
      <p:ext uri="{BB962C8B-B14F-4D97-AF65-F5344CB8AC3E}">
        <p14:creationId xmlns:p14="http://schemas.microsoft.com/office/powerpoint/2010/main" val="292436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151372"/>
            <a:ext cx="10515600" cy="4351338"/>
          </a:xfrm>
        </p:spPr>
        <p:txBody>
          <a:bodyPr/>
          <a:lstStyle/>
          <a:p>
            <a:r>
              <a:rPr lang="en-US" dirty="0"/>
              <a:t>Then we use </a:t>
            </a:r>
            <a:r>
              <a:rPr lang="en-US" b="1" dirty="0"/>
              <a:t>One hot encoding </a:t>
            </a:r>
            <a:r>
              <a:rPr lang="en-US" dirty="0"/>
              <a:t>to convert these Categorical features of ‘Venue Category’ to columns of 1s and 0s and store in </a:t>
            </a:r>
            <a:r>
              <a:rPr lang="en-US" dirty="0" err="1"/>
              <a:t>dataframe</a:t>
            </a:r>
            <a:r>
              <a:rPr lang="en-US" dirty="0"/>
              <a:t> name </a:t>
            </a:r>
            <a:r>
              <a:rPr lang="en-US" dirty="0" err="1"/>
              <a:t>mah_onehot</a:t>
            </a:r>
            <a:r>
              <a:rPr lang="en-US" dirty="0"/>
              <a:t>.</a:t>
            </a:r>
          </a:p>
          <a:p>
            <a:r>
              <a:rPr lang="en-US" dirty="0"/>
              <a:t>Since, there will be repetitions in the column Place Name, next we use </a:t>
            </a:r>
            <a:r>
              <a:rPr lang="en-US" dirty="0" err="1"/>
              <a:t>groupby</a:t>
            </a:r>
            <a:r>
              <a:rPr lang="en-US" dirty="0"/>
              <a:t> and club these using mean.</a:t>
            </a:r>
          </a:p>
          <a:p>
            <a:r>
              <a:rPr lang="en-US" dirty="0"/>
              <a:t>Next, top 10 most common venues are sorted in </a:t>
            </a:r>
            <a:r>
              <a:rPr lang="en-US" dirty="0" err="1"/>
              <a:t>dataframe</a:t>
            </a:r>
            <a:r>
              <a:rPr lang="en-US" dirty="0"/>
              <a:t> </a:t>
            </a:r>
            <a:r>
              <a:rPr lang="en-US" dirty="0" err="1"/>
              <a:t>mah_venues_sorted</a:t>
            </a:r>
            <a:endParaRPr lang="en-US" dirty="0"/>
          </a:p>
          <a:p>
            <a:endParaRPr lang="en-US" dirty="0"/>
          </a:p>
        </p:txBody>
      </p:sp>
      <p:pic>
        <p:nvPicPr>
          <p:cNvPr id="4" name="Picture 3"/>
          <p:cNvPicPr/>
          <p:nvPr/>
        </p:nvPicPr>
        <p:blipFill>
          <a:blip r:embed="rId2"/>
          <a:stretch>
            <a:fillRect/>
          </a:stretch>
        </p:blipFill>
        <p:spPr>
          <a:xfrm>
            <a:off x="831760" y="3333039"/>
            <a:ext cx="10733467" cy="3235185"/>
          </a:xfrm>
          <a:prstGeom prst="rect">
            <a:avLst/>
          </a:prstGeom>
        </p:spPr>
      </p:pic>
    </p:spTree>
    <p:extLst>
      <p:ext uri="{BB962C8B-B14F-4D97-AF65-F5344CB8AC3E}">
        <p14:creationId xmlns:p14="http://schemas.microsoft.com/office/powerpoint/2010/main" val="145535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Clustering-Unsupervised algorithm</a:t>
            </a:r>
            <a:endParaRPr lang="en-US" dirty="0"/>
          </a:p>
        </p:txBody>
      </p:sp>
      <p:sp>
        <p:nvSpPr>
          <p:cNvPr id="3" name="Content Placeholder 2"/>
          <p:cNvSpPr>
            <a:spLocks noGrp="1"/>
          </p:cNvSpPr>
          <p:nvPr>
            <p:ph idx="1"/>
          </p:nvPr>
        </p:nvSpPr>
        <p:spPr/>
        <p:txBody>
          <a:bodyPr/>
          <a:lstStyle/>
          <a:p>
            <a:r>
              <a:rPr lang="en-US" dirty="0"/>
              <a:t>Now, it’s the time to perform clustering. We use </a:t>
            </a:r>
            <a:r>
              <a:rPr lang="en-US" b="1" dirty="0"/>
              <a:t>K Means </a:t>
            </a:r>
            <a:r>
              <a:rPr lang="en-US" dirty="0"/>
              <a:t>and divide the cities into </a:t>
            </a:r>
            <a:r>
              <a:rPr lang="en-US" b="1" dirty="0"/>
              <a:t>5 clusters</a:t>
            </a:r>
            <a:r>
              <a:rPr lang="en-US" dirty="0"/>
              <a:t>. Place Name having </a:t>
            </a:r>
            <a:r>
              <a:rPr lang="en-US" dirty="0" err="1"/>
              <a:t>NaN</a:t>
            </a:r>
            <a:r>
              <a:rPr lang="en-US" dirty="0"/>
              <a:t> as cluster labels are dropped down.</a:t>
            </a:r>
          </a:p>
          <a:p>
            <a:r>
              <a:rPr lang="en-US" dirty="0"/>
              <a:t>Finally, these clusters are plotted on map using 5 different colors.</a:t>
            </a:r>
          </a:p>
          <a:p>
            <a:endParaRPr lang="en-US" dirty="0"/>
          </a:p>
        </p:txBody>
      </p:sp>
    </p:spTree>
    <p:extLst>
      <p:ext uri="{BB962C8B-B14F-4D97-AF65-F5344CB8AC3E}">
        <p14:creationId xmlns:p14="http://schemas.microsoft.com/office/powerpoint/2010/main" val="195856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representation of clusters</a:t>
            </a:r>
            <a:endParaRPr lang="en-US" dirty="0"/>
          </a:p>
        </p:txBody>
      </p:sp>
      <p:pic>
        <p:nvPicPr>
          <p:cNvPr id="4" name="Picture 3"/>
          <p:cNvPicPr>
            <a:picLocks noChangeAspect="1"/>
          </p:cNvPicPr>
          <p:nvPr/>
        </p:nvPicPr>
        <p:blipFill>
          <a:blip r:embed="rId2"/>
          <a:stretch>
            <a:fillRect/>
          </a:stretch>
        </p:blipFill>
        <p:spPr>
          <a:xfrm>
            <a:off x="1943100" y="1355770"/>
            <a:ext cx="8305800" cy="4610100"/>
          </a:xfrm>
          <a:prstGeom prst="rect">
            <a:avLst/>
          </a:prstGeom>
        </p:spPr>
      </p:pic>
    </p:spTree>
    <p:extLst>
      <p:ext uri="{BB962C8B-B14F-4D97-AF65-F5344CB8AC3E}">
        <p14:creationId xmlns:p14="http://schemas.microsoft.com/office/powerpoint/2010/main" val="89713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Cluster output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963" r="820"/>
          <a:stretch/>
        </p:blipFill>
        <p:spPr>
          <a:xfrm>
            <a:off x="248991" y="1690688"/>
            <a:ext cx="11694017" cy="4667250"/>
          </a:xfrm>
          <a:prstGeom prst="rect">
            <a:avLst/>
          </a:prstGeom>
        </p:spPr>
      </p:pic>
    </p:spTree>
    <p:extLst>
      <p:ext uri="{BB962C8B-B14F-4D97-AF65-F5344CB8AC3E}">
        <p14:creationId xmlns:p14="http://schemas.microsoft.com/office/powerpoint/2010/main" val="131672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idx="1"/>
          </p:nvPr>
        </p:nvSpPr>
        <p:spPr/>
        <p:txBody>
          <a:bodyPr/>
          <a:lstStyle/>
          <a:p>
            <a:r>
              <a:rPr lang="en-US" dirty="0"/>
              <a:t>We obtain 5 clusters for the cities in Karnataka and Maharashtra. These clusters can be seen in the output as Cluster 1, Cluster 2, Cluster 3, Cluster 4 and Cluster 5.</a:t>
            </a:r>
          </a:p>
          <a:p>
            <a:r>
              <a:rPr lang="en-US" dirty="0"/>
              <a:t>Here, only 2 States are considered due to limit of API calls in free developer account of Foursquare. Later, for commercial purposes, this project can be extended for Pan India considering all the states and the </a:t>
            </a:r>
            <a:r>
              <a:rPr lang="en-US" dirty="0" err="1"/>
              <a:t>dataframe</a:t>
            </a:r>
            <a:r>
              <a:rPr lang="en-US" dirty="0"/>
              <a:t> </a:t>
            </a:r>
            <a:r>
              <a:rPr lang="en-US" dirty="0" err="1"/>
              <a:t>df</a:t>
            </a:r>
            <a:r>
              <a:rPr lang="en-US" dirty="0"/>
              <a:t> consisting of 794 rows. </a:t>
            </a:r>
          </a:p>
          <a:p>
            <a:endParaRPr lang="en-US" dirty="0"/>
          </a:p>
        </p:txBody>
      </p:sp>
    </p:spTree>
    <p:extLst>
      <p:ext uri="{BB962C8B-B14F-4D97-AF65-F5344CB8AC3E}">
        <p14:creationId xmlns:p14="http://schemas.microsoft.com/office/powerpoint/2010/main" val="3565496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501</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Venues Data Analysis of Maharashtra and Karnataka </vt:lpstr>
      <vt:lpstr>Introduction </vt:lpstr>
      <vt:lpstr>Dataset </vt:lpstr>
      <vt:lpstr>Methodology </vt:lpstr>
      <vt:lpstr>PowerPoint Presentation</vt:lpstr>
      <vt:lpstr>Clustering-Unsupervised algorithm</vt:lpstr>
      <vt:lpstr>Map representation of clusters</vt:lpstr>
      <vt:lpstr>Sample Cluster output</vt:lpstr>
      <vt:lpstr>RESULTS AND DISCUSSION</vt:lpstr>
      <vt:lpstr>CONCLUSION</vt:lpstr>
    </vt:vector>
  </TitlesOfParts>
  <Company>Bharti Airtel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Venues Data Analysis of Maharashtra and Karnataka </dc:title>
  <dc:creator>Shambhavi Singh</dc:creator>
  <cp:lastModifiedBy>Shambhavi Singh</cp:lastModifiedBy>
  <cp:revision>8</cp:revision>
  <dcterms:created xsi:type="dcterms:W3CDTF">2020-11-28T11:15:22Z</dcterms:created>
  <dcterms:modified xsi:type="dcterms:W3CDTF">2020-11-28T11:26:17Z</dcterms:modified>
</cp:coreProperties>
</file>