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61" r:id="rId3"/>
    <p:sldId id="273" r:id="rId4"/>
    <p:sldId id="262" r:id="rId5"/>
    <p:sldId id="263" r:id="rId6"/>
    <p:sldId id="271" r:id="rId7"/>
    <p:sldId id="272" r:id="rId8"/>
    <p:sldId id="268" r:id="rId9"/>
    <p:sldId id="269" r:id="rId10"/>
    <p:sldId id="270"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p Deshmukh" initials="AD" lastIdx="1" clrIdx="0">
    <p:extLst>
      <p:ext uri="{19B8F6BF-5375-455C-9EA6-DF929625EA0E}">
        <p15:presenceInfo xmlns:p15="http://schemas.microsoft.com/office/powerpoint/2012/main" userId="3f4993e6d5f1e2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79951" autoAdjust="0"/>
  </p:normalViewPr>
  <p:slideViewPr>
    <p:cSldViewPr snapToGrid="0">
      <p:cViewPr varScale="1">
        <p:scale>
          <a:sx n="55" d="100"/>
          <a:sy n="55" d="100"/>
        </p:scale>
        <p:origin x="1218"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D725E2-C084-40A5-AE94-AD693EEFE1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816E44D-5AEB-42B8-952E-A6E2E50D690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B9196-65BB-43F4-B5EC-D3DCD7A0B4E7}" type="datetimeFigureOut">
              <a:rPr lang="en-IN" smtClean="0"/>
              <a:t>01-11-2022</a:t>
            </a:fld>
            <a:endParaRPr lang="en-IN"/>
          </a:p>
        </p:txBody>
      </p:sp>
      <p:sp>
        <p:nvSpPr>
          <p:cNvPr id="4" name="Slide Image Placeholder 3">
            <a:extLst>
              <a:ext uri="{FF2B5EF4-FFF2-40B4-BE49-F238E27FC236}">
                <a16:creationId xmlns:a16="http://schemas.microsoft.com/office/drawing/2014/main" id="{05E7C272-3E61-4F1E-9EC5-896B7F04A5C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a:extLst>
              <a:ext uri="{FF2B5EF4-FFF2-40B4-BE49-F238E27FC236}">
                <a16:creationId xmlns:a16="http://schemas.microsoft.com/office/drawing/2014/main" id="{5AC3B0F0-C706-4C33-9069-C25FFE68309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a:extLst>
              <a:ext uri="{FF2B5EF4-FFF2-40B4-BE49-F238E27FC236}">
                <a16:creationId xmlns:a16="http://schemas.microsoft.com/office/drawing/2014/main" id="{A111C118-17C2-4F67-81FB-192EB5D921C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a:extLst>
              <a:ext uri="{FF2B5EF4-FFF2-40B4-BE49-F238E27FC236}">
                <a16:creationId xmlns:a16="http://schemas.microsoft.com/office/drawing/2014/main" id="{5C78C96E-3206-47F0-9A18-9716C94A8C0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F60053-5424-4021-A0B6-78C54DB2535B}" type="slidenum">
              <a:rPr lang="en-IN" smtClean="0"/>
              <a:t>‹#›</a:t>
            </a:fld>
            <a:endParaRPr lang="en-IN"/>
          </a:p>
        </p:txBody>
      </p:sp>
    </p:spTree>
    <p:extLst>
      <p:ext uri="{BB962C8B-B14F-4D97-AF65-F5344CB8AC3E}">
        <p14:creationId xmlns:p14="http://schemas.microsoft.com/office/powerpoint/2010/main" val="3603477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1F60053-5424-4021-A0B6-78C54DB2535B}" type="slidenum">
              <a:rPr lang="en-IN" smtClean="0"/>
              <a:t>1</a:t>
            </a:fld>
            <a:endParaRPr lang="en-IN"/>
          </a:p>
        </p:txBody>
      </p:sp>
    </p:spTree>
    <p:extLst>
      <p:ext uri="{BB962C8B-B14F-4D97-AF65-F5344CB8AC3E}">
        <p14:creationId xmlns:p14="http://schemas.microsoft.com/office/powerpoint/2010/main" val="526719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a:t>
            </a:r>
            <a:r>
              <a:rPr lang="en-IN" baseline="30000" dirty="0"/>
              <a:t>st</a:t>
            </a:r>
            <a:r>
              <a:rPr lang="en-IN" baseline="0" dirty="0"/>
              <a:t> current methods are manual and vacuum cleaning. Vacuum cleaning is inefficient for its cost and maintenance issues (like frequent changing of filters used in vacuum cleaners)</a:t>
            </a:r>
          </a:p>
          <a:p>
            <a:r>
              <a:rPr lang="en-IN" baseline="0" dirty="0"/>
              <a:t>2</a:t>
            </a:r>
            <a:r>
              <a:rPr lang="en-IN" baseline="30000" dirty="0"/>
              <a:t>nd</a:t>
            </a:r>
            <a:r>
              <a:rPr lang="en-IN" baseline="0" dirty="0"/>
              <a:t> vacuum is not feasible for </a:t>
            </a:r>
            <a:r>
              <a:rPr lang="en-IN" baseline="0" dirty="0" err="1"/>
              <a:t>indian</a:t>
            </a:r>
            <a:r>
              <a:rPr lang="en-IN" baseline="0" dirty="0"/>
              <a:t> “garbage present on road” conditions (do fact check)</a:t>
            </a:r>
          </a:p>
          <a:p>
            <a:r>
              <a:rPr lang="en-IN" baseline="0" dirty="0"/>
              <a:t>4</a:t>
            </a:r>
            <a:r>
              <a:rPr lang="en-IN" baseline="30000" dirty="0"/>
              <a:t>th</a:t>
            </a:r>
            <a:r>
              <a:rPr lang="en-IN" baseline="0" dirty="0"/>
              <a:t> can spread microbial organisms causes respiratory diseases</a:t>
            </a:r>
            <a:endParaRPr lang="en-IN" dirty="0"/>
          </a:p>
        </p:txBody>
      </p:sp>
      <p:sp>
        <p:nvSpPr>
          <p:cNvPr id="4" name="Slide Number Placeholder 3"/>
          <p:cNvSpPr>
            <a:spLocks noGrp="1"/>
          </p:cNvSpPr>
          <p:nvPr>
            <p:ph type="sldNum" sz="quarter" idx="10"/>
          </p:nvPr>
        </p:nvSpPr>
        <p:spPr/>
        <p:txBody>
          <a:bodyPr/>
          <a:lstStyle/>
          <a:p>
            <a:fld id="{21F60053-5424-4021-A0B6-78C54DB2535B}" type="slidenum">
              <a:rPr lang="en-IN" smtClean="0"/>
              <a:t>2</a:t>
            </a:fld>
            <a:endParaRPr lang="en-IN"/>
          </a:p>
        </p:txBody>
      </p:sp>
    </p:spTree>
    <p:extLst>
      <p:ext uri="{BB962C8B-B14F-4D97-AF65-F5344CB8AC3E}">
        <p14:creationId xmlns:p14="http://schemas.microsoft.com/office/powerpoint/2010/main" val="1433013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a:t>
            </a:r>
            <a:r>
              <a:rPr lang="en-IN" baseline="30000" dirty="0"/>
              <a:t>st</a:t>
            </a:r>
            <a:r>
              <a:rPr lang="en-IN" baseline="0" dirty="0"/>
              <a:t> current methods are manual and vacuum cleaning. Vacuum cleaning is inefficient for its cost and maintenance issues (like frequent changing of filters used in vacuum cleaners)</a:t>
            </a:r>
          </a:p>
          <a:p>
            <a:r>
              <a:rPr lang="en-IN" baseline="0" dirty="0"/>
              <a:t>3</a:t>
            </a:r>
            <a:r>
              <a:rPr lang="en-IN" baseline="30000" dirty="0"/>
              <a:t>th</a:t>
            </a:r>
            <a:r>
              <a:rPr lang="en-IN" baseline="0" dirty="0"/>
              <a:t> can spread microbial organisms causes respiratory diseases</a:t>
            </a:r>
            <a:endParaRPr lang="en-IN" dirty="0"/>
          </a:p>
        </p:txBody>
      </p:sp>
      <p:sp>
        <p:nvSpPr>
          <p:cNvPr id="4" name="Slide Number Placeholder 3"/>
          <p:cNvSpPr>
            <a:spLocks noGrp="1"/>
          </p:cNvSpPr>
          <p:nvPr>
            <p:ph type="sldNum" sz="quarter" idx="10"/>
          </p:nvPr>
        </p:nvSpPr>
        <p:spPr/>
        <p:txBody>
          <a:bodyPr/>
          <a:lstStyle/>
          <a:p>
            <a:fld id="{21F60053-5424-4021-A0B6-78C54DB2535B}" type="slidenum">
              <a:rPr lang="en-IN" smtClean="0"/>
              <a:t>3</a:t>
            </a:fld>
            <a:endParaRPr lang="en-IN"/>
          </a:p>
        </p:txBody>
      </p:sp>
    </p:spTree>
    <p:extLst>
      <p:ext uri="{BB962C8B-B14F-4D97-AF65-F5344CB8AC3E}">
        <p14:creationId xmlns:p14="http://schemas.microsoft.com/office/powerpoint/2010/main" val="4002112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Existing solution</a:t>
            </a:r>
          </a:p>
          <a:p>
            <a:r>
              <a:rPr lang="en-IN" dirty="0"/>
              <a:t>1</a:t>
            </a:r>
            <a:r>
              <a:rPr lang="en-IN" baseline="30000" dirty="0"/>
              <a:t>st</a:t>
            </a:r>
            <a:r>
              <a:rPr lang="en-IN" dirty="0"/>
              <a:t> because of garbage present on road (do fact check)</a:t>
            </a:r>
          </a:p>
          <a:p>
            <a:r>
              <a:rPr lang="en-IN" dirty="0"/>
              <a:t>Proposed solution </a:t>
            </a:r>
          </a:p>
          <a:p>
            <a:r>
              <a:rPr lang="en-IN" dirty="0"/>
              <a:t>2</a:t>
            </a:r>
            <a:r>
              <a:rPr lang="en-IN" baseline="30000" dirty="0"/>
              <a:t>nd</a:t>
            </a:r>
            <a:r>
              <a:rPr lang="en-IN" dirty="0"/>
              <a:t> reciprocating sweeping to</a:t>
            </a:r>
            <a:r>
              <a:rPr lang="en-IN" baseline="0" dirty="0"/>
              <a:t> rotating sweeping method</a:t>
            </a:r>
            <a:endParaRPr lang="en-IN" dirty="0"/>
          </a:p>
        </p:txBody>
      </p:sp>
      <p:sp>
        <p:nvSpPr>
          <p:cNvPr id="4" name="Slide Number Placeholder 3"/>
          <p:cNvSpPr>
            <a:spLocks noGrp="1"/>
          </p:cNvSpPr>
          <p:nvPr>
            <p:ph type="sldNum" sz="quarter" idx="10"/>
          </p:nvPr>
        </p:nvSpPr>
        <p:spPr/>
        <p:txBody>
          <a:bodyPr/>
          <a:lstStyle/>
          <a:p>
            <a:fld id="{21F60053-5424-4021-A0B6-78C54DB2535B}" type="slidenum">
              <a:rPr lang="en-IN" smtClean="0"/>
              <a:t>4</a:t>
            </a:fld>
            <a:endParaRPr lang="en-IN"/>
          </a:p>
        </p:txBody>
      </p:sp>
    </p:spTree>
    <p:extLst>
      <p:ext uri="{BB962C8B-B14F-4D97-AF65-F5344CB8AC3E}">
        <p14:creationId xmlns:p14="http://schemas.microsoft.com/office/powerpoint/2010/main" val="702172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a:t>
            </a:r>
            <a:r>
              <a:rPr lang="en-IN" baseline="30000" dirty="0"/>
              <a:t>st</a:t>
            </a:r>
            <a:r>
              <a:rPr lang="en-IN" dirty="0"/>
              <a:t> labour cost or something else</a:t>
            </a:r>
          </a:p>
          <a:p>
            <a:r>
              <a:rPr lang="en-IN" dirty="0"/>
              <a:t>2</a:t>
            </a:r>
            <a:r>
              <a:rPr lang="en-IN" baseline="30000" dirty="0"/>
              <a:t>nd</a:t>
            </a:r>
            <a:r>
              <a:rPr lang="en-IN" dirty="0"/>
              <a:t> with advantage of reduced cost of tool</a:t>
            </a:r>
          </a:p>
        </p:txBody>
      </p:sp>
      <p:sp>
        <p:nvSpPr>
          <p:cNvPr id="4" name="Slide Number Placeholder 3"/>
          <p:cNvSpPr>
            <a:spLocks noGrp="1"/>
          </p:cNvSpPr>
          <p:nvPr>
            <p:ph type="sldNum" sz="quarter" idx="10"/>
          </p:nvPr>
        </p:nvSpPr>
        <p:spPr/>
        <p:txBody>
          <a:bodyPr/>
          <a:lstStyle/>
          <a:p>
            <a:fld id="{21F60053-5424-4021-A0B6-78C54DB2535B}" type="slidenum">
              <a:rPr lang="en-IN" smtClean="0"/>
              <a:t>5</a:t>
            </a:fld>
            <a:endParaRPr lang="en-IN"/>
          </a:p>
        </p:txBody>
      </p:sp>
    </p:spTree>
    <p:extLst>
      <p:ext uri="{BB962C8B-B14F-4D97-AF65-F5344CB8AC3E}">
        <p14:creationId xmlns:p14="http://schemas.microsoft.com/office/powerpoint/2010/main" val="121556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F60053-5424-4021-A0B6-78C54DB2535B}" type="slidenum">
              <a:rPr lang="en-IN" smtClean="0"/>
              <a:t>6</a:t>
            </a:fld>
            <a:endParaRPr lang="en-IN"/>
          </a:p>
        </p:txBody>
      </p:sp>
    </p:spTree>
    <p:extLst>
      <p:ext uri="{BB962C8B-B14F-4D97-AF65-F5344CB8AC3E}">
        <p14:creationId xmlns:p14="http://schemas.microsoft.com/office/powerpoint/2010/main" val="2832690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4FEBA4-5F99-4AFC-8008-1762B37CC4DC}" type="slidenum">
              <a:rPr lang="en-IN" smtClean="0"/>
              <a:t>9</a:t>
            </a:fld>
            <a:endParaRPr lang="en-IN"/>
          </a:p>
        </p:txBody>
      </p:sp>
    </p:spTree>
    <p:extLst>
      <p:ext uri="{BB962C8B-B14F-4D97-AF65-F5344CB8AC3E}">
        <p14:creationId xmlns:p14="http://schemas.microsoft.com/office/powerpoint/2010/main" val="2639749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F60053-5424-4021-A0B6-78C54DB2535B}" type="slidenum">
              <a:rPr lang="en-IN" smtClean="0"/>
              <a:t>10</a:t>
            </a:fld>
            <a:endParaRPr lang="en-IN"/>
          </a:p>
        </p:txBody>
      </p:sp>
    </p:spTree>
    <p:extLst>
      <p:ext uri="{BB962C8B-B14F-4D97-AF65-F5344CB8AC3E}">
        <p14:creationId xmlns:p14="http://schemas.microsoft.com/office/powerpoint/2010/main" val="975543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9B2A13-8BDD-4322-AAC5-30C42D493060}"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CD719-2596-4DD7-B0DC-53D0690BDF83}" type="slidenum">
              <a:rPr lang="en-US" smtClean="0"/>
              <a:t>‹#›</a:t>
            </a:fld>
            <a:endParaRPr lang="en-US"/>
          </a:p>
        </p:txBody>
      </p:sp>
    </p:spTree>
    <p:extLst>
      <p:ext uri="{BB962C8B-B14F-4D97-AF65-F5344CB8AC3E}">
        <p14:creationId xmlns:p14="http://schemas.microsoft.com/office/powerpoint/2010/main" val="3116049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9B2A13-8BDD-4322-AAC5-30C42D493060}"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CD719-2596-4DD7-B0DC-53D0690BDF83}" type="slidenum">
              <a:rPr lang="en-US" smtClean="0"/>
              <a:t>‹#›</a:t>
            </a:fld>
            <a:endParaRPr lang="en-US"/>
          </a:p>
        </p:txBody>
      </p:sp>
    </p:spTree>
    <p:extLst>
      <p:ext uri="{BB962C8B-B14F-4D97-AF65-F5344CB8AC3E}">
        <p14:creationId xmlns:p14="http://schemas.microsoft.com/office/powerpoint/2010/main" val="1612943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9B2A13-8BDD-4322-AAC5-30C42D493060}"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CD719-2596-4DD7-B0DC-53D0690BDF83}" type="slidenum">
              <a:rPr lang="en-US" smtClean="0"/>
              <a:t>‹#›</a:t>
            </a:fld>
            <a:endParaRPr lang="en-US"/>
          </a:p>
        </p:txBody>
      </p:sp>
    </p:spTree>
    <p:extLst>
      <p:ext uri="{BB962C8B-B14F-4D97-AF65-F5344CB8AC3E}">
        <p14:creationId xmlns:p14="http://schemas.microsoft.com/office/powerpoint/2010/main" val="4088237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9B2A13-8BDD-4322-AAC5-30C42D493060}"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CD719-2596-4DD7-B0DC-53D0690BDF83}" type="slidenum">
              <a:rPr lang="en-US" smtClean="0"/>
              <a:t>‹#›</a:t>
            </a:fld>
            <a:endParaRPr lang="en-US"/>
          </a:p>
        </p:txBody>
      </p:sp>
    </p:spTree>
    <p:extLst>
      <p:ext uri="{BB962C8B-B14F-4D97-AF65-F5344CB8AC3E}">
        <p14:creationId xmlns:p14="http://schemas.microsoft.com/office/powerpoint/2010/main" val="3671371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9B2A13-8BDD-4322-AAC5-30C42D493060}"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CD719-2596-4DD7-B0DC-53D0690BDF83}" type="slidenum">
              <a:rPr lang="en-US" smtClean="0"/>
              <a:t>‹#›</a:t>
            </a:fld>
            <a:endParaRPr lang="en-US"/>
          </a:p>
        </p:txBody>
      </p:sp>
    </p:spTree>
    <p:extLst>
      <p:ext uri="{BB962C8B-B14F-4D97-AF65-F5344CB8AC3E}">
        <p14:creationId xmlns:p14="http://schemas.microsoft.com/office/powerpoint/2010/main" val="296955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9B2A13-8BDD-4322-AAC5-30C42D493060}"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CD719-2596-4DD7-B0DC-53D0690BDF83}" type="slidenum">
              <a:rPr lang="en-US" smtClean="0"/>
              <a:t>‹#›</a:t>
            </a:fld>
            <a:endParaRPr lang="en-US"/>
          </a:p>
        </p:txBody>
      </p:sp>
    </p:spTree>
    <p:extLst>
      <p:ext uri="{BB962C8B-B14F-4D97-AF65-F5344CB8AC3E}">
        <p14:creationId xmlns:p14="http://schemas.microsoft.com/office/powerpoint/2010/main" val="46537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9B2A13-8BDD-4322-AAC5-30C42D493060}"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CD719-2596-4DD7-B0DC-53D0690BDF83}" type="slidenum">
              <a:rPr lang="en-US" smtClean="0"/>
              <a:t>‹#›</a:t>
            </a:fld>
            <a:endParaRPr lang="en-US"/>
          </a:p>
        </p:txBody>
      </p:sp>
    </p:spTree>
    <p:extLst>
      <p:ext uri="{BB962C8B-B14F-4D97-AF65-F5344CB8AC3E}">
        <p14:creationId xmlns:p14="http://schemas.microsoft.com/office/powerpoint/2010/main" val="4193043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9B2A13-8BDD-4322-AAC5-30C42D493060}"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CD719-2596-4DD7-B0DC-53D0690BDF83}" type="slidenum">
              <a:rPr lang="en-US" smtClean="0"/>
              <a:t>‹#›</a:t>
            </a:fld>
            <a:endParaRPr lang="en-US"/>
          </a:p>
        </p:txBody>
      </p:sp>
    </p:spTree>
    <p:extLst>
      <p:ext uri="{BB962C8B-B14F-4D97-AF65-F5344CB8AC3E}">
        <p14:creationId xmlns:p14="http://schemas.microsoft.com/office/powerpoint/2010/main" val="2295008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9B2A13-8BDD-4322-AAC5-30C42D493060}"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CD719-2596-4DD7-B0DC-53D0690BDF83}" type="slidenum">
              <a:rPr lang="en-US" smtClean="0"/>
              <a:t>‹#›</a:t>
            </a:fld>
            <a:endParaRPr lang="en-US"/>
          </a:p>
        </p:txBody>
      </p:sp>
    </p:spTree>
    <p:extLst>
      <p:ext uri="{BB962C8B-B14F-4D97-AF65-F5344CB8AC3E}">
        <p14:creationId xmlns:p14="http://schemas.microsoft.com/office/powerpoint/2010/main" val="71987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9B2A13-8BDD-4322-AAC5-30C42D493060}"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CD719-2596-4DD7-B0DC-53D0690BDF83}" type="slidenum">
              <a:rPr lang="en-US" smtClean="0"/>
              <a:t>‹#›</a:t>
            </a:fld>
            <a:endParaRPr lang="en-US"/>
          </a:p>
        </p:txBody>
      </p:sp>
    </p:spTree>
    <p:extLst>
      <p:ext uri="{BB962C8B-B14F-4D97-AF65-F5344CB8AC3E}">
        <p14:creationId xmlns:p14="http://schemas.microsoft.com/office/powerpoint/2010/main" val="1425082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9B2A13-8BDD-4322-AAC5-30C42D493060}"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CD719-2596-4DD7-B0DC-53D0690BDF83}" type="slidenum">
              <a:rPr lang="en-US" smtClean="0"/>
              <a:t>‹#›</a:t>
            </a:fld>
            <a:endParaRPr lang="en-US"/>
          </a:p>
        </p:txBody>
      </p:sp>
    </p:spTree>
    <p:extLst>
      <p:ext uri="{BB962C8B-B14F-4D97-AF65-F5344CB8AC3E}">
        <p14:creationId xmlns:p14="http://schemas.microsoft.com/office/powerpoint/2010/main" val="342731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B2A13-8BDD-4322-AAC5-30C42D493060}" type="datetimeFigureOut">
              <a:rPr lang="en-US" smtClean="0"/>
              <a:t>11/1/2022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CD719-2596-4DD7-B0DC-53D0690BDF83}" type="slidenum">
              <a:rPr lang="en-US" smtClean="0"/>
              <a:t>‹#›</a:t>
            </a:fld>
            <a:endParaRPr lang="en-US"/>
          </a:p>
        </p:txBody>
      </p:sp>
    </p:spTree>
    <p:extLst>
      <p:ext uri="{BB962C8B-B14F-4D97-AF65-F5344CB8AC3E}">
        <p14:creationId xmlns:p14="http://schemas.microsoft.com/office/powerpoint/2010/main" val="3345479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2379" y="1593050"/>
            <a:ext cx="8231435" cy="954107"/>
          </a:xfrm>
          <a:prstGeom prst="rect">
            <a:avLst/>
          </a:prstGeom>
          <a:noFill/>
          <a:ln>
            <a:solidFill>
              <a:schemeClr val="tx1">
                <a:lumMod val="50000"/>
                <a:lumOff val="50000"/>
              </a:schemeClr>
            </a:solidFill>
          </a:ln>
        </p:spPr>
        <p:txBody>
          <a:bodyPr wrap="square" rtlCol="0">
            <a:spAutoFit/>
          </a:bodyPr>
          <a:lstStyle/>
          <a:p>
            <a:r>
              <a:rPr lang="en-US" sz="2800" dirty="0">
                <a:latin typeface="+mj-lt"/>
              </a:rPr>
              <a:t>Design and Manufacturing of Road Garbage Collecting Machine</a:t>
            </a:r>
          </a:p>
        </p:txBody>
      </p:sp>
      <p:sp>
        <p:nvSpPr>
          <p:cNvPr id="4" name="TextBox 3"/>
          <p:cNvSpPr txBox="1"/>
          <p:nvPr/>
        </p:nvSpPr>
        <p:spPr>
          <a:xfrm>
            <a:off x="1902377" y="2668006"/>
            <a:ext cx="8231435" cy="954107"/>
          </a:xfrm>
          <a:prstGeom prst="rect">
            <a:avLst/>
          </a:prstGeom>
          <a:noFill/>
          <a:ln>
            <a:solidFill>
              <a:schemeClr val="tx1">
                <a:lumMod val="50000"/>
                <a:lumOff val="50000"/>
              </a:schemeClr>
            </a:solidFill>
          </a:ln>
        </p:spPr>
        <p:txBody>
          <a:bodyPr wrap="square" rtlCol="0">
            <a:spAutoFit/>
          </a:bodyPr>
          <a:lstStyle/>
          <a:p>
            <a:pPr algn="ctr"/>
            <a:r>
              <a:rPr lang="en-US" sz="2800" dirty="0">
                <a:latin typeface="+mj-lt"/>
              </a:rPr>
              <a:t>Pune Vidyarthi </a:t>
            </a:r>
            <a:r>
              <a:rPr lang="en-US" sz="2800" dirty="0" err="1">
                <a:latin typeface="+mj-lt"/>
              </a:rPr>
              <a:t>Griha's</a:t>
            </a:r>
            <a:r>
              <a:rPr lang="en-US" sz="2800" dirty="0">
                <a:latin typeface="+mj-lt"/>
              </a:rPr>
              <a:t> College of Engineering and Technology, Pune</a:t>
            </a:r>
          </a:p>
        </p:txBody>
      </p:sp>
      <p:sp>
        <p:nvSpPr>
          <p:cNvPr id="8" name="TextBox 7"/>
          <p:cNvSpPr txBox="1"/>
          <p:nvPr/>
        </p:nvSpPr>
        <p:spPr>
          <a:xfrm>
            <a:off x="1902376" y="4220890"/>
            <a:ext cx="8231435" cy="2215991"/>
          </a:xfrm>
          <a:prstGeom prst="rect">
            <a:avLst/>
          </a:prstGeom>
          <a:noFill/>
          <a:ln>
            <a:solidFill>
              <a:schemeClr val="tx1">
                <a:lumMod val="50000"/>
                <a:lumOff val="50000"/>
              </a:schemeClr>
            </a:solidFill>
          </a:ln>
        </p:spPr>
        <p:txBody>
          <a:bodyPr wrap="square" rtlCol="0">
            <a:spAutoFit/>
          </a:bodyPr>
          <a:lstStyle/>
          <a:p>
            <a:r>
              <a:rPr lang="en-US" sz="2800" dirty="0">
                <a:latin typeface="+mj-lt"/>
              </a:rPr>
              <a:t>Team Members:</a:t>
            </a:r>
          </a:p>
          <a:p>
            <a:endParaRPr lang="en-US" sz="1400" dirty="0">
              <a:latin typeface="+mj-lt"/>
            </a:endParaRPr>
          </a:p>
          <a:p>
            <a:r>
              <a:rPr lang="en-US" sz="2400" dirty="0">
                <a:latin typeface="+mj-lt"/>
              </a:rPr>
              <a:t>1) </a:t>
            </a:r>
            <a:r>
              <a:rPr lang="en-US" sz="2400" dirty="0" err="1">
                <a:latin typeface="+mj-lt"/>
              </a:rPr>
              <a:t>Shambhuraj</a:t>
            </a:r>
            <a:r>
              <a:rPr lang="en-US" sz="2400" dirty="0">
                <a:latin typeface="+mj-lt"/>
              </a:rPr>
              <a:t> Mane</a:t>
            </a:r>
          </a:p>
          <a:p>
            <a:r>
              <a:rPr lang="en-US" sz="2400" dirty="0">
                <a:latin typeface="+mj-lt"/>
              </a:rPr>
              <a:t>2) </a:t>
            </a:r>
            <a:r>
              <a:rPr lang="en-US" sz="2400" dirty="0" err="1">
                <a:latin typeface="+mj-lt"/>
              </a:rPr>
              <a:t>Anup</a:t>
            </a:r>
            <a:r>
              <a:rPr lang="en-US" sz="2400" dirty="0">
                <a:latin typeface="+mj-lt"/>
              </a:rPr>
              <a:t> </a:t>
            </a:r>
            <a:r>
              <a:rPr lang="en-US" sz="2400" dirty="0" err="1">
                <a:latin typeface="+mj-lt"/>
              </a:rPr>
              <a:t>Deshmukh</a:t>
            </a:r>
            <a:endParaRPr lang="en-US" sz="2400" dirty="0">
              <a:latin typeface="+mj-lt"/>
            </a:endParaRPr>
          </a:p>
          <a:p>
            <a:r>
              <a:rPr lang="en-US" sz="2400" dirty="0">
                <a:latin typeface="+mj-lt"/>
              </a:rPr>
              <a:t>3) Vedant </a:t>
            </a:r>
            <a:r>
              <a:rPr lang="en-US" sz="2400" dirty="0" err="1">
                <a:latin typeface="+mj-lt"/>
              </a:rPr>
              <a:t>Kau</a:t>
            </a:r>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33684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54522" y="1980233"/>
            <a:ext cx="11282951" cy="4374954"/>
          </a:xfrm>
          <a:prstGeom prst="rect">
            <a:avLst/>
          </a:prstGeom>
          <a:ln w="3175">
            <a:solidFill>
              <a:schemeClr val="bg1">
                <a:lumMod val="85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a:p>
            <a:pPr lvl="1"/>
            <a:endParaRPr lang="en-US" sz="4400" dirty="0"/>
          </a:p>
          <a:p>
            <a:pPr lvl="1"/>
            <a:endParaRPr lang="en-US" sz="1733" dirty="0"/>
          </a:p>
          <a:p>
            <a:pPr lvl="1"/>
            <a:endParaRPr lang="en-US" sz="1733" dirty="0"/>
          </a:p>
          <a:p>
            <a:pPr marL="0" indent="0">
              <a:buNone/>
            </a:pPr>
            <a:endParaRPr lang="en-US" sz="1733" dirty="0"/>
          </a:p>
          <a:p>
            <a:pPr lvl="1"/>
            <a:endParaRPr lang="en-US" sz="1733" dirty="0"/>
          </a:p>
        </p:txBody>
      </p:sp>
      <p:sp>
        <p:nvSpPr>
          <p:cNvPr id="7" name="TextBox 6">
            <a:extLst>
              <a:ext uri="{FF2B5EF4-FFF2-40B4-BE49-F238E27FC236}">
                <a16:creationId xmlns:a16="http://schemas.microsoft.com/office/drawing/2014/main" id="{08941336-0022-4EF8-AEA7-60E99BEEF515}"/>
              </a:ext>
            </a:extLst>
          </p:cNvPr>
          <p:cNvSpPr txBox="1"/>
          <p:nvPr/>
        </p:nvSpPr>
        <p:spPr>
          <a:xfrm>
            <a:off x="680456" y="1813220"/>
            <a:ext cx="10831085" cy="4708981"/>
          </a:xfrm>
          <a:prstGeom prst="rect">
            <a:avLst/>
          </a:prstGeom>
          <a:noFill/>
        </p:spPr>
        <p:txBody>
          <a:bodyPr wrap="square" rtlCol="0">
            <a:spAutoFit/>
          </a:bodyPr>
          <a:lstStyle/>
          <a:p>
            <a:endParaRPr lang="en-IN" dirty="0"/>
          </a:p>
          <a:p>
            <a:pPr marL="342900" indent="-342900" algn="just">
              <a:buAutoNum type="arabicPeriod"/>
            </a:pPr>
            <a:r>
              <a:rPr lang="en-IN" sz="2400" dirty="0"/>
              <a:t>The proposed solution of a SABO garbage sweeping machine theoretically solves the problems faced effectively.</a:t>
            </a:r>
          </a:p>
          <a:p>
            <a:pPr marL="342900" indent="-342900" algn="just">
              <a:buAutoNum type="arabicPeriod"/>
            </a:pPr>
            <a:endParaRPr lang="en-IN" sz="2400" dirty="0"/>
          </a:p>
          <a:p>
            <a:pPr marL="342900" indent="-342900" algn="just">
              <a:buAutoNum type="arabicPeriod"/>
            </a:pPr>
            <a:r>
              <a:rPr lang="en-IN" sz="2400" dirty="0"/>
              <a:t>The estimate of the cost structure of prototyping verifies the economic feasibility of the product.</a:t>
            </a:r>
          </a:p>
          <a:p>
            <a:pPr marL="342900" indent="-342900" algn="just">
              <a:buAutoNum type="arabicPeriod"/>
            </a:pPr>
            <a:endParaRPr lang="en-IN" sz="2400" dirty="0"/>
          </a:p>
          <a:p>
            <a:pPr marL="342900" indent="-342900" algn="just">
              <a:buAutoNum type="arabicPeriod"/>
            </a:pPr>
            <a:r>
              <a:rPr lang="en-IN" sz="2400" dirty="0"/>
              <a:t>The product, when used extensively will prove to be socially and environmentally advantageous.</a:t>
            </a:r>
          </a:p>
          <a:p>
            <a:pPr marL="342900" indent="-342900" algn="just">
              <a:buAutoNum type="arabicPeriod"/>
            </a:pPr>
            <a:endParaRPr lang="en-IN" sz="2400" dirty="0"/>
          </a:p>
          <a:p>
            <a:pPr marL="342900" indent="-342900" algn="just">
              <a:buAutoNum type="arabicPeriod"/>
            </a:pPr>
            <a:r>
              <a:rPr lang="en-IN" sz="2400" dirty="0"/>
              <a:t>In further development solar panel can be integrated to make product self sufficient.</a:t>
            </a:r>
          </a:p>
          <a:p>
            <a:endParaRPr lang="en-IN" dirty="0"/>
          </a:p>
        </p:txBody>
      </p:sp>
      <p:sp>
        <p:nvSpPr>
          <p:cNvPr id="8" name="TextBox 7"/>
          <p:cNvSpPr txBox="1"/>
          <p:nvPr/>
        </p:nvSpPr>
        <p:spPr>
          <a:xfrm>
            <a:off x="9919103" y="335799"/>
            <a:ext cx="1909073" cy="338554"/>
          </a:xfrm>
          <a:prstGeom prst="rect">
            <a:avLst/>
          </a:prstGeom>
          <a:noFill/>
          <a:ln w="3175">
            <a:solidFill>
              <a:schemeClr val="bg1">
                <a:lumMod val="85000"/>
              </a:schemeClr>
            </a:solidFill>
          </a:ln>
        </p:spPr>
        <p:txBody>
          <a:bodyPr wrap="square" rtlCol="0">
            <a:spAutoFit/>
          </a:bodyPr>
          <a:lstStyle/>
          <a:p>
            <a:r>
              <a:rPr lang="en-US" sz="1600" dirty="0"/>
              <a:t>Team ID</a:t>
            </a:r>
            <a:r>
              <a:rPr lang="en-US" sz="1400" dirty="0"/>
              <a:t>: </a:t>
            </a:r>
            <a:r>
              <a:rPr lang="en-IN" sz="1600" dirty="0"/>
              <a:t>STP-PI-37</a:t>
            </a:r>
            <a:endParaRPr lang="en-US" sz="1600" dirty="0"/>
          </a:p>
        </p:txBody>
      </p:sp>
      <p:sp>
        <p:nvSpPr>
          <p:cNvPr id="9" name="Title 1"/>
          <p:cNvSpPr txBox="1">
            <a:spLocks/>
          </p:cNvSpPr>
          <p:nvPr/>
        </p:nvSpPr>
        <p:spPr>
          <a:xfrm>
            <a:off x="516668" y="308918"/>
            <a:ext cx="9079719" cy="420130"/>
          </a:xfrm>
          <a:prstGeom prst="rect">
            <a:avLst/>
          </a:prstGeom>
          <a:ln>
            <a:solidFill>
              <a:schemeClr val="bg1">
                <a:lumMod val="50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tx1">
                    <a:lumMod val="65000"/>
                    <a:lumOff val="35000"/>
                  </a:schemeClr>
                </a:solidFill>
              </a:rPr>
              <a:t>Design and Manufacturing of Road Garbage Collecting Machine</a:t>
            </a:r>
            <a:endParaRPr lang="en-IN" sz="2000" b="1" dirty="0">
              <a:solidFill>
                <a:schemeClr val="tx1">
                  <a:lumMod val="65000"/>
                  <a:lumOff val="35000"/>
                </a:schemeClr>
              </a:solidFill>
            </a:endParaRPr>
          </a:p>
          <a:p>
            <a:endParaRPr lang="en-US" sz="1900" dirty="0"/>
          </a:p>
        </p:txBody>
      </p:sp>
      <p:sp>
        <p:nvSpPr>
          <p:cNvPr id="10" name="TextBox 9">
            <a:extLst>
              <a:ext uri="{FF2B5EF4-FFF2-40B4-BE49-F238E27FC236}">
                <a16:creationId xmlns:a16="http://schemas.microsoft.com/office/drawing/2014/main" id="{A5588B0D-7D0C-4582-9042-DBBD00B3AE37}"/>
              </a:ext>
            </a:extLst>
          </p:cNvPr>
          <p:cNvSpPr txBox="1"/>
          <p:nvPr/>
        </p:nvSpPr>
        <p:spPr>
          <a:xfrm>
            <a:off x="560385" y="1264530"/>
            <a:ext cx="7492753" cy="461665"/>
          </a:xfrm>
          <a:prstGeom prst="rect">
            <a:avLst/>
          </a:prstGeom>
          <a:noFill/>
        </p:spPr>
        <p:txBody>
          <a:bodyPr wrap="square" rtlCol="0">
            <a:spAutoFit/>
          </a:bodyPr>
          <a:lstStyle/>
          <a:p>
            <a:r>
              <a:rPr lang="en-US" sz="2400" b="1" u="sng" dirty="0">
                <a:latin typeface="+mj-lt"/>
              </a:rPr>
              <a:t>Conclusion</a:t>
            </a:r>
            <a:r>
              <a:rPr lang="en-US" b="1" u="sng" dirty="0">
                <a:latin typeface="+mj-lt"/>
              </a:rPr>
              <a:t> </a:t>
            </a:r>
            <a:endParaRPr lang="en-IN" b="1" u="sng" dirty="0">
              <a:latin typeface="+mj-lt"/>
            </a:endParaRPr>
          </a:p>
        </p:txBody>
      </p:sp>
    </p:spTree>
    <p:extLst>
      <p:ext uri="{BB962C8B-B14F-4D97-AF65-F5344CB8AC3E}">
        <p14:creationId xmlns:p14="http://schemas.microsoft.com/office/powerpoint/2010/main" val="962555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54524" y="2075274"/>
            <a:ext cx="11282951" cy="4374954"/>
          </a:xfrm>
          <a:prstGeom prst="rect">
            <a:avLst/>
          </a:prstGeom>
          <a:ln w="3175">
            <a:solidFill>
              <a:schemeClr val="bg1">
                <a:lumMod val="85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a:p>
            <a:pPr lvl="1"/>
            <a:endParaRPr lang="en-US" sz="4400" dirty="0"/>
          </a:p>
          <a:p>
            <a:pPr lvl="1"/>
            <a:endParaRPr lang="en-US" sz="1733" dirty="0"/>
          </a:p>
          <a:p>
            <a:pPr lvl="1"/>
            <a:endParaRPr lang="en-US" sz="1733" dirty="0"/>
          </a:p>
          <a:p>
            <a:pPr marL="0" indent="0">
              <a:buNone/>
            </a:pPr>
            <a:endParaRPr lang="en-US" sz="1733" dirty="0"/>
          </a:p>
          <a:p>
            <a:pPr lvl="1"/>
            <a:endParaRPr lang="en-US" sz="1733" dirty="0"/>
          </a:p>
        </p:txBody>
      </p:sp>
      <p:sp>
        <p:nvSpPr>
          <p:cNvPr id="7" name="TextBox 6">
            <a:extLst>
              <a:ext uri="{FF2B5EF4-FFF2-40B4-BE49-F238E27FC236}">
                <a16:creationId xmlns:a16="http://schemas.microsoft.com/office/drawing/2014/main" id="{08941336-0022-4EF8-AEA7-60E99BEEF515}"/>
              </a:ext>
            </a:extLst>
          </p:cNvPr>
          <p:cNvSpPr txBox="1"/>
          <p:nvPr/>
        </p:nvSpPr>
        <p:spPr>
          <a:xfrm>
            <a:off x="3538035" y="3310642"/>
            <a:ext cx="8653965" cy="830997"/>
          </a:xfrm>
          <a:prstGeom prst="rect">
            <a:avLst/>
          </a:prstGeom>
          <a:noFill/>
        </p:spPr>
        <p:txBody>
          <a:bodyPr wrap="square" rtlCol="0">
            <a:spAutoFit/>
          </a:bodyPr>
          <a:lstStyle/>
          <a:p>
            <a:r>
              <a:rPr lang="en-IN" sz="4800" dirty="0"/>
              <a:t>THANK YOU !!!!!</a:t>
            </a:r>
          </a:p>
        </p:txBody>
      </p:sp>
      <p:sp>
        <p:nvSpPr>
          <p:cNvPr id="8" name="TextBox 7"/>
          <p:cNvSpPr txBox="1"/>
          <p:nvPr/>
        </p:nvSpPr>
        <p:spPr>
          <a:xfrm>
            <a:off x="9919103" y="335799"/>
            <a:ext cx="1909073" cy="338554"/>
          </a:xfrm>
          <a:prstGeom prst="rect">
            <a:avLst/>
          </a:prstGeom>
          <a:noFill/>
          <a:ln w="3175">
            <a:solidFill>
              <a:schemeClr val="bg1">
                <a:lumMod val="85000"/>
              </a:schemeClr>
            </a:solidFill>
          </a:ln>
        </p:spPr>
        <p:txBody>
          <a:bodyPr wrap="square" rtlCol="0">
            <a:spAutoFit/>
          </a:bodyPr>
          <a:lstStyle/>
          <a:p>
            <a:r>
              <a:rPr lang="en-US" sz="1600" dirty="0"/>
              <a:t>Team ID</a:t>
            </a:r>
            <a:r>
              <a:rPr lang="en-US" sz="1400" dirty="0"/>
              <a:t>: </a:t>
            </a:r>
            <a:r>
              <a:rPr lang="en-IN" sz="1600" dirty="0"/>
              <a:t>STP-PI-37</a:t>
            </a:r>
            <a:endParaRPr lang="en-US" sz="1600" dirty="0"/>
          </a:p>
        </p:txBody>
      </p:sp>
      <p:sp>
        <p:nvSpPr>
          <p:cNvPr id="9" name="Title 1"/>
          <p:cNvSpPr txBox="1">
            <a:spLocks/>
          </p:cNvSpPr>
          <p:nvPr/>
        </p:nvSpPr>
        <p:spPr>
          <a:xfrm>
            <a:off x="516668" y="308918"/>
            <a:ext cx="9079719" cy="420130"/>
          </a:xfrm>
          <a:prstGeom prst="rect">
            <a:avLst/>
          </a:prstGeom>
          <a:ln>
            <a:solidFill>
              <a:schemeClr val="bg1">
                <a:lumMod val="50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tx1">
                    <a:lumMod val="65000"/>
                    <a:lumOff val="35000"/>
                  </a:schemeClr>
                </a:solidFill>
              </a:rPr>
              <a:t>Design and Manufacturing of Road Garbage Collecting Machine</a:t>
            </a:r>
            <a:endParaRPr lang="en-IN" sz="2000" b="1" dirty="0">
              <a:solidFill>
                <a:schemeClr val="tx1">
                  <a:lumMod val="65000"/>
                  <a:lumOff val="35000"/>
                </a:schemeClr>
              </a:solidFill>
            </a:endParaRPr>
          </a:p>
          <a:p>
            <a:endParaRPr lang="en-US" sz="1900" dirty="0"/>
          </a:p>
        </p:txBody>
      </p:sp>
    </p:spTree>
    <p:extLst>
      <p:ext uri="{BB962C8B-B14F-4D97-AF65-F5344CB8AC3E}">
        <p14:creationId xmlns:p14="http://schemas.microsoft.com/office/powerpoint/2010/main" val="95530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92381" y="1370047"/>
            <a:ext cx="11282951" cy="5228461"/>
          </a:xfrm>
          <a:prstGeom prst="rect">
            <a:avLst/>
          </a:prstGeom>
          <a:ln w="3175">
            <a:solidFill>
              <a:schemeClr val="bg1">
                <a:lumMod val="85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a:p>
            <a:pPr lvl="1"/>
            <a:endParaRPr lang="en-US" sz="4400" dirty="0"/>
          </a:p>
          <a:p>
            <a:pPr lvl="1"/>
            <a:endParaRPr lang="en-US" sz="1733" dirty="0"/>
          </a:p>
          <a:p>
            <a:pPr lvl="1"/>
            <a:endParaRPr lang="en-US" sz="1733" dirty="0"/>
          </a:p>
          <a:p>
            <a:pPr marL="0" indent="0">
              <a:buNone/>
            </a:pPr>
            <a:endParaRPr lang="en-US" sz="1733" dirty="0"/>
          </a:p>
          <a:p>
            <a:pPr lvl="1"/>
            <a:endParaRPr lang="en-US" sz="1733" dirty="0"/>
          </a:p>
        </p:txBody>
      </p:sp>
      <p:sp>
        <p:nvSpPr>
          <p:cNvPr id="7" name="TextBox 6">
            <a:extLst>
              <a:ext uri="{FF2B5EF4-FFF2-40B4-BE49-F238E27FC236}">
                <a16:creationId xmlns:a16="http://schemas.microsoft.com/office/drawing/2014/main" id="{08941336-0022-4EF8-AEA7-60E99BEEF515}"/>
              </a:ext>
            </a:extLst>
          </p:cNvPr>
          <p:cNvSpPr txBox="1"/>
          <p:nvPr/>
        </p:nvSpPr>
        <p:spPr>
          <a:xfrm>
            <a:off x="516668" y="1479160"/>
            <a:ext cx="8653965" cy="369332"/>
          </a:xfrm>
          <a:prstGeom prst="rect">
            <a:avLst/>
          </a:prstGeom>
          <a:noFill/>
        </p:spPr>
        <p:txBody>
          <a:bodyPr wrap="square" rtlCol="0">
            <a:spAutoFit/>
          </a:bodyPr>
          <a:lstStyle/>
          <a:p>
            <a:r>
              <a:rPr lang="en-IN" dirty="0"/>
              <a:t>         Introduction: </a:t>
            </a:r>
          </a:p>
        </p:txBody>
      </p:sp>
      <p:sp>
        <p:nvSpPr>
          <p:cNvPr id="11" name="TextBox 10">
            <a:extLst>
              <a:ext uri="{FF2B5EF4-FFF2-40B4-BE49-F238E27FC236}">
                <a16:creationId xmlns:a16="http://schemas.microsoft.com/office/drawing/2014/main" id="{0DC61541-17CA-405A-BA58-F97A3951E554}"/>
              </a:ext>
            </a:extLst>
          </p:cNvPr>
          <p:cNvSpPr txBox="1"/>
          <p:nvPr/>
        </p:nvSpPr>
        <p:spPr>
          <a:xfrm>
            <a:off x="743431" y="2045348"/>
            <a:ext cx="10576210" cy="4001095"/>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The current scenario in India of garbage cleaning is not automated. From garbage collection to separation, everything is done manually.</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There are some automated systems of garbage cleaning vehicles in India are available only in metropolitan cities. But those are very costly and not affordable in every region in India. So there is a need of automated garbage cleaning system which also reduces human efforts and fatigue in reasonable cost in Indian conditions.</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To tackle this problem, a semi-automated battery operated (SABO) garbage cleaning vehicle can be introduced which cleans the garbage and collect effectively .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IN" dirty="0"/>
          </a:p>
        </p:txBody>
      </p:sp>
      <p:sp>
        <p:nvSpPr>
          <p:cNvPr id="10" name="TextBox 9">
            <a:extLst>
              <a:ext uri="{FF2B5EF4-FFF2-40B4-BE49-F238E27FC236}">
                <a16:creationId xmlns:a16="http://schemas.microsoft.com/office/drawing/2014/main" id="{B6650672-00CF-41B8-AF05-F7C762A4E4CA}"/>
              </a:ext>
            </a:extLst>
          </p:cNvPr>
          <p:cNvSpPr txBox="1"/>
          <p:nvPr/>
        </p:nvSpPr>
        <p:spPr>
          <a:xfrm>
            <a:off x="9919103" y="335799"/>
            <a:ext cx="1909073" cy="338554"/>
          </a:xfrm>
          <a:prstGeom prst="rect">
            <a:avLst/>
          </a:prstGeom>
          <a:noFill/>
          <a:ln w="3175">
            <a:solidFill>
              <a:schemeClr val="bg1">
                <a:lumMod val="85000"/>
              </a:schemeClr>
            </a:solidFill>
          </a:ln>
        </p:spPr>
        <p:txBody>
          <a:bodyPr wrap="square" rtlCol="0">
            <a:spAutoFit/>
          </a:bodyPr>
          <a:lstStyle/>
          <a:p>
            <a:r>
              <a:rPr lang="en-US" sz="1600" dirty="0"/>
              <a:t>Team ID</a:t>
            </a:r>
            <a:r>
              <a:rPr lang="en-US" sz="1400" dirty="0"/>
              <a:t>: </a:t>
            </a:r>
            <a:r>
              <a:rPr lang="en-IN" sz="1600" dirty="0"/>
              <a:t>STP-PI-37</a:t>
            </a:r>
            <a:endParaRPr lang="en-US" sz="1600" dirty="0"/>
          </a:p>
        </p:txBody>
      </p:sp>
      <p:sp>
        <p:nvSpPr>
          <p:cNvPr id="13" name="Title 1">
            <a:extLst>
              <a:ext uri="{FF2B5EF4-FFF2-40B4-BE49-F238E27FC236}">
                <a16:creationId xmlns:a16="http://schemas.microsoft.com/office/drawing/2014/main" id="{B6585875-D6A1-46CA-835A-4034B5B11848}"/>
              </a:ext>
            </a:extLst>
          </p:cNvPr>
          <p:cNvSpPr txBox="1">
            <a:spLocks/>
          </p:cNvSpPr>
          <p:nvPr/>
        </p:nvSpPr>
        <p:spPr>
          <a:xfrm>
            <a:off x="516668" y="308918"/>
            <a:ext cx="9079719" cy="420130"/>
          </a:xfrm>
          <a:prstGeom prst="rect">
            <a:avLst/>
          </a:prstGeom>
          <a:ln>
            <a:solidFill>
              <a:schemeClr val="tx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Design and Manufacturing of Road Garbage Collecting Machine</a:t>
            </a:r>
            <a:endParaRPr lang="en-IN" sz="2000" b="1" dirty="0"/>
          </a:p>
          <a:p>
            <a:endParaRPr lang="en-US" sz="1900" dirty="0"/>
          </a:p>
        </p:txBody>
      </p:sp>
      <p:sp>
        <p:nvSpPr>
          <p:cNvPr id="14" name="TextBox 13">
            <a:extLst>
              <a:ext uri="{FF2B5EF4-FFF2-40B4-BE49-F238E27FC236}">
                <a16:creationId xmlns:a16="http://schemas.microsoft.com/office/drawing/2014/main" id="{5701D445-24F0-47D2-9870-93B8713251EB}"/>
              </a:ext>
            </a:extLst>
          </p:cNvPr>
          <p:cNvSpPr txBox="1"/>
          <p:nvPr/>
        </p:nvSpPr>
        <p:spPr>
          <a:xfrm>
            <a:off x="560385" y="980322"/>
            <a:ext cx="7492753" cy="369332"/>
          </a:xfrm>
          <a:prstGeom prst="rect">
            <a:avLst/>
          </a:prstGeom>
          <a:noFill/>
        </p:spPr>
        <p:txBody>
          <a:bodyPr wrap="square" rtlCol="0">
            <a:spAutoFit/>
          </a:bodyPr>
          <a:lstStyle/>
          <a:p>
            <a:r>
              <a:rPr lang="en-US" b="1" u="sng" dirty="0">
                <a:latin typeface="+mj-lt"/>
              </a:rPr>
              <a:t>Product Description</a:t>
            </a:r>
            <a:endParaRPr lang="en-IN" b="1" u="sng" dirty="0">
              <a:latin typeface="+mj-lt"/>
            </a:endParaRPr>
          </a:p>
        </p:txBody>
      </p:sp>
    </p:spTree>
    <p:extLst>
      <p:ext uri="{BB962C8B-B14F-4D97-AF65-F5344CB8AC3E}">
        <p14:creationId xmlns:p14="http://schemas.microsoft.com/office/powerpoint/2010/main" val="328440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92381" y="1349654"/>
            <a:ext cx="11282951" cy="5345060"/>
          </a:xfrm>
          <a:prstGeom prst="rect">
            <a:avLst/>
          </a:prstGeom>
          <a:ln w="3175">
            <a:solidFill>
              <a:schemeClr val="bg1">
                <a:lumMod val="85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a:p>
            <a:pPr lvl="1"/>
            <a:endParaRPr lang="en-US" sz="4400" dirty="0"/>
          </a:p>
          <a:p>
            <a:pPr lvl="1"/>
            <a:endParaRPr lang="en-US" sz="1733" dirty="0"/>
          </a:p>
          <a:p>
            <a:pPr lvl="1"/>
            <a:endParaRPr lang="en-US" sz="1733" dirty="0"/>
          </a:p>
          <a:p>
            <a:pPr marL="0" indent="0">
              <a:buNone/>
            </a:pPr>
            <a:endParaRPr lang="en-US" sz="1733" dirty="0"/>
          </a:p>
          <a:p>
            <a:pPr lvl="1"/>
            <a:endParaRPr lang="en-US" sz="1733" dirty="0"/>
          </a:p>
        </p:txBody>
      </p:sp>
      <p:sp>
        <p:nvSpPr>
          <p:cNvPr id="7" name="TextBox 6">
            <a:extLst>
              <a:ext uri="{FF2B5EF4-FFF2-40B4-BE49-F238E27FC236}">
                <a16:creationId xmlns:a16="http://schemas.microsoft.com/office/drawing/2014/main" id="{08941336-0022-4EF8-AEA7-60E99BEEF515}"/>
              </a:ext>
            </a:extLst>
          </p:cNvPr>
          <p:cNvSpPr txBox="1"/>
          <p:nvPr/>
        </p:nvSpPr>
        <p:spPr>
          <a:xfrm>
            <a:off x="516669" y="1479156"/>
            <a:ext cx="4118394" cy="369332"/>
          </a:xfrm>
          <a:prstGeom prst="rect">
            <a:avLst/>
          </a:prstGeom>
          <a:noFill/>
        </p:spPr>
        <p:txBody>
          <a:bodyPr wrap="square" rtlCol="0">
            <a:spAutoFit/>
          </a:bodyPr>
          <a:lstStyle/>
          <a:p>
            <a:r>
              <a:rPr lang="en-IN" dirty="0"/>
              <a:t>         </a:t>
            </a:r>
            <a:r>
              <a:rPr lang="en-IN" u="sng" dirty="0"/>
              <a:t>Problem Statement: </a:t>
            </a:r>
          </a:p>
        </p:txBody>
      </p:sp>
      <p:sp>
        <p:nvSpPr>
          <p:cNvPr id="11" name="TextBox 10">
            <a:extLst>
              <a:ext uri="{FF2B5EF4-FFF2-40B4-BE49-F238E27FC236}">
                <a16:creationId xmlns:a16="http://schemas.microsoft.com/office/drawing/2014/main" id="{0DC61541-17CA-405A-BA58-F97A3951E554}"/>
              </a:ext>
            </a:extLst>
          </p:cNvPr>
          <p:cNvSpPr txBox="1"/>
          <p:nvPr/>
        </p:nvSpPr>
        <p:spPr>
          <a:xfrm>
            <a:off x="743431" y="2236677"/>
            <a:ext cx="6252987" cy="3754874"/>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Current methods of sweeping and garbage collection are under efficient.</a:t>
            </a:r>
          </a:p>
          <a:p>
            <a:pPr algn="just"/>
            <a:endParaRPr lang="en-US" sz="2000" dirty="0"/>
          </a:p>
          <a:p>
            <a:pPr marL="285750" indent="-285750" algn="just">
              <a:buFont typeface="Arial" panose="020B0604020202020204" pitchFamily="34" charset="0"/>
              <a:buChar char="•"/>
            </a:pPr>
            <a:r>
              <a:rPr lang="en-US" sz="2000" dirty="0"/>
              <a:t>Conventional garbage collection methods are not ergonomic and thus utilize unnecessary labor.</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Dust clouds that occur due to sweeping cause harm to </a:t>
            </a:r>
            <a:r>
              <a:rPr lang="en-US" sz="2000" dirty="0" err="1"/>
              <a:t>labours</a:t>
            </a:r>
            <a:r>
              <a:rPr lang="en-US" sz="2000" dirty="0"/>
              <a:t> and passers-by.</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Cost effective solution is not available.</a:t>
            </a:r>
          </a:p>
          <a:p>
            <a:pPr marL="285750" indent="-285750">
              <a:buFont typeface="Arial" panose="020B0604020202020204" pitchFamily="34" charset="0"/>
              <a:buChar char="•"/>
            </a:pPr>
            <a:endParaRPr lang="en-US" sz="2000" dirty="0"/>
          </a:p>
          <a:p>
            <a:endParaRPr lang="en-IN" dirty="0"/>
          </a:p>
        </p:txBody>
      </p:sp>
      <p:sp>
        <p:nvSpPr>
          <p:cNvPr id="10" name="TextBox 9">
            <a:extLst>
              <a:ext uri="{FF2B5EF4-FFF2-40B4-BE49-F238E27FC236}">
                <a16:creationId xmlns:a16="http://schemas.microsoft.com/office/drawing/2014/main" id="{B6650672-00CF-41B8-AF05-F7C762A4E4CA}"/>
              </a:ext>
            </a:extLst>
          </p:cNvPr>
          <p:cNvSpPr txBox="1"/>
          <p:nvPr/>
        </p:nvSpPr>
        <p:spPr>
          <a:xfrm>
            <a:off x="9919103" y="335799"/>
            <a:ext cx="1909073" cy="338554"/>
          </a:xfrm>
          <a:prstGeom prst="rect">
            <a:avLst/>
          </a:prstGeom>
          <a:noFill/>
          <a:ln w="3175">
            <a:solidFill>
              <a:schemeClr val="bg1">
                <a:lumMod val="85000"/>
              </a:schemeClr>
            </a:solidFill>
          </a:ln>
        </p:spPr>
        <p:txBody>
          <a:bodyPr wrap="square" rtlCol="0">
            <a:spAutoFit/>
          </a:bodyPr>
          <a:lstStyle/>
          <a:p>
            <a:r>
              <a:rPr lang="en-US" sz="1600" dirty="0"/>
              <a:t>Team ID</a:t>
            </a:r>
            <a:r>
              <a:rPr lang="en-US" sz="1400" dirty="0"/>
              <a:t>: </a:t>
            </a:r>
            <a:r>
              <a:rPr lang="en-IN" sz="1600" dirty="0"/>
              <a:t>STP-PI-37</a:t>
            </a:r>
            <a:endParaRPr lang="en-US" sz="1600" dirty="0"/>
          </a:p>
        </p:txBody>
      </p:sp>
      <p:sp>
        <p:nvSpPr>
          <p:cNvPr id="13" name="Title 1">
            <a:extLst>
              <a:ext uri="{FF2B5EF4-FFF2-40B4-BE49-F238E27FC236}">
                <a16:creationId xmlns:a16="http://schemas.microsoft.com/office/drawing/2014/main" id="{B6585875-D6A1-46CA-835A-4034B5B11848}"/>
              </a:ext>
            </a:extLst>
          </p:cNvPr>
          <p:cNvSpPr txBox="1">
            <a:spLocks/>
          </p:cNvSpPr>
          <p:nvPr/>
        </p:nvSpPr>
        <p:spPr>
          <a:xfrm>
            <a:off x="516668" y="308918"/>
            <a:ext cx="9079719" cy="420130"/>
          </a:xfrm>
          <a:prstGeom prst="rect">
            <a:avLst/>
          </a:prstGeom>
          <a:ln>
            <a:solidFill>
              <a:schemeClr val="tx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Design and Manufacturing of Road Garbage Collecting Machine</a:t>
            </a:r>
            <a:endParaRPr lang="en-IN" sz="2000" b="1" dirty="0"/>
          </a:p>
          <a:p>
            <a:endParaRPr lang="en-US" sz="1900" dirty="0"/>
          </a:p>
        </p:txBody>
      </p:sp>
      <p:sp>
        <p:nvSpPr>
          <p:cNvPr id="14" name="TextBox 13">
            <a:extLst>
              <a:ext uri="{FF2B5EF4-FFF2-40B4-BE49-F238E27FC236}">
                <a16:creationId xmlns:a16="http://schemas.microsoft.com/office/drawing/2014/main" id="{5701D445-24F0-47D2-9870-93B8713251EB}"/>
              </a:ext>
            </a:extLst>
          </p:cNvPr>
          <p:cNvSpPr txBox="1"/>
          <p:nvPr/>
        </p:nvSpPr>
        <p:spPr>
          <a:xfrm>
            <a:off x="560385" y="980322"/>
            <a:ext cx="7492753" cy="369332"/>
          </a:xfrm>
          <a:prstGeom prst="rect">
            <a:avLst/>
          </a:prstGeom>
          <a:noFill/>
        </p:spPr>
        <p:txBody>
          <a:bodyPr wrap="square" rtlCol="0">
            <a:spAutoFit/>
          </a:bodyPr>
          <a:lstStyle/>
          <a:p>
            <a:r>
              <a:rPr lang="en-US" b="1" u="sng" dirty="0">
                <a:latin typeface="+mj-lt"/>
              </a:rPr>
              <a:t>Product Description</a:t>
            </a:r>
            <a:endParaRPr lang="en-IN" b="1" u="sng" dirty="0">
              <a:latin typeface="+mj-lt"/>
            </a:endParaRPr>
          </a:p>
        </p:txBody>
      </p:sp>
      <p:pic>
        <p:nvPicPr>
          <p:cNvPr id="15" name="Picture 14">
            <a:extLst>
              <a:ext uri="{FF2B5EF4-FFF2-40B4-BE49-F238E27FC236}">
                <a16:creationId xmlns:a16="http://schemas.microsoft.com/office/drawing/2014/main" id="{ED0F4EAE-E31B-4341-B62C-40B335653683}"/>
              </a:ext>
            </a:extLst>
          </p:cNvPr>
          <p:cNvPicPr>
            <a:picLocks noChangeAspect="1"/>
          </p:cNvPicPr>
          <p:nvPr/>
        </p:nvPicPr>
        <p:blipFill>
          <a:blip r:embed="rId3"/>
          <a:stretch>
            <a:fillRect/>
          </a:stretch>
        </p:blipFill>
        <p:spPr>
          <a:xfrm>
            <a:off x="7347468" y="4114114"/>
            <a:ext cx="4228162" cy="2374321"/>
          </a:xfrm>
          <a:prstGeom prst="rect">
            <a:avLst/>
          </a:prstGeom>
          <a:ln w="12700">
            <a:solidFill>
              <a:schemeClr val="tx1"/>
            </a:solidFill>
          </a:ln>
        </p:spPr>
      </p:pic>
      <p:pic>
        <p:nvPicPr>
          <p:cNvPr id="16" name="Picture 15">
            <a:extLst>
              <a:ext uri="{FF2B5EF4-FFF2-40B4-BE49-F238E27FC236}">
                <a16:creationId xmlns:a16="http://schemas.microsoft.com/office/drawing/2014/main" id="{BA5C7C02-C1D3-4B2B-8F3F-E5E8D9078695}"/>
              </a:ext>
            </a:extLst>
          </p:cNvPr>
          <p:cNvPicPr>
            <a:picLocks noChangeAspect="1"/>
          </p:cNvPicPr>
          <p:nvPr/>
        </p:nvPicPr>
        <p:blipFill>
          <a:blip r:embed="rId4"/>
          <a:stretch>
            <a:fillRect/>
          </a:stretch>
        </p:blipFill>
        <p:spPr>
          <a:xfrm>
            <a:off x="7347468" y="1472995"/>
            <a:ext cx="4228162" cy="2538172"/>
          </a:xfrm>
          <a:prstGeom prst="rect">
            <a:avLst/>
          </a:prstGeom>
          <a:ln w="12700">
            <a:solidFill>
              <a:schemeClr val="tx1"/>
            </a:solidFill>
          </a:ln>
        </p:spPr>
      </p:pic>
    </p:spTree>
    <p:extLst>
      <p:ext uri="{BB962C8B-B14F-4D97-AF65-F5344CB8AC3E}">
        <p14:creationId xmlns:p14="http://schemas.microsoft.com/office/powerpoint/2010/main" val="125017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92381" y="1637809"/>
            <a:ext cx="11282951" cy="4782727"/>
          </a:xfrm>
          <a:prstGeom prst="rect">
            <a:avLst/>
          </a:prstGeom>
          <a:ln w="3175">
            <a:solidFill>
              <a:schemeClr val="bg1">
                <a:lumMod val="85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a:p>
            <a:pPr lvl="1"/>
            <a:endParaRPr lang="en-US" sz="4400" dirty="0"/>
          </a:p>
          <a:p>
            <a:pPr lvl="1"/>
            <a:endParaRPr lang="en-US" sz="1733" dirty="0"/>
          </a:p>
          <a:p>
            <a:pPr lvl="1"/>
            <a:endParaRPr lang="en-US" sz="1733" dirty="0"/>
          </a:p>
          <a:p>
            <a:pPr marL="0" indent="0">
              <a:buNone/>
            </a:pPr>
            <a:endParaRPr lang="en-US" sz="1733" dirty="0"/>
          </a:p>
          <a:p>
            <a:pPr lvl="1"/>
            <a:endParaRPr lang="en-US" sz="1733" dirty="0"/>
          </a:p>
        </p:txBody>
      </p:sp>
      <p:sp>
        <p:nvSpPr>
          <p:cNvPr id="6" name="TextBox 5"/>
          <p:cNvSpPr txBox="1"/>
          <p:nvPr/>
        </p:nvSpPr>
        <p:spPr>
          <a:xfrm>
            <a:off x="9919103" y="335799"/>
            <a:ext cx="1909073" cy="338554"/>
          </a:xfrm>
          <a:prstGeom prst="rect">
            <a:avLst/>
          </a:prstGeom>
          <a:noFill/>
          <a:ln w="3175">
            <a:solidFill>
              <a:schemeClr val="bg1">
                <a:lumMod val="85000"/>
              </a:schemeClr>
            </a:solidFill>
          </a:ln>
        </p:spPr>
        <p:txBody>
          <a:bodyPr wrap="square" rtlCol="0">
            <a:spAutoFit/>
          </a:bodyPr>
          <a:lstStyle/>
          <a:p>
            <a:r>
              <a:rPr lang="en-US" sz="1600" dirty="0"/>
              <a:t>Team ID</a:t>
            </a:r>
            <a:r>
              <a:rPr lang="en-US" sz="1400" dirty="0"/>
              <a:t>: </a:t>
            </a:r>
            <a:r>
              <a:rPr lang="en-IN" sz="1600" dirty="0"/>
              <a:t>STP-PI-37</a:t>
            </a:r>
            <a:endParaRPr lang="en-US" sz="1600" dirty="0"/>
          </a:p>
        </p:txBody>
      </p:sp>
      <p:sp>
        <p:nvSpPr>
          <p:cNvPr id="5" name="TextBox 4">
            <a:extLst>
              <a:ext uri="{FF2B5EF4-FFF2-40B4-BE49-F238E27FC236}">
                <a16:creationId xmlns:a16="http://schemas.microsoft.com/office/drawing/2014/main" id="{A5588B0D-7D0C-4582-9042-DBBD00B3AE37}"/>
              </a:ext>
            </a:extLst>
          </p:cNvPr>
          <p:cNvSpPr txBox="1"/>
          <p:nvPr/>
        </p:nvSpPr>
        <p:spPr>
          <a:xfrm>
            <a:off x="560385" y="980322"/>
            <a:ext cx="7492753" cy="369332"/>
          </a:xfrm>
          <a:prstGeom prst="rect">
            <a:avLst/>
          </a:prstGeom>
          <a:noFill/>
        </p:spPr>
        <p:txBody>
          <a:bodyPr wrap="square" rtlCol="0">
            <a:spAutoFit/>
          </a:bodyPr>
          <a:lstStyle/>
          <a:p>
            <a:r>
              <a:rPr lang="en-US" b="1" u="sng" dirty="0">
                <a:latin typeface="+mj-lt"/>
              </a:rPr>
              <a:t>Product Description</a:t>
            </a:r>
            <a:endParaRPr lang="en-IN" b="1" u="sng" dirty="0">
              <a:latin typeface="+mj-lt"/>
            </a:endParaRPr>
          </a:p>
        </p:txBody>
      </p:sp>
      <p:sp>
        <p:nvSpPr>
          <p:cNvPr id="7" name="TextBox 6">
            <a:extLst>
              <a:ext uri="{FF2B5EF4-FFF2-40B4-BE49-F238E27FC236}">
                <a16:creationId xmlns:a16="http://schemas.microsoft.com/office/drawing/2014/main" id="{08941336-0022-4EF8-AEA7-60E99BEEF515}"/>
              </a:ext>
            </a:extLst>
          </p:cNvPr>
          <p:cNvSpPr txBox="1"/>
          <p:nvPr/>
        </p:nvSpPr>
        <p:spPr>
          <a:xfrm>
            <a:off x="556815" y="3311718"/>
            <a:ext cx="5691522" cy="3139321"/>
          </a:xfrm>
          <a:prstGeom prst="rect">
            <a:avLst/>
          </a:prstGeom>
          <a:noFill/>
        </p:spPr>
        <p:txBody>
          <a:bodyPr wrap="square" rtlCol="0">
            <a:spAutoFit/>
          </a:bodyPr>
          <a:lstStyle/>
          <a:p>
            <a:r>
              <a:rPr lang="en-IN" dirty="0"/>
              <a:t>     </a:t>
            </a:r>
            <a:r>
              <a:rPr lang="en-IN" u="sng" dirty="0"/>
              <a:t>Proposed Solution:</a:t>
            </a:r>
          </a:p>
          <a:p>
            <a:pPr marL="285750" indent="-285750" algn="just">
              <a:buFont typeface="Arial" panose="020B0604020202020204" pitchFamily="34" charset="0"/>
              <a:buChar char="•"/>
            </a:pPr>
            <a:r>
              <a:rPr lang="en-IN" dirty="0"/>
              <a:t>A Semi Automatic Battery Operated (SABO) garbage cleaning vehicle. </a:t>
            </a:r>
          </a:p>
          <a:p>
            <a:pPr marL="285750" indent="-285750" algn="just">
              <a:buFont typeface="Arial" panose="020B0604020202020204" pitchFamily="34" charset="0"/>
              <a:buChar char="•"/>
            </a:pPr>
            <a:r>
              <a:rPr lang="en-IN" dirty="0"/>
              <a:t>It uses the same principle of manual sweeping method but with a long continuous brush that rotates at certain RPM in an enclosed trolley.</a:t>
            </a:r>
          </a:p>
          <a:p>
            <a:pPr marL="285750" indent="-285750" algn="just">
              <a:buFont typeface="Arial" panose="020B0604020202020204" pitchFamily="34" charset="0"/>
              <a:buChar char="•"/>
            </a:pPr>
            <a:r>
              <a:rPr lang="en-IN" dirty="0"/>
              <a:t>It also reduces labour effort as well as reduces dust pollution, thus making  the product a social and environmental advantageous.</a:t>
            </a:r>
          </a:p>
          <a:p>
            <a:endParaRPr lang="en-IN" dirty="0"/>
          </a:p>
          <a:p>
            <a:endParaRPr lang="en-IN" dirty="0"/>
          </a:p>
        </p:txBody>
      </p:sp>
      <p:sp>
        <p:nvSpPr>
          <p:cNvPr id="11" name="TextBox 10">
            <a:extLst>
              <a:ext uri="{FF2B5EF4-FFF2-40B4-BE49-F238E27FC236}">
                <a16:creationId xmlns:a16="http://schemas.microsoft.com/office/drawing/2014/main" id="{0DC61541-17CA-405A-BA58-F97A3951E554}"/>
              </a:ext>
            </a:extLst>
          </p:cNvPr>
          <p:cNvSpPr txBox="1"/>
          <p:nvPr/>
        </p:nvSpPr>
        <p:spPr>
          <a:xfrm>
            <a:off x="743431" y="2511226"/>
            <a:ext cx="7126663"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endParaRPr lang="en-IN" dirty="0"/>
          </a:p>
        </p:txBody>
      </p:sp>
      <p:sp>
        <p:nvSpPr>
          <p:cNvPr id="4" name="TextBox 3">
            <a:extLst>
              <a:ext uri="{FF2B5EF4-FFF2-40B4-BE49-F238E27FC236}">
                <a16:creationId xmlns:a16="http://schemas.microsoft.com/office/drawing/2014/main" id="{A24D3ABB-EC96-4B42-AE56-36824E077DAE}"/>
              </a:ext>
            </a:extLst>
          </p:cNvPr>
          <p:cNvSpPr txBox="1"/>
          <p:nvPr/>
        </p:nvSpPr>
        <p:spPr>
          <a:xfrm>
            <a:off x="560385" y="1772562"/>
            <a:ext cx="5691522" cy="1754326"/>
          </a:xfrm>
          <a:prstGeom prst="rect">
            <a:avLst/>
          </a:prstGeom>
          <a:noFill/>
        </p:spPr>
        <p:txBody>
          <a:bodyPr wrap="square" rtlCol="0">
            <a:spAutoFit/>
          </a:bodyPr>
          <a:lstStyle/>
          <a:p>
            <a:pPr algn="just"/>
            <a:r>
              <a:rPr lang="en-US" dirty="0"/>
              <a:t>     </a:t>
            </a:r>
            <a:r>
              <a:rPr lang="en-US" u="sng" dirty="0"/>
              <a:t>Existing Solution:</a:t>
            </a:r>
            <a:r>
              <a:rPr lang="en-US" dirty="0"/>
              <a:t> Vacuum Cleaning</a:t>
            </a:r>
          </a:p>
          <a:p>
            <a:pPr marL="285750" indent="-285750" algn="just">
              <a:buFont typeface="Arial" panose="020B0604020202020204" pitchFamily="34" charset="0"/>
              <a:buChar char="•"/>
            </a:pPr>
            <a:r>
              <a:rPr lang="en-US" dirty="0"/>
              <a:t>Initial Cost is above ₹ 16 Lakhs .</a:t>
            </a:r>
          </a:p>
          <a:p>
            <a:pPr marL="285750" indent="-285750" algn="just">
              <a:buFont typeface="Arial" panose="020B0604020202020204" pitchFamily="34" charset="0"/>
              <a:buChar char="•"/>
            </a:pPr>
            <a:r>
              <a:rPr lang="en-US" dirty="0"/>
              <a:t>Maintenance is complex and costly. </a:t>
            </a:r>
          </a:p>
          <a:p>
            <a:pPr marL="285750" indent="-285750" algn="just">
              <a:buFont typeface="Arial" panose="020B0604020202020204" pitchFamily="34" charset="0"/>
              <a:buChar char="•"/>
            </a:pPr>
            <a:r>
              <a:rPr lang="en-US" dirty="0"/>
              <a:t>Complexity of this technology does not allow us to prioritize the quantity needed for maximum effect.</a:t>
            </a:r>
          </a:p>
          <a:p>
            <a:r>
              <a:rPr lang="en-IN" dirty="0"/>
              <a:t> </a:t>
            </a:r>
          </a:p>
        </p:txBody>
      </p:sp>
      <p:pic>
        <p:nvPicPr>
          <p:cNvPr id="9" name="Picture 8" descr="A truck on a city street&#10;&#10;Description automatically generated">
            <a:extLst>
              <a:ext uri="{FF2B5EF4-FFF2-40B4-BE49-F238E27FC236}">
                <a16:creationId xmlns:a16="http://schemas.microsoft.com/office/drawing/2014/main" id="{44601ADD-E68A-451B-8A3B-0197B918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770" y="2137235"/>
            <a:ext cx="5158731" cy="3864069"/>
          </a:xfrm>
          <a:prstGeom prst="rect">
            <a:avLst/>
          </a:prstGeom>
          <a:ln w="12700">
            <a:solidFill>
              <a:schemeClr val="tx1"/>
            </a:solidFill>
          </a:ln>
        </p:spPr>
      </p:pic>
      <p:sp>
        <p:nvSpPr>
          <p:cNvPr id="10" name="Title 1">
            <a:extLst>
              <a:ext uri="{FF2B5EF4-FFF2-40B4-BE49-F238E27FC236}">
                <a16:creationId xmlns:a16="http://schemas.microsoft.com/office/drawing/2014/main" id="{2A4461FF-01FE-4949-B180-83483EF33581}"/>
              </a:ext>
            </a:extLst>
          </p:cNvPr>
          <p:cNvSpPr txBox="1">
            <a:spLocks/>
          </p:cNvSpPr>
          <p:nvPr/>
        </p:nvSpPr>
        <p:spPr>
          <a:xfrm>
            <a:off x="516668" y="308918"/>
            <a:ext cx="9079719" cy="420130"/>
          </a:xfrm>
          <a:prstGeom prst="rect">
            <a:avLst/>
          </a:prstGeom>
          <a:ln>
            <a:solidFill>
              <a:schemeClr val="bg1">
                <a:lumMod val="50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tx1">
                    <a:lumMod val="65000"/>
                    <a:lumOff val="35000"/>
                  </a:schemeClr>
                </a:solidFill>
              </a:rPr>
              <a:t>Design and Manufacturing of Road Garbage Collecting Machine</a:t>
            </a:r>
            <a:endParaRPr lang="en-IN" sz="2000" b="1" dirty="0">
              <a:solidFill>
                <a:schemeClr val="tx1">
                  <a:lumMod val="65000"/>
                  <a:lumOff val="35000"/>
                </a:schemeClr>
              </a:solidFill>
            </a:endParaRPr>
          </a:p>
          <a:p>
            <a:endParaRPr lang="en-US" sz="1900" dirty="0"/>
          </a:p>
        </p:txBody>
      </p:sp>
    </p:spTree>
    <p:extLst>
      <p:ext uri="{BB962C8B-B14F-4D97-AF65-F5344CB8AC3E}">
        <p14:creationId xmlns:p14="http://schemas.microsoft.com/office/powerpoint/2010/main" val="150056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6668" y="308918"/>
            <a:ext cx="9079719" cy="420130"/>
          </a:xfrm>
          <a:prstGeom prst="rect">
            <a:avLst/>
          </a:prstGeom>
          <a:ln>
            <a:solidFill>
              <a:schemeClr val="bg1">
                <a:lumMod val="50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tx1">
                    <a:lumMod val="65000"/>
                    <a:lumOff val="35000"/>
                  </a:schemeClr>
                </a:solidFill>
              </a:rPr>
              <a:t>Design and Manufacturing of Road Garbage Collecting Machine</a:t>
            </a:r>
            <a:endParaRPr lang="en-IN" sz="2000" b="1" dirty="0">
              <a:solidFill>
                <a:schemeClr val="tx1">
                  <a:lumMod val="65000"/>
                  <a:lumOff val="35000"/>
                </a:schemeClr>
              </a:solidFill>
            </a:endParaRPr>
          </a:p>
          <a:p>
            <a:endParaRPr lang="en-US" sz="1900" dirty="0"/>
          </a:p>
        </p:txBody>
      </p:sp>
      <p:sp>
        <p:nvSpPr>
          <p:cNvPr id="3" name="Content Placeholder 2"/>
          <p:cNvSpPr txBox="1">
            <a:spLocks/>
          </p:cNvSpPr>
          <p:nvPr/>
        </p:nvSpPr>
        <p:spPr>
          <a:xfrm>
            <a:off x="392381" y="1637809"/>
            <a:ext cx="11282951" cy="4782727"/>
          </a:xfrm>
          <a:prstGeom prst="rect">
            <a:avLst/>
          </a:prstGeom>
          <a:ln w="3175">
            <a:solidFill>
              <a:schemeClr val="bg1">
                <a:lumMod val="85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a:p>
            <a:pPr lvl="1"/>
            <a:endParaRPr lang="en-US" sz="4400" dirty="0"/>
          </a:p>
          <a:p>
            <a:pPr lvl="1"/>
            <a:endParaRPr lang="en-US" sz="1733" dirty="0"/>
          </a:p>
          <a:p>
            <a:pPr lvl="1"/>
            <a:endParaRPr lang="en-US" sz="1733" dirty="0"/>
          </a:p>
          <a:p>
            <a:pPr marL="0" indent="0">
              <a:buNone/>
            </a:pPr>
            <a:endParaRPr lang="en-US" sz="1733" dirty="0"/>
          </a:p>
          <a:p>
            <a:pPr lvl="1"/>
            <a:endParaRPr lang="en-US" sz="1733" dirty="0"/>
          </a:p>
        </p:txBody>
      </p:sp>
      <p:sp>
        <p:nvSpPr>
          <p:cNvPr id="7" name="TextBox 6">
            <a:extLst>
              <a:ext uri="{FF2B5EF4-FFF2-40B4-BE49-F238E27FC236}">
                <a16:creationId xmlns:a16="http://schemas.microsoft.com/office/drawing/2014/main" id="{08941336-0022-4EF8-AEA7-60E99BEEF515}"/>
              </a:ext>
            </a:extLst>
          </p:cNvPr>
          <p:cNvSpPr txBox="1"/>
          <p:nvPr/>
        </p:nvSpPr>
        <p:spPr>
          <a:xfrm>
            <a:off x="560385" y="1694878"/>
            <a:ext cx="4820912" cy="3416320"/>
          </a:xfrm>
          <a:prstGeom prst="rect">
            <a:avLst/>
          </a:prstGeom>
          <a:noFill/>
        </p:spPr>
        <p:txBody>
          <a:bodyPr wrap="square" rtlCol="0">
            <a:spAutoFit/>
          </a:bodyPr>
          <a:lstStyle/>
          <a:p>
            <a:pPr algn="just"/>
            <a:r>
              <a:rPr lang="en-IN" dirty="0"/>
              <a:t>      </a:t>
            </a:r>
            <a:r>
              <a:rPr lang="en-IN" sz="2000" u="sng" dirty="0"/>
              <a:t>Main Unique Selling Points:  </a:t>
            </a:r>
          </a:p>
          <a:p>
            <a:pPr algn="just"/>
            <a:endParaRPr lang="en-IN" sz="2000" dirty="0"/>
          </a:p>
          <a:p>
            <a:pPr marL="342900" indent="-342900" algn="just">
              <a:buAutoNum type="arabicPeriod"/>
            </a:pPr>
            <a:r>
              <a:rPr lang="en-IN" sz="2000" dirty="0"/>
              <a:t>More efficient ,time saving in road and ground cleaning process.</a:t>
            </a:r>
          </a:p>
          <a:p>
            <a:pPr marL="342900" indent="-342900" algn="just">
              <a:buAutoNum type="arabicPeriod"/>
            </a:pPr>
            <a:r>
              <a:rPr lang="en-IN" sz="2000" dirty="0"/>
              <a:t>Reduced labour cost and labour fatigue.</a:t>
            </a:r>
          </a:p>
          <a:p>
            <a:pPr marL="342900" indent="-342900" algn="just">
              <a:buAutoNum type="arabicPeriod"/>
            </a:pPr>
            <a:r>
              <a:rPr lang="en-IN" sz="2000" dirty="0"/>
              <a:t>Considerable increase in work output.</a:t>
            </a:r>
          </a:p>
          <a:p>
            <a:pPr marL="342900" indent="-342900" algn="just">
              <a:buAutoNum type="arabicPeriod"/>
            </a:pPr>
            <a:r>
              <a:rPr lang="en-IN" sz="2000" dirty="0"/>
              <a:t>Economically feasible.</a:t>
            </a:r>
          </a:p>
          <a:p>
            <a:pPr marL="342900" indent="-342900" algn="just">
              <a:buAutoNum type="arabicPeriod"/>
            </a:pPr>
            <a:r>
              <a:rPr lang="en-IN" sz="2000" dirty="0"/>
              <a:t>Bristles of the brush adapt to the terrain conditions .</a:t>
            </a:r>
          </a:p>
          <a:p>
            <a:pPr marL="342900" indent="-342900" algn="just">
              <a:buAutoNum type="arabicPeriod"/>
            </a:pPr>
            <a:endParaRPr lang="en-IN" dirty="0"/>
          </a:p>
          <a:p>
            <a:pPr marL="342900" indent="-342900" algn="just">
              <a:buAutoNum type="arabicPeriod"/>
            </a:pPr>
            <a:endParaRPr lang="en-IN" dirty="0"/>
          </a:p>
        </p:txBody>
      </p:sp>
      <p:pic>
        <p:nvPicPr>
          <p:cNvPr id="4" name="Picture 3">
            <a:extLst>
              <a:ext uri="{FF2B5EF4-FFF2-40B4-BE49-F238E27FC236}">
                <a16:creationId xmlns:a16="http://schemas.microsoft.com/office/drawing/2014/main" id="{E8EB0708-A9E2-4A50-8941-1DD70AD206C2}"/>
              </a:ext>
            </a:extLst>
          </p:cNvPr>
          <p:cNvPicPr>
            <a:picLocks noChangeAspect="1"/>
          </p:cNvPicPr>
          <p:nvPr/>
        </p:nvPicPr>
        <p:blipFill rotWithShape="1">
          <a:blip r:embed="rId3"/>
          <a:srcRect t="11481"/>
          <a:stretch/>
        </p:blipFill>
        <p:spPr>
          <a:xfrm>
            <a:off x="3139619" y="4949605"/>
            <a:ext cx="1648735" cy="1459458"/>
          </a:xfrm>
          <a:prstGeom prst="rect">
            <a:avLst/>
          </a:prstGeom>
        </p:spPr>
      </p:pic>
      <p:pic>
        <p:nvPicPr>
          <p:cNvPr id="8" name="Picture 7" descr="Existing methods of garbage cleaning&#10;&#10;">
            <a:extLst>
              <a:ext uri="{FF2B5EF4-FFF2-40B4-BE49-F238E27FC236}">
                <a16:creationId xmlns:a16="http://schemas.microsoft.com/office/drawing/2014/main" id="{83FCF036-26D5-4A9C-AFE9-C88ADA100B37}"/>
              </a:ext>
            </a:extLst>
          </p:cNvPr>
          <p:cNvPicPr>
            <a:picLocks noChangeAspect="1"/>
          </p:cNvPicPr>
          <p:nvPr/>
        </p:nvPicPr>
        <p:blipFill>
          <a:blip r:embed="rId4"/>
          <a:stretch>
            <a:fillRect/>
          </a:stretch>
        </p:blipFill>
        <p:spPr>
          <a:xfrm>
            <a:off x="5648425" y="2353695"/>
            <a:ext cx="5921046" cy="3325639"/>
          </a:xfrm>
          <a:prstGeom prst="rect">
            <a:avLst/>
          </a:prstGeom>
          <a:ln w="12700">
            <a:solidFill>
              <a:schemeClr val="tx1"/>
            </a:solidFill>
          </a:ln>
        </p:spPr>
      </p:pic>
      <p:sp>
        <p:nvSpPr>
          <p:cNvPr id="9" name="TextBox 8">
            <a:extLst>
              <a:ext uri="{FF2B5EF4-FFF2-40B4-BE49-F238E27FC236}">
                <a16:creationId xmlns:a16="http://schemas.microsoft.com/office/drawing/2014/main" id="{671D6945-6E71-4740-A496-FE5192A72F46}"/>
              </a:ext>
            </a:extLst>
          </p:cNvPr>
          <p:cNvSpPr txBox="1"/>
          <p:nvPr/>
        </p:nvSpPr>
        <p:spPr>
          <a:xfrm>
            <a:off x="7292317" y="5773957"/>
            <a:ext cx="2698577" cy="261610"/>
          </a:xfrm>
          <a:prstGeom prst="rect">
            <a:avLst/>
          </a:prstGeom>
          <a:noFill/>
        </p:spPr>
        <p:txBody>
          <a:bodyPr wrap="square" rtlCol="0">
            <a:spAutoFit/>
          </a:bodyPr>
          <a:lstStyle/>
          <a:p>
            <a:pPr algn="ctr"/>
            <a:r>
              <a:rPr lang="en-IN" sz="1100" dirty="0">
                <a:solidFill>
                  <a:schemeClr val="tx1">
                    <a:lumMod val="75000"/>
                    <a:lumOff val="25000"/>
                  </a:schemeClr>
                </a:solidFill>
              </a:rPr>
              <a:t>Conventional method of garbage collection</a:t>
            </a:r>
          </a:p>
        </p:txBody>
      </p:sp>
      <p:sp>
        <p:nvSpPr>
          <p:cNvPr id="10" name="TextBox 9"/>
          <p:cNvSpPr txBox="1"/>
          <p:nvPr/>
        </p:nvSpPr>
        <p:spPr>
          <a:xfrm>
            <a:off x="9919103" y="335799"/>
            <a:ext cx="1909073" cy="338554"/>
          </a:xfrm>
          <a:prstGeom prst="rect">
            <a:avLst/>
          </a:prstGeom>
          <a:noFill/>
          <a:ln w="3175">
            <a:solidFill>
              <a:schemeClr val="bg1">
                <a:lumMod val="85000"/>
              </a:schemeClr>
            </a:solidFill>
          </a:ln>
        </p:spPr>
        <p:txBody>
          <a:bodyPr wrap="square" rtlCol="0">
            <a:spAutoFit/>
          </a:bodyPr>
          <a:lstStyle/>
          <a:p>
            <a:r>
              <a:rPr lang="en-US" sz="1600" dirty="0"/>
              <a:t>Team ID</a:t>
            </a:r>
            <a:r>
              <a:rPr lang="en-US" sz="1400" dirty="0"/>
              <a:t>: </a:t>
            </a:r>
            <a:r>
              <a:rPr lang="en-IN" sz="1600" dirty="0"/>
              <a:t>STP-PI-37</a:t>
            </a:r>
            <a:endParaRPr lang="en-US" sz="1600" dirty="0"/>
          </a:p>
        </p:txBody>
      </p:sp>
      <p:sp>
        <p:nvSpPr>
          <p:cNvPr id="11" name="TextBox 10">
            <a:extLst>
              <a:ext uri="{FF2B5EF4-FFF2-40B4-BE49-F238E27FC236}">
                <a16:creationId xmlns:a16="http://schemas.microsoft.com/office/drawing/2014/main" id="{A5588B0D-7D0C-4582-9042-DBBD00B3AE37}"/>
              </a:ext>
            </a:extLst>
          </p:cNvPr>
          <p:cNvSpPr txBox="1"/>
          <p:nvPr/>
        </p:nvSpPr>
        <p:spPr>
          <a:xfrm>
            <a:off x="560385" y="980322"/>
            <a:ext cx="7492753" cy="369332"/>
          </a:xfrm>
          <a:prstGeom prst="rect">
            <a:avLst/>
          </a:prstGeom>
          <a:noFill/>
        </p:spPr>
        <p:txBody>
          <a:bodyPr wrap="square" rtlCol="0">
            <a:spAutoFit/>
          </a:bodyPr>
          <a:lstStyle/>
          <a:p>
            <a:r>
              <a:rPr lang="en-US" b="1" u="sng" dirty="0">
                <a:latin typeface="+mj-lt"/>
              </a:rPr>
              <a:t>Product Description</a:t>
            </a:r>
            <a:endParaRPr lang="en-IN" b="1" u="sng" dirty="0">
              <a:latin typeface="+mj-lt"/>
            </a:endParaRPr>
          </a:p>
        </p:txBody>
      </p:sp>
    </p:spTree>
    <p:extLst>
      <p:ext uri="{BB962C8B-B14F-4D97-AF65-F5344CB8AC3E}">
        <p14:creationId xmlns:p14="http://schemas.microsoft.com/office/powerpoint/2010/main" val="56238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92381" y="1637809"/>
            <a:ext cx="11282951" cy="5089562"/>
          </a:xfrm>
          <a:prstGeom prst="rect">
            <a:avLst/>
          </a:prstGeom>
          <a:ln w="3175">
            <a:solidFill>
              <a:schemeClr val="bg1">
                <a:lumMod val="85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a:p>
            <a:pPr lvl="1"/>
            <a:endParaRPr lang="en-US" sz="4400" dirty="0"/>
          </a:p>
          <a:p>
            <a:pPr lvl="1"/>
            <a:endParaRPr lang="en-US" sz="1733" dirty="0"/>
          </a:p>
          <a:p>
            <a:pPr lvl="1"/>
            <a:endParaRPr lang="en-US" sz="1733" dirty="0"/>
          </a:p>
          <a:p>
            <a:pPr marL="0" indent="0">
              <a:buNone/>
            </a:pPr>
            <a:endParaRPr lang="en-US" sz="1733" dirty="0"/>
          </a:p>
          <a:p>
            <a:pPr lvl="1"/>
            <a:endParaRPr lang="en-US" sz="1733" dirty="0"/>
          </a:p>
        </p:txBody>
      </p:sp>
      <p:sp>
        <p:nvSpPr>
          <p:cNvPr id="7" name="TextBox 6">
            <a:extLst>
              <a:ext uri="{FF2B5EF4-FFF2-40B4-BE49-F238E27FC236}">
                <a16:creationId xmlns:a16="http://schemas.microsoft.com/office/drawing/2014/main" id="{08941336-0022-4EF8-AEA7-60E99BEEF515}"/>
              </a:ext>
            </a:extLst>
          </p:cNvPr>
          <p:cNvSpPr txBox="1"/>
          <p:nvPr/>
        </p:nvSpPr>
        <p:spPr>
          <a:xfrm>
            <a:off x="560385" y="1309066"/>
            <a:ext cx="1702551" cy="369332"/>
          </a:xfrm>
          <a:prstGeom prst="rect">
            <a:avLst/>
          </a:prstGeom>
          <a:noFill/>
        </p:spPr>
        <p:txBody>
          <a:bodyPr wrap="square" rtlCol="0">
            <a:spAutoFit/>
          </a:bodyPr>
          <a:lstStyle/>
          <a:p>
            <a:r>
              <a:rPr lang="en-IN" dirty="0"/>
              <a:t>Solid Modelling: </a:t>
            </a:r>
          </a:p>
        </p:txBody>
      </p:sp>
      <p:pic>
        <p:nvPicPr>
          <p:cNvPr id="17" name="Picture 16">
            <a:extLst>
              <a:ext uri="{FF2B5EF4-FFF2-40B4-BE49-F238E27FC236}">
                <a16:creationId xmlns:a16="http://schemas.microsoft.com/office/drawing/2014/main" id="{F2F1DEFD-9FF7-4336-958D-98326E5E5A9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265" r="51995"/>
          <a:stretch/>
        </p:blipFill>
        <p:spPr>
          <a:xfrm>
            <a:off x="561258" y="2258414"/>
            <a:ext cx="3117376" cy="3714541"/>
          </a:xfrm>
          <a:prstGeom prst="rect">
            <a:avLst/>
          </a:prstGeom>
        </p:spPr>
      </p:pic>
      <p:pic>
        <p:nvPicPr>
          <p:cNvPr id="21" name="Picture 20">
            <a:extLst>
              <a:ext uri="{FF2B5EF4-FFF2-40B4-BE49-F238E27FC236}">
                <a16:creationId xmlns:a16="http://schemas.microsoft.com/office/drawing/2014/main" id="{5A16E3B4-C536-4421-869B-74FF71C413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03413" y="2258415"/>
            <a:ext cx="3027270" cy="3714541"/>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b="4570"/>
          <a:stretch/>
        </p:blipFill>
        <p:spPr>
          <a:xfrm>
            <a:off x="6955462" y="1741489"/>
            <a:ext cx="4188603" cy="2248673"/>
          </a:xfrm>
          <a:prstGeom prst="rect">
            <a:avLst/>
          </a:prstGeom>
        </p:spPr>
      </p:pic>
      <p:sp>
        <p:nvSpPr>
          <p:cNvPr id="19" name="TextBox 18"/>
          <p:cNvSpPr txBox="1"/>
          <p:nvPr/>
        </p:nvSpPr>
        <p:spPr>
          <a:xfrm>
            <a:off x="9919103" y="335799"/>
            <a:ext cx="1909073" cy="338554"/>
          </a:xfrm>
          <a:prstGeom prst="rect">
            <a:avLst/>
          </a:prstGeom>
          <a:noFill/>
          <a:ln w="3175">
            <a:solidFill>
              <a:schemeClr val="bg1">
                <a:lumMod val="85000"/>
              </a:schemeClr>
            </a:solidFill>
          </a:ln>
        </p:spPr>
        <p:txBody>
          <a:bodyPr wrap="square" rtlCol="0">
            <a:spAutoFit/>
          </a:bodyPr>
          <a:lstStyle/>
          <a:p>
            <a:r>
              <a:rPr lang="en-US" sz="1600" dirty="0"/>
              <a:t>Team ID</a:t>
            </a:r>
            <a:r>
              <a:rPr lang="en-US" sz="1400" dirty="0"/>
              <a:t>: </a:t>
            </a:r>
            <a:r>
              <a:rPr lang="en-IN" sz="1600" dirty="0"/>
              <a:t>STP-PI-37</a:t>
            </a:r>
            <a:endParaRPr lang="en-US" sz="1600" dirty="0"/>
          </a:p>
        </p:txBody>
      </p:sp>
      <p:sp>
        <p:nvSpPr>
          <p:cNvPr id="20" name="Title 1"/>
          <p:cNvSpPr txBox="1">
            <a:spLocks/>
          </p:cNvSpPr>
          <p:nvPr/>
        </p:nvSpPr>
        <p:spPr>
          <a:xfrm>
            <a:off x="516668" y="308918"/>
            <a:ext cx="9079719" cy="420130"/>
          </a:xfrm>
          <a:prstGeom prst="rect">
            <a:avLst/>
          </a:prstGeom>
          <a:ln>
            <a:solidFill>
              <a:schemeClr val="bg1">
                <a:lumMod val="50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tx1">
                    <a:lumMod val="65000"/>
                    <a:lumOff val="35000"/>
                  </a:schemeClr>
                </a:solidFill>
              </a:rPr>
              <a:t>Design and Manufacturing of Road Garbage Collecting Machine</a:t>
            </a:r>
            <a:endParaRPr lang="en-IN" sz="2000" b="1" dirty="0">
              <a:solidFill>
                <a:schemeClr val="tx1">
                  <a:lumMod val="65000"/>
                  <a:lumOff val="35000"/>
                </a:schemeClr>
              </a:solidFill>
            </a:endParaRPr>
          </a:p>
          <a:p>
            <a:endParaRPr lang="en-US" sz="1900" dirty="0"/>
          </a:p>
        </p:txBody>
      </p:sp>
      <p:sp>
        <p:nvSpPr>
          <p:cNvPr id="23" name="TextBox 22">
            <a:extLst>
              <a:ext uri="{FF2B5EF4-FFF2-40B4-BE49-F238E27FC236}">
                <a16:creationId xmlns:a16="http://schemas.microsoft.com/office/drawing/2014/main" id="{A5588B0D-7D0C-4582-9042-DBBD00B3AE37}"/>
              </a:ext>
            </a:extLst>
          </p:cNvPr>
          <p:cNvSpPr txBox="1"/>
          <p:nvPr/>
        </p:nvSpPr>
        <p:spPr>
          <a:xfrm>
            <a:off x="560385" y="980322"/>
            <a:ext cx="7492753" cy="369332"/>
          </a:xfrm>
          <a:prstGeom prst="rect">
            <a:avLst/>
          </a:prstGeom>
          <a:noFill/>
        </p:spPr>
        <p:txBody>
          <a:bodyPr wrap="square" rtlCol="0">
            <a:spAutoFit/>
          </a:bodyPr>
          <a:lstStyle/>
          <a:p>
            <a:r>
              <a:rPr lang="en-US" b="1" u="sng" dirty="0">
                <a:latin typeface="+mj-lt"/>
              </a:rPr>
              <a:t>Product Description</a:t>
            </a:r>
            <a:endParaRPr lang="en-IN" b="1" u="sng" dirty="0">
              <a:latin typeface="+mj-lt"/>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64886" y="4164311"/>
            <a:ext cx="4179179" cy="2350789"/>
          </a:xfrm>
          <a:prstGeom prst="rect">
            <a:avLst/>
          </a:prstGeom>
        </p:spPr>
      </p:pic>
      <p:sp>
        <p:nvSpPr>
          <p:cNvPr id="5" name="TextBox 4">
            <a:extLst>
              <a:ext uri="{FF2B5EF4-FFF2-40B4-BE49-F238E27FC236}">
                <a16:creationId xmlns:a16="http://schemas.microsoft.com/office/drawing/2014/main" id="{E82332A0-1778-40C9-8052-7ED4B4E53C8E}"/>
              </a:ext>
            </a:extLst>
          </p:cNvPr>
          <p:cNvSpPr txBox="1"/>
          <p:nvPr/>
        </p:nvSpPr>
        <p:spPr>
          <a:xfrm>
            <a:off x="709042" y="5922556"/>
            <a:ext cx="3027270" cy="338554"/>
          </a:xfrm>
          <a:prstGeom prst="rect">
            <a:avLst/>
          </a:prstGeom>
          <a:noFill/>
        </p:spPr>
        <p:txBody>
          <a:bodyPr wrap="square" rtlCol="0">
            <a:spAutoFit/>
          </a:bodyPr>
          <a:lstStyle/>
          <a:p>
            <a:r>
              <a:rPr lang="en-US" sz="1600" dirty="0"/>
              <a:t>Rotary brush and motor system </a:t>
            </a:r>
            <a:endParaRPr lang="en-IN" sz="1600" dirty="0"/>
          </a:p>
        </p:txBody>
      </p:sp>
      <p:sp>
        <p:nvSpPr>
          <p:cNvPr id="13" name="TextBox 12">
            <a:extLst>
              <a:ext uri="{FF2B5EF4-FFF2-40B4-BE49-F238E27FC236}">
                <a16:creationId xmlns:a16="http://schemas.microsoft.com/office/drawing/2014/main" id="{C5713057-AB5E-4843-9550-C3D16F7AD2FA}"/>
              </a:ext>
            </a:extLst>
          </p:cNvPr>
          <p:cNvSpPr txBox="1"/>
          <p:nvPr/>
        </p:nvSpPr>
        <p:spPr>
          <a:xfrm>
            <a:off x="3928192" y="5972955"/>
            <a:ext cx="3027270" cy="338554"/>
          </a:xfrm>
          <a:prstGeom prst="rect">
            <a:avLst/>
          </a:prstGeom>
          <a:noFill/>
        </p:spPr>
        <p:txBody>
          <a:bodyPr wrap="square" rtlCol="0">
            <a:spAutoFit/>
          </a:bodyPr>
          <a:lstStyle/>
          <a:p>
            <a:r>
              <a:rPr lang="en-IN" sz="1600" dirty="0"/>
              <a:t>Segregation and Collection area</a:t>
            </a:r>
          </a:p>
        </p:txBody>
      </p:sp>
    </p:spTree>
    <p:extLst>
      <p:ext uri="{BB962C8B-B14F-4D97-AF65-F5344CB8AC3E}">
        <p14:creationId xmlns:p14="http://schemas.microsoft.com/office/powerpoint/2010/main" val="243816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4570"/>
          <a:stretch/>
        </p:blipFill>
        <p:spPr>
          <a:xfrm>
            <a:off x="1334827" y="1241134"/>
            <a:ext cx="9522346" cy="5112120"/>
          </a:xfrm>
          <a:prstGeom prst="rect">
            <a:avLst/>
          </a:prstGeom>
        </p:spPr>
      </p:pic>
      <p:sp>
        <p:nvSpPr>
          <p:cNvPr id="12" name="TextBox 11"/>
          <p:cNvSpPr txBox="1"/>
          <p:nvPr/>
        </p:nvSpPr>
        <p:spPr>
          <a:xfrm>
            <a:off x="9919103" y="335799"/>
            <a:ext cx="1909073" cy="338554"/>
          </a:xfrm>
          <a:prstGeom prst="rect">
            <a:avLst/>
          </a:prstGeom>
          <a:noFill/>
          <a:ln w="3175">
            <a:solidFill>
              <a:schemeClr val="bg1">
                <a:lumMod val="85000"/>
              </a:schemeClr>
            </a:solidFill>
          </a:ln>
        </p:spPr>
        <p:txBody>
          <a:bodyPr wrap="square" rtlCol="0">
            <a:spAutoFit/>
          </a:bodyPr>
          <a:lstStyle/>
          <a:p>
            <a:r>
              <a:rPr lang="en-US" sz="1600" dirty="0"/>
              <a:t>Team ID</a:t>
            </a:r>
            <a:r>
              <a:rPr lang="en-US" sz="1400" dirty="0"/>
              <a:t>: </a:t>
            </a:r>
            <a:r>
              <a:rPr lang="en-IN" sz="1600" dirty="0"/>
              <a:t>STP-PI-37</a:t>
            </a:r>
            <a:endParaRPr lang="en-US" sz="1600" dirty="0"/>
          </a:p>
        </p:txBody>
      </p:sp>
      <p:sp>
        <p:nvSpPr>
          <p:cNvPr id="13" name="Title 1"/>
          <p:cNvSpPr txBox="1">
            <a:spLocks/>
          </p:cNvSpPr>
          <p:nvPr/>
        </p:nvSpPr>
        <p:spPr>
          <a:xfrm>
            <a:off x="516668" y="308918"/>
            <a:ext cx="9079719" cy="420130"/>
          </a:xfrm>
          <a:prstGeom prst="rect">
            <a:avLst/>
          </a:prstGeom>
          <a:ln>
            <a:solidFill>
              <a:schemeClr val="bg1">
                <a:lumMod val="50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tx1">
                    <a:lumMod val="65000"/>
                    <a:lumOff val="35000"/>
                  </a:schemeClr>
                </a:solidFill>
              </a:rPr>
              <a:t>Design and Manufacturing of Road Garbage Collecting Machine</a:t>
            </a:r>
            <a:endParaRPr lang="en-IN" sz="2000" b="1" dirty="0">
              <a:solidFill>
                <a:schemeClr val="tx1">
                  <a:lumMod val="65000"/>
                  <a:lumOff val="35000"/>
                </a:schemeClr>
              </a:solidFill>
            </a:endParaRPr>
          </a:p>
          <a:p>
            <a:endParaRPr lang="en-US" sz="1900" dirty="0"/>
          </a:p>
        </p:txBody>
      </p:sp>
      <p:sp>
        <p:nvSpPr>
          <p:cNvPr id="14" name="TextBox 13">
            <a:extLst>
              <a:ext uri="{FF2B5EF4-FFF2-40B4-BE49-F238E27FC236}">
                <a16:creationId xmlns:a16="http://schemas.microsoft.com/office/drawing/2014/main" id="{A5588B0D-7D0C-4582-9042-DBBD00B3AE37}"/>
              </a:ext>
            </a:extLst>
          </p:cNvPr>
          <p:cNvSpPr txBox="1"/>
          <p:nvPr/>
        </p:nvSpPr>
        <p:spPr>
          <a:xfrm>
            <a:off x="516668" y="783744"/>
            <a:ext cx="7492753" cy="646331"/>
          </a:xfrm>
          <a:prstGeom prst="rect">
            <a:avLst/>
          </a:prstGeom>
          <a:noFill/>
        </p:spPr>
        <p:txBody>
          <a:bodyPr wrap="square" rtlCol="0">
            <a:spAutoFit/>
          </a:bodyPr>
          <a:lstStyle/>
          <a:p>
            <a:r>
              <a:rPr lang="en-US" b="1" u="sng" dirty="0">
                <a:latin typeface="+mj-lt"/>
              </a:rPr>
              <a:t>Product Description:</a:t>
            </a:r>
            <a:r>
              <a:rPr lang="en-US" b="1" dirty="0">
                <a:latin typeface="+mj-lt"/>
              </a:rPr>
              <a:t> </a:t>
            </a:r>
            <a:r>
              <a:rPr lang="en-IN" dirty="0"/>
              <a:t>Solid Modelling</a:t>
            </a:r>
          </a:p>
          <a:p>
            <a:endParaRPr lang="en-IN" b="1" u="sng" dirty="0">
              <a:latin typeface="+mj-lt"/>
            </a:endParaRPr>
          </a:p>
        </p:txBody>
      </p:sp>
    </p:spTree>
    <p:extLst>
      <p:ext uri="{BB962C8B-B14F-4D97-AF65-F5344CB8AC3E}">
        <p14:creationId xmlns:p14="http://schemas.microsoft.com/office/powerpoint/2010/main" val="2678975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92381" y="1637809"/>
            <a:ext cx="11282951" cy="4782727"/>
          </a:xfrm>
          <a:prstGeom prst="rect">
            <a:avLst/>
          </a:prstGeom>
          <a:ln w="3175">
            <a:solidFill>
              <a:schemeClr val="bg1">
                <a:lumMod val="85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a:p>
            <a:pPr lvl="1"/>
            <a:endParaRPr lang="en-US" sz="4400" dirty="0"/>
          </a:p>
          <a:p>
            <a:pPr lvl="1"/>
            <a:endParaRPr lang="en-US" sz="1733" dirty="0"/>
          </a:p>
          <a:p>
            <a:pPr lvl="1"/>
            <a:endParaRPr lang="en-US" sz="1733" dirty="0"/>
          </a:p>
          <a:p>
            <a:pPr marL="0" indent="0">
              <a:buNone/>
            </a:pPr>
            <a:endParaRPr lang="en-US" sz="1733" dirty="0"/>
          </a:p>
          <a:p>
            <a:pPr lvl="1"/>
            <a:endParaRPr lang="en-US" sz="1733" dirty="0"/>
          </a:p>
        </p:txBody>
      </p:sp>
      <p:sp>
        <p:nvSpPr>
          <p:cNvPr id="8" name="Title 1">
            <a:extLst>
              <a:ext uri="{FF2B5EF4-FFF2-40B4-BE49-F238E27FC236}">
                <a16:creationId xmlns:a16="http://schemas.microsoft.com/office/drawing/2014/main" id="{A0668D19-5B44-497B-9BC9-D6BD27FB8B96}"/>
              </a:ext>
            </a:extLst>
          </p:cNvPr>
          <p:cNvSpPr txBox="1">
            <a:spLocks/>
          </p:cNvSpPr>
          <p:nvPr/>
        </p:nvSpPr>
        <p:spPr>
          <a:xfrm>
            <a:off x="538770" y="1148479"/>
            <a:ext cx="6935941" cy="662051"/>
          </a:xfrm>
          <a:prstGeom prst="rect">
            <a:avLst/>
          </a:prstGeom>
        </p:spPr>
        <p:txBody>
          <a:bodyPr>
            <a:normAutofit fontScale="97500"/>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5">
                    <a:lumMod val="50000"/>
                  </a:schemeClr>
                </a:solidFill>
                <a:latin typeface="+mn-lt"/>
                <a:cs typeface="Times New Roman" panose="02020603050405020304" pitchFamily="18" charset="0"/>
              </a:rPr>
              <a:t>Apps of 3DEXPERIENCE</a:t>
            </a:r>
          </a:p>
        </p:txBody>
      </p:sp>
      <p:pic>
        <p:nvPicPr>
          <p:cNvPr id="9" name="Picture 8">
            <a:extLst>
              <a:ext uri="{FF2B5EF4-FFF2-40B4-BE49-F238E27FC236}">
                <a16:creationId xmlns:a16="http://schemas.microsoft.com/office/drawing/2014/main" id="{1CE2D0BB-FE55-445D-BD4F-326A3840AA9B}"/>
              </a:ext>
            </a:extLst>
          </p:cNvPr>
          <p:cNvPicPr>
            <a:picLocks noChangeAspect="1"/>
          </p:cNvPicPr>
          <p:nvPr/>
        </p:nvPicPr>
        <p:blipFill rotWithShape="1">
          <a:blip r:embed="rId2"/>
          <a:srcRect b="13882"/>
          <a:stretch/>
        </p:blipFill>
        <p:spPr>
          <a:xfrm>
            <a:off x="913828" y="2200460"/>
            <a:ext cx="1305845" cy="1336243"/>
          </a:xfrm>
          <a:prstGeom prst="rect">
            <a:avLst/>
          </a:prstGeom>
        </p:spPr>
      </p:pic>
      <p:pic>
        <p:nvPicPr>
          <p:cNvPr id="10" name="Picture 9">
            <a:extLst>
              <a:ext uri="{FF2B5EF4-FFF2-40B4-BE49-F238E27FC236}">
                <a16:creationId xmlns:a16="http://schemas.microsoft.com/office/drawing/2014/main" id="{4F3F48E3-56DC-4C47-A14D-C454CFA64E06}"/>
              </a:ext>
            </a:extLst>
          </p:cNvPr>
          <p:cNvPicPr>
            <a:picLocks noChangeAspect="1"/>
          </p:cNvPicPr>
          <p:nvPr/>
        </p:nvPicPr>
        <p:blipFill>
          <a:blip r:embed="rId3"/>
          <a:stretch>
            <a:fillRect/>
          </a:stretch>
        </p:blipFill>
        <p:spPr>
          <a:xfrm>
            <a:off x="4613490" y="2112379"/>
            <a:ext cx="1258095" cy="1551650"/>
          </a:xfrm>
          <a:prstGeom prst="rect">
            <a:avLst/>
          </a:prstGeom>
        </p:spPr>
      </p:pic>
      <p:pic>
        <p:nvPicPr>
          <p:cNvPr id="12" name="Picture 11">
            <a:extLst>
              <a:ext uri="{FF2B5EF4-FFF2-40B4-BE49-F238E27FC236}">
                <a16:creationId xmlns:a16="http://schemas.microsoft.com/office/drawing/2014/main" id="{A9759457-8D29-4CAD-A5C3-B9BAEF2EFF06}"/>
              </a:ext>
            </a:extLst>
          </p:cNvPr>
          <p:cNvPicPr>
            <a:picLocks noChangeAspect="1"/>
          </p:cNvPicPr>
          <p:nvPr/>
        </p:nvPicPr>
        <p:blipFill>
          <a:blip r:embed="rId4"/>
          <a:stretch>
            <a:fillRect/>
          </a:stretch>
        </p:blipFill>
        <p:spPr>
          <a:xfrm>
            <a:off x="8235312" y="2112379"/>
            <a:ext cx="1182457" cy="1424324"/>
          </a:xfrm>
          <a:prstGeom prst="rect">
            <a:avLst/>
          </a:prstGeom>
        </p:spPr>
      </p:pic>
      <p:pic>
        <p:nvPicPr>
          <p:cNvPr id="13" name="Picture 12">
            <a:extLst>
              <a:ext uri="{FF2B5EF4-FFF2-40B4-BE49-F238E27FC236}">
                <a16:creationId xmlns:a16="http://schemas.microsoft.com/office/drawing/2014/main" id="{7EFB3D6A-B126-497B-BA2A-711E5AD48E8D}"/>
              </a:ext>
            </a:extLst>
          </p:cNvPr>
          <p:cNvPicPr>
            <a:picLocks noChangeAspect="1"/>
          </p:cNvPicPr>
          <p:nvPr/>
        </p:nvPicPr>
        <p:blipFill>
          <a:blip r:embed="rId5"/>
          <a:stretch>
            <a:fillRect/>
          </a:stretch>
        </p:blipFill>
        <p:spPr>
          <a:xfrm>
            <a:off x="1550793" y="4347649"/>
            <a:ext cx="1258095" cy="1558322"/>
          </a:xfrm>
          <a:prstGeom prst="rect">
            <a:avLst/>
          </a:prstGeom>
        </p:spPr>
      </p:pic>
      <p:pic>
        <p:nvPicPr>
          <p:cNvPr id="14" name="Picture 13">
            <a:extLst>
              <a:ext uri="{FF2B5EF4-FFF2-40B4-BE49-F238E27FC236}">
                <a16:creationId xmlns:a16="http://schemas.microsoft.com/office/drawing/2014/main" id="{CD8939F1-F357-4545-8F30-E608DA75CE8E}"/>
              </a:ext>
            </a:extLst>
          </p:cNvPr>
          <p:cNvPicPr>
            <a:picLocks noChangeAspect="1"/>
          </p:cNvPicPr>
          <p:nvPr/>
        </p:nvPicPr>
        <p:blipFill>
          <a:blip r:embed="rId6"/>
          <a:stretch>
            <a:fillRect/>
          </a:stretch>
        </p:blipFill>
        <p:spPr>
          <a:xfrm>
            <a:off x="6451643" y="4325295"/>
            <a:ext cx="1288164" cy="1532237"/>
          </a:xfrm>
          <a:prstGeom prst="rect">
            <a:avLst/>
          </a:prstGeom>
        </p:spPr>
      </p:pic>
      <p:sp>
        <p:nvSpPr>
          <p:cNvPr id="15" name="TextBox 14">
            <a:extLst>
              <a:ext uri="{FF2B5EF4-FFF2-40B4-BE49-F238E27FC236}">
                <a16:creationId xmlns:a16="http://schemas.microsoft.com/office/drawing/2014/main" id="{4B5CA721-3162-4E96-9D8C-C50229AA1AEB}"/>
              </a:ext>
            </a:extLst>
          </p:cNvPr>
          <p:cNvSpPr txBox="1"/>
          <p:nvPr/>
        </p:nvSpPr>
        <p:spPr>
          <a:xfrm>
            <a:off x="2256829" y="2374366"/>
            <a:ext cx="2271997" cy="738664"/>
          </a:xfrm>
          <a:prstGeom prst="rect">
            <a:avLst/>
          </a:prstGeom>
          <a:noFill/>
        </p:spPr>
        <p:txBody>
          <a:bodyPr wrap="square" rtlCol="0">
            <a:spAutoFit/>
          </a:bodyPr>
          <a:lstStyle/>
          <a:p>
            <a:pPr algn="just"/>
            <a:r>
              <a:rPr lang="en-IN" sz="1400" dirty="0"/>
              <a:t>Modelling the various components of the SABO garbage sweeping machine.</a:t>
            </a:r>
          </a:p>
        </p:txBody>
      </p:sp>
      <p:sp>
        <p:nvSpPr>
          <p:cNvPr id="16" name="TextBox 15">
            <a:extLst>
              <a:ext uri="{FF2B5EF4-FFF2-40B4-BE49-F238E27FC236}">
                <a16:creationId xmlns:a16="http://schemas.microsoft.com/office/drawing/2014/main" id="{E6E2A29D-8696-49E1-83CA-6B1F4AC6651E}"/>
              </a:ext>
            </a:extLst>
          </p:cNvPr>
          <p:cNvSpPr txBox="1"/>
          <p:nvPr/>
        </p:nvSpPr>
        <p:spPr>
          <a:xfrm>
            <a:off x="5932495" y="2374366"/>
            <a:ext cx="2063259" cy="738664"/>
          </a:xfrm>
          <a:prstGeom prst="rect">
            <a:avLst/>
          </a:prstGeom>
          <a:noFill/>
        </p:spPr>
        <p:txBody>
          <a:bodyPr wrap="square" rtlCol="0">
            <a:spAutoFit/>
          </a:bodyPr>
          <a:lstStyle/>
          <a:p>
            <a:r>
              <a:rPr lang="en-IN" sz="1400" dirty="0"/>
              <a:t>Assembling said components to complete the Sweeping machine.</a:t>
            </a:r>
          </a:p>
        </p:txBody>
      </p:sp>
      <p:sp>
        <p:nvSpPr>
          <p:cNvPr id="17" name="TextBox 16">
            <a:extLst>
              <a:ext uri="{FF2B5EF4-FFF2-40B4-BE49-F238E27FC236}">
                <a16:creationId xmlns:a16="http://schemas.microsoft.com/office/drawing/2014/main" id="{E9092239-0EF0-42A8-8200-DA47FC6611AB}"/>
              </a:ext>
            </a:extLst>
          </p:cNvPr>
          <p:cNvSpPr txBox="1"/>
          <p:nvPr/>
        </p:nvSpPr>
        <p:spPr>
          <a:xfrm>
            <a:off x="9688003" y="2374366"/>
            <a:ext cx="1620845" cy="738664"/>
          </a:xfrm>
          <a:prstGeom prst="rect">
            <a:avLst/>
          </a:prstGeom>
          <a:noFill/>
        </p:spPr>
        <p:txBody>
          <a:bodyPr wrap="square" rtlCol="0">
            <a:spAutoFit/>
          </a:bodyPr>
          <a:lstStyle/>
          <a:p>
            <a:pPr algn="just"/>
            <a:r>
              <a:rPr lang="en-IN" sz="1400" dirty="0"/>
              <a:t>Analyse the motion in the parts of the assembly.</a:t>
            </a:r>
          </a:p>
        </p:txBody>
      </p:sp>
      <p:sp>
        <p:nvSpPr>
          <p:cNvPr id="18" name="TextBox 17">
            <a:extLst>
              <a:ext uri="{FF2B5EF4-FFF2-40B4-BE49-F238E27FC236}">
                <a16:creationId xmlns:a16="http://schemas.microsoft.com/office/drawing/2014/main" id="{527EFDC6-29F6-47BD-8C99-BCE74A5936A9}"/>
              </a:ext>
            </a:extLst>
          </p:cNvPr>
          <p:cNvSpPr txBox="1"/>
          <p:nvPr/>
        </p:nvSpPr>
        <p:spPr>
          <a:xfrm>
            <a:off x="2921723" y="4500159"/>
            <a:ext cx="1923892" cy="738664"/>
          </a:xfrm>
          <a:prstGeom prst="rect">
            <a:avLst/>
          </a:prstGeom>
          <a:noFill/>
        </p:spPr>
        <p:txBody>
          <a:bodyPr wrap="square" rtlCol="0">
            <a:spAutoFit/>
          </a:bodyPr>
          <a:lstStyle/>
          <a:p>
            <a:pPr algn="just"/>
            <a:r>
              <a:rPr lang="en-IN" sz="1400" dirty="0"/>
              <a:t>Analysing the stresses acting on the sweeping machine.</a:t>
            </a:r>
          </a:p>
        </p:txBody>
      </p:sp>
      <p:sp>
        <p:nvSpPr>
          <p:cNvPr id="19" name="TextBox 18">
            <a:extLst>
              <a:ext uri="{FF2B5EF4-FFF2-40B4-BE49-F238E27FC236}">
                <a16:creationId xmlns:a16="http://schemas.microsoft.com/office/drawing/2014/main" id="{80271C52-F1D1-41AF-9D80-26466AF8C8AC}"/>
              </a:ext>
            </a:extLst>
          </p:cNvPr>
          <p:cNvSpPr txBox="1"/>
          <p:nvPr/>
        </p:nvSpPr>
        <p:spPr>
          <a:xfrm>
            <a:off x="7739807" y="4500159"/>
            <a:ext cx="2905323" cy="738664"/>
          </a:xfrm>
          <a:prstGeom prst="rect">
            <a:avLst/>
          </a:prstGeom>
          <a:noFill/>
        </p:spPr>
        <p:txBody>
          <a:bodyPr wrap="square" rtlCol="0">
            <a:spAutoFit/>
          </a:bodyPr>
          <a:lstStyle/>
          <a:p>
            <a:pPr algn="just"/>
            <a:r>
              <a:rPr lang="en-IN" sz="1400" dirty="0"/>
              <a:t>Analysing the change in behaviour of the component as and when forces and other parameters act on it.</a:t>
            </a:r>
          </a:p>
        </p:txBody>
      </p:sp>
      <p:sp>
        <p:nvSpPr>
          <p:cNvPr id="20" name="TextBox 19"/>
          <p:cNvSpPr txBox="1"/>
          <p:nvPr/>
        </p:nvSpPr>
        <p:spPr>
          <a:xfrm>
            <a:off x="9919103" y="335799"/>
            <a:ext cx="1909073" cy="338554"/>
          </a:xfrm>
          <a:prstGeom prst="rect">
            <a:avLst/>
          </a:prstGeom>
          <a:noFill/>
          <a:ln w="3175">
            <a:solidFill>
              <a:schemeClr val="bg1">
                <a:lumMod val="85000"/>
              </a:schemeClr>
            </a:solidFill>
          </a:ln>
        </p:spPr>
        <p:txBody>
          <a:bodyPr wrap="square" rtlCol="0">
            <a:spAutoFit/>
          </a:bodyPr>
          <a:lstStyle/>
          <a:p>
            <a:r>
              <a:rPr lang="en-US" sz="1600" dirty="0"/>
              <a:t>Team ID</a:t>
            </a:r>
            <a:r>
              <a:rPr lang="en-US" sz="1400" dirty="0"/>
              <a:t>: </a:t>
            </a:r>
            <a:r>
              <a:rPr lang="en-IN" sz="1600" dirty="0"/>
              <a:t>STP-PI-37</a:t>
            </a:r>
            <a:endParaRPr lang="en-US" sz="1600" dirty="0"/>
          </a:p>
        </p:txBody>
      </p:sp>
      <p:sp>
        <p:nvSpPr>
          <p:cNvPr id="21" name="Title 1"/>
          <p:cNvSpPr txBox="1">
            <a:spLocks/>
          </p:cNvSpPr>
          <p:nvPr/>
        </p:nvSpPr>
        <p:spPr>
          <a:xfrm>
            <a:off x="516668" y="308918"/>
            <a:ext cx="9079719" cy="420130"/>
          </a:xfrm>
          <a:prstGeom prst="rect">
            <a:avLst/>
          </a:prstGeom>
          <a:ln>
            <a:solidFill>
              <a:schemeClr val="bg1">
                <a:lumMod val="50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tx1">
                    <a:lumMod val="65000"/>
                    <a:lumOff val="35000"/>
                  </a:schemeClr>
                </a:solidFill>
              </a:rPr>
              <a:t>Design and Manufacturing of Road Garbage Collecting Machine</a:t>
            </a:r>
            <a:endParaRPr lang="en-IN" sz="2000" b="1" dirty="0">
              <a:solidFill>
                <a:schemeClr val="tx1">
                  <a:lumMod val="65000"/>
                  <a:lumOff val="35000"/>
                </a:schemeClr>
              </a:solidFill>
            </a:endParaRPr>
          </a:p>
          <a:p>
            <a:endParaRPr lang="en-US" sz="1900" dirty="0"/>
          </a:p>
        </p:txBody>
      </p:sp>
    </p:spTree>
    <p:extLst>
      <p:ext uri="{BB962C8B-B14F-4D97-AF65-F5344CB8AC3E}">
        <p14:creationId xmlns:p14="http://schemas.microsoft.com/office/powerpoint/2010/main" val="357327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44484" y="887767"/>
            <a:ext cx="11282951" cy="5786410"/>
          </a:xfrm>
          <a:prstGeom prst="rect">
            <a:avLst/>
          </a:prstGeom>
          <a:ln w="3175">
            <a:solidFill>
              <a:schemeClr val="bg1">
                <a:lumMod val="85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a:p>
            <a:pPr lvl="1"/>
            <a:endParaRPr lang="en-US" sz="4400" dirty="0"/>
          </a:p>
          <a:p>
            <a:pPr lvl="1"/>
            <a:endParaRPr lang="en-US" sz="1733" dirty="0"/>
          </a:p>
          <a:p>
            <a:pPr lvl="1"/>
            <a:endParaRPr lang="en-US" sz="1733" dirty="0"/>
          </a:p>
          <a:p>
            <a:pPr marL="0" indent="0">
              <a:buNone/>
            </a:pPr>
            <a:endParaRPr lang="en-US" sz="1733" dirty="0"/>
          </a:p>
          <a:p>
            <a:pPr lvl="1"/>
            <a:endParaRPr lang="en-US" sz="1733" dirty="0"/>
          </a:p>
        </p:txBody>
      </p:sp>
      <p:sp>
        <p:nvSpPr>
          <p:cNvPr id="7" name="TextBox 6">
            <a:extLst>
              <a:ext uri="{FF2B5EF4-FFF2-40B4-BE49-F238E27FC236}">
                <a16:creationId xmlns:a16="http://schemas.microsoft.com/office/drawing/2014/main" id="{08941336-0022-4EF8-AEA7-60E99BEEF515}"/>
              </a:ext>
            </a:extLst>
          </p:cNvPr>
          <p:cNvSpPr txBox="1"/>
          <p:nvPr/>
        </p:nvSpPr>
        <p:spPr>
          <a:xfrm>
            <a:off x="421170" y="1012055"/>
            <a:ext cx="3540763" cy="707886"/>
          </a:xfrm>
          <a:prstGeom prst="rect">
            <a:avLst/>
          </a:prstGeom>
          <a:noFill/>
        </p:spPr>
        <p:txBody>
          <a:bodyPr wrap="square" rtlCol="0">
            <a:spAutoFit/>
          </a:bodyPr>
          <a:lstStyle/>
          <a:p>
            <a:pPr algn="just"/>
            <a:r>
              <a:rPr lang="en-IN" sz="2000" dirty="0"/>
              <a:t>Estimated Cost Structure to make a working prototype:</a:t>
            </a:r>
          </a:p>
        </p:txBody>
      </p:sp>
      <p:graphicFrame>
        <p:nvGraphicFramePr>
          <p:cNvPr id="4" name="Table 3">
            <a:extLst>
              <a:ext uri="{FF2B5EF4-FFF2-40B4-BE49-F238E27FC236}">
                <a16:creationId xmlns:a16="http://schemas.microsoft.com/office/drawing/2014/main" id="{58E814E3-5A0A-4AE6-82E8-FC5813181AB0}"/>
              </a:ext>
            </a:extLst>
          </p:cNvPr>
          <p:cNvGraphicFramePr>
            <a:graphicFrameLocks noGrp="1"/>
          </p:cNvGraphicFramePr>
          <p:nvPr>
            <p:extLst>
              <p:ext uri="{D42A27DB-BD31-4B8C-83A1-F6EECF244321}">
                <p14:modId xmlns:p14="http://schemas.microsoft.com/office/powerpoint/2010/main" val="233362558"/>
              </p:ext>
            </p:extLst>
          </p:nvPr>
        </p:nvGraphicFramePr>
        <p:xfrm>
          <a:off x="4038619" y="1012055"/>
          <a:ext cx="7517088" cy="5292795"/>
        </p:xfrm>
        <a:graphic>
          <a:graphicData uri="http://schemas.openxmlformats.org/drawingml/2006/table">
            <a:tbl>
              <a:tblPr firstRow="1" bandRow="1">
                <a:tableStyleId>{5C22544A-7EE6-4342-B048-85BDC9FD1C3A}</a:tableStyleId>
              </a:tblPr>
              <a:tblGrid>
                <a:gridCol w="1009300">
                  <a:extLst>
                    <a:ext uri="{9D8B030D-6E8A-4147-A177-3AD203B41FA5}">
                      <a16:colId xmlns:a16="http://schemas.microsoft.com/office/drawing/2014/main" val="1318398356"/>
                    </a:ext>
                  </a:extLst>
                </a:gridCol>
                <a:gridCol w="2152440">
                  <a:extLst>
                    <a:ext uri="{9D8B030D-6E8A-4147-A177-3AD203B41FA5}">
                      <a16:colId xmlns:a16="http://schemas.microsoft.com/office/drawing/2014/main" val="2029135721"/>
                    </a:ext>
                  </a:extLst>
                </a:gridCol>
                <a:gridCol w="526591">
                  <a:extLst>
                    <a:ext uri="{9D8B030D-6E8A-4147-A177-3AD203B41FA5}">
                      <a16:colId xmlns:a16="http://schemas.microsoft.com/office/drawing/2014/main" val="3146445209"/>
                    </a:ext>
                  </a:extLst>
                </a:gridCol>
                <a:gridCol w="1261625">
                  <a:extLst>
                    <a:ext uri="{9D8B030D-6E8A-4147-A177-3AD203B41FA5}">
                      <a16:colId xmlns:a16="http://schemas.microsoft.com/office/drawing/2014/main" val="2747891684"/>
                    </a:ext>
                  </a:extLst>
                </a:gridCol>
                <a:gridCol w="1195801">
                  <a:extLst>
                    <a:ext uri="{9D8B030D-6E8A-4147-A177-3AD203B41FA5}">
                      <a16:colId xmlns:a16="http://schemas.microsoft.com/office/drawing/2014/main" val="2313280342"/>
                    </a:ext>
                  </a:extLst>
                </a:gridCol>
                <a:gridCol w="1371331">
                  <a:extLst>
                    <a:ext uri="{9D8B030D-6E8A-4147-A177-3AD203B41FA5}">
                      <a16:colId xmlns:a16="http://schemas.microsoft.com/office/drawing/2014/main" val="274715499"/>
                    </a:ext>
                  </a:extLst>
                </a:gridCol>
              </a:tblGrid>
              <a:tr h="220939">
                <a:tc>
                  <a:txBody>
                    <a:bodyPr/>
                    <a:lstStyle/>
                    <a:p>
                      <a:pPr algn="ctr" rtl="0" fontAlgn="ctr"/>
                      <a:r>
                        <a:rPr lang="en-IN" sz="1100" u="none" strike="noStrike">
                          <a:effectLst/>
                        </a:rPr>
                        <a:t>Sr. No.</a:t>
                      </a:r>
                      <a:endParaRPr lang="en-IN" sz="1100" b="1"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a:effectLst/>
                        </a:rPr>
                        <a:t>Components</a:t>
                      </a:r>
                      <a:endParaRPr lang="en-IN" sz="1100" b="1"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a:effectLst/>
                        </a:rPr>
                        <a:t> </a:t>
                      </a:r>
                      <a:endParaRPr lang="en-IN" sz="1100" b="1"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a:effectLst/>
                        </a:rPr>
                        <a:t>Quantity</a:t>
                      </a:r>
                      <a:endParaRPr lang="en-IN" sz="1100" b="1"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a:effectLst/>
                        </a:rPr>
                        <a:t>Price</a:t>
                      </a:r>
                      <a:endParaRPr lang="en-IN" sz="1100" b="1"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a:effectLst/>
                        </a:rPr>
                        <a:t>Total</a:t>
                      </a:r>
                      <a:endParaRPr lang="en-IN" sz="1100" b="1" i="0" u="none" strike="noStrike">
                        <a:solidFill>
                          <a:srgbClr val="000000"/>
                        </a:solidFill>
                        <a:effectLst/>
                        <a:latin typeface="Times New Roman" panose="02020603050405020304" pitchFamily="18" charset="0"/>
                      </a:endParaRPr>
                    </a:p>
                  </a:txBody>
                  <a:tcPr marL="6111" marR="6111" marT="6111" marB="0" anchor="ctr"/>
                </a:tc>
                <a:extLst>
                  <a:ext uri="{0D108BD9-81ED-4DB2-BD59-A6C34878D82A}">
                    <a16:rowId xmlns:a16="http://schemas.microsoft.com/office/drawing/2014/main" val="622518908"/>
                  </a:ext>
                </a:extLst>
              </a:tr>
              <a:tr h="213574">
                <a:tc gridSpan="6">
                  <a:txBody>
                    <a:bodyPr/>
                    <a:lstStyle/>
                    <a:p>
                      <a:pPr algn="l" rtl="0" fontAlgn="ctr"/>
                      <a:r>
                        <a:rPr lang="en-IN" sz="1100" u="none" strike="noStrike" dirty="0">
                          <a:effectLst/>
                        </a:rPr>
                        <a:t>Electronic Components</a:t>
                      </a:r>
                      <a:endParaRPr lang="en-IN" sz="1100" b="1" i="0" u="none" strike="noStrike" dirty="0">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22140030"/>
                  </a:ext>
                </a:extLst>
              </a:tr>
              <a:tr h="220939">
                <a:tc>
                  <a:txBody>
                    <a:bodyPr/>
                    <a:lstStyle/>
                    <a:p>
                      <a:pPr algn="ctr" rtl="0" fontAlgn="ctr"/>
                      <a:r>
                        <a:rPr lang="en-IN" sz="1100" u="none" strike="noStrike">
                          <a:effectLst/>
                        </a:rPr>
                        <a:t>1</a:t>
                      </a:r>
                      <a:endParaRPr lang="en-IN" sz="1100" b="0" i="0" u="none" strike="noStrike">
                        <a:solidFill>
                          <a:srgbClr val="000000"/>
                        </a:solidFill>
                        <a:effectLst/>
                        <a:latin typeface="Times New Roman" panose="02020603050405020304" pitchFamily="18" charset="0"/>
                      </a:endParaRPr>
                    </a:p>
                  </a:txBody>
                  <a:tcPr marL="6111" marR="6111" marT="6111" marB="0" anchor="ctr"/>
                </a:tc>
                <a:tc gridSpan="2">
                  <a:txBody>
                    <a:bodyPr/>
                    <a:lstStyle/>
                    <a:p>
                      <a:pPr algn="ctr" rtl="0" fontAlgn="ctr"/>
                      <a:r>
                        <a:rPr lang="en-IN" sz="1100" u="none" strike="noStrike" dirty="0">
                          <a:effectLst/>
                        </a:rPr>
                        <a:t>Rechargeable Battery</a:t>
                      </a:r>
                      <a:endParaRPr lang="en-IN" sz="1100" b="0" i="0" u="none" strike="noStrike" dirty="0">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a:txBody>
                    <a:bodyPr/>
                    <a:lstStyle/>
                    <a:p>
                      <a:pPr algn="ctr" rtl="0" fontAlgn="ctr"/>
                      <a:r>
                        <a:rPr lang="en-IN" sz="1100" u="none" strike="noStrike">
                          <a:effectLst/>
                        </a:rPr>
                        <a:t>1</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dirty="0">
                          <a:effectLst/>
                        </a:rPr>
                        <a:t>25,000</a:t>
                      </a:r>
                      <a:endParaRPr lang="en-IN" sz="1100" b="0" i="0" u="none" strike="noStrike" dirty="0">
                        <a:solidFill>
                          <a:srgbClr val="000000"/>
                        </a:solidFill>
                        <a:effectLst/>
                        <a:latin typeface="Times New Roman" panose="02020603050405020304" pitchFamily="18" charset="0"/>
                      </a:endParaRPr>
                    </a:p>
                  </a:txBody>
                  <a:tcPr marL="6111" marR="6111" marT="6111" marB="0" anchor="ctr"/>
                </a:tc>
                <a:tc>
                  <a:txBody>
                    <a:bodyPr/>
                    <a:lstStyle/>
                    <a:p>
                      <a:pPr algn="r" rtl="0" fontAlgn="ctr"/>
                      <a:r>
                        <a:rPr lang="en-IN" sz="1100" u="none" strike="noStrike" dirty="0">
                          <a:effectLst/>
                        </a:rPr>
                        <a:t>25,000</a:t>
                      </a:r>
                      <a:endParaRPr lang="en-IN" sz="1100" b="0" i="0" u="none" strike="noStrike" dirty="0">
                        <a:solidFill>
                          <a:srgbClr val="000000"/>
                        </a:solidFill>
                        <a:effectLst/>
                        <a:latin typeface="Times New Roman" panose="02020603050405020304" pitchFamily="18" charset="0"/>
                      </a:endParaRPr>
                    </a:p>
                  </a:txBody>
                  <a:tcPr marL="6111" marR="6111" marT="6111" marB="0" anchor="ctr"/>
                </a:tc>
                <a:extLst>
                  <a:ext uri="{0D108BD9-81ED-4DB2-BD59-A6C34878D82A}">
                    <a16:rowId xmlns:a16="http://schemas.microsoft.com/office/drawing/2014/main" val="2962814178"/>
                  </a:ext>
                </a:extLst>
              </a:tr>
              <a:tr h="213574">
                <a:tc gridSpan="6">
                  <a:txBody>
                    <a:bodyPr/>
                    <a:lstStyle/>
                    <a:p>
                      <a:pPr algn="l" rtl="0" fontAlgn="ctr"/>
                      <a:r>
                        <a:rPr lang="en-IN" sz="1100" u="none" strike="noStrike" dirty="0">
                          <a:effectLst/>
                        </a:rPr>
                        <a:t>Actuators</a:t>
                      </a:r>
                      <a:endParaRPr lang="en-IN" sz="1100" b="1" i="0" u="none" strike="noStrike" dirty="0">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13066851"/>
                  </a:ext>
                </a:extLst>
              </a:tr>
              <a:tr h="272492">
                <a:tc>
                  <a:txBody>
                    <a:bodyPr/>
                    <a:lstStyle/>
                    <a:p>
                      <a:pPr algn="ctr" rtl="0" fontAlgn="ctr"/>
                      <a:r>
                        <a:rPr lang="en-IN" sz="1100" u="none" strike="noStrike">
                          <a:effectLst/>
                        </a:rPr>
                        <a:t>2</a:t>
                      </a:r>
                      <a:endParaRPr lang="en-IN" sz="1100" b="0" i="0" u="none" strike="noStrike">
                        <a:solidFill>
                          <a:srgbClr val="000000"/>
                        </a:solidFill>
                        <a:effectLst/>
                        <a:latin typeface="Times New Roman" panose="02020603050405020304" pitchFamily="18" charset="0"/>
                      </a:endParaRPr>
                    </a:p>
                  </a:txBody>
                  <a:tcPr marL="6111" marR="6111" marT="6111" marB="0" anchor="ctr"/>
                </a:tc>
                <a:tc gridSpan="2">
                  <a:txBody>
                    <a:bodyPr/>
                    <a:lstStyle/>
                    <a:p>
                      <a:pPr algn="ctr" rtl="0" fontAlgn="ctr"/>
                      <a:r>
                        <a:rPr lang="en-US" sz="1100" u="none" strike="noStrike">
                          <a:effectLst/>
                        </a:rPr>
                        <a:t>Front brush Motor with mounting bracket</a:t>
                      </a:r>
                      <a:endParaRPr lang="en-US" sz="1100" b="0" i="0" u="none" strike="noStrike">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a:txBody>
                    <a:bodyPr/>
                    <a:lstStyle/>
                    <a:p>
                      <a:pPr algn="ctr" rtl="0" fontAlgn="ctr"/>
                      <a:r>
                        <a:rPr lang="en-IN" sz="1100" u="none" strike="noStrike">
                          <a:effectLst/>
                        </a:rPr>
                        <a:t>1</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a:effectLst/>
                        </a:rPr>
                        <a:t>3,000</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r" rtl="0" fontAlgn="ctr"/>
                      <a:r>
                        <a:rPr lang="en-IN" sz="1100" u="none" strike="noStrike" dirty="0">
                          <a:effectLst/>
                        </a:rPr>
                        <a:t>3,000</a:t>
                      </a:r>
                      <a:endParaRPr lang="en-IN" sz="1100" b="0" i="0" u="none" strike="noStrike" dirty="0">
                        <a:solidFill>
                          <a:srgbClr val="000000"/>
                        </a:solidFill>
                        <a:effectLst/>
                        <a:latin typeface="Times New Roman" panose="02020603050405020304" pitchFamily="18" charset="0"/>
                      </a:endParaRPr>
                    </a:p>
                  </a:txBody>
                  <a:tcPr marL="6111" marR="6111" marT="6111" marB="0" anchor="ctr"/>
                </a:tc>
                <a:extLst>
                  <a:ext uri="{0D108BD9-81ED-4DB2-BD59-A6C34878D82A}">
                    <a16:rowId xmlns:a16="http://schemas.microsoft.com/office/drawing/2014/main" val="3443807741"/>
                  </a:ext>
                </a:extLst>
              </a:tr>
              <a:tr h="279856">
                <a:tc>
                  <a:txBody>
                    <a:bodyPr/>
                    <a:lstStyle/>
                    <a:p>
                      <a:pPr algn="ctr" rtl="0" fontAlgn="ctr"/>
                      <a:r>
                        <a:rPr lang="en-IN" sz="1100" u="none" strike="noStrike">
                          <a:effectLst/>
                        </a:rPr>
                        <a:t>3</a:t>
                      </a:r>
                      <a:endParaRPr lang="en-IN" sz="1100" b="0" i="0" u="none" strike="noStrike">
                        <a:solidFill>
                          <a:srgbClr val="000000"/>
                        </a:solidFill>
                        <a:effectLst/>
                        <a:latin typeface="Times New Roman" panose="02020603050405020304" pitchFamily="18" charset="0"/>
                      </a:endParaRPr>
                    </a:p>
                  </a:txBody>
                  <a:tcPr marL="6111" marR="6111" marT="6111" marB="0" anchor="ctr"/>
                </a:tc>
                <a:tc gridSpan="2">
                  <a:txBody>
                    <a:bodyPr/>
                    <a:lstStyle/>
                    <a:p>
                      <a:pPr algn="ctr" rtl="0" fontAlgn="ctr"/>
                      <a:r>
                        <a:rPr lang="en-US" sz="1100" u="none" strike="noStrike">
                          <a:effectLst/>
                        </a:rPr>
                        <a:t>Sprocket Motor with mounting bracket</a:t>
                      </a:r>
                      <a:endParaRPr lang="en-US" sz="1100" b="0" i="0" u="none" strike="noStrike">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a:txBody>
                    <a:bodyPr/>
                    <a:lstStyle/>
                    <a:p>
                      <a:pPr algn="ctr" rtl="0" fontAlgn="ctr"/>
                      <a:r>
                        <a:rPr lang="en-IN" sz="1100" u="none" strike="noStrike">
                          <a:effectLst/>
                        </a:rPr>
                        <a:t>1</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a:effectLst/>
                        </a:rPr>
                        <a:t>4,000</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r" rtl="0" fontAlgn="ctr"/>
                      <a:r>
                        <a:rPr lang="en-IN" sz="1100" u="none" strike="noStrike" dirty="0">
                          <a:effectLst/>
                        </a:rPr>
                        <a:t>4,000</a:t>
                      </a:r>
                      <a:endParaRPr lang="en-IN" sz="1100" b="0" i="0" u="none" strike="noStrike" dirty="0">
                        <a:solidFill>
                          <a:srgbClr val="000000"/>
                        </a:solidFill>
                        <a:effectLst/>
                        <a:latin typeface="Times New Roman" panose="02020603050405020304" pitchFamily="18" charset="0"/>
                      </a:endParaRPr>
                    </a:p>
                  </a:txBody>
                  <a:tcPr marL="6111" marR="6111" marT="6111" marB="0" anchor="ctr"/>
                </a:tc>
                <a:extLst>
                  <a:ext uri="{0D108BD9-81ED-4DB2-BD59-A6C34878D82A}">
                    <a16:rowId xmlns:a16="http://schemas.microsoft.com/office/drawing/2014/main" val="1272897850"/>
                  </a:ext>
                </a:extLst>
              </a:tr>
              <a:tr h="213574">
                <a:tc gridSpan="6">
                  <a:txBody>
                    <a:bodyPr/>
                    <a:lstStyle/>
                    <a:p>
                      <a:pPr algn="l" rtl="0" fontAlgn="ctr"/>
                      <a:r>
                        <a:rPr lang="en-IN" sz="1100" u="none" strike="noStrike" dirty="0">
                          <a:effectLst/>
                        </a:rPr>
                        <a:t>Belt mechanism</a:t>
                      </a:r>
                      <a:endParaRPr lang="en-IN" sz="1100" b="1" i="0" u="none" strike="noStrike" dirty="0">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87337390"/>
                  </a:ext>
                </a:extLst>
              </a:tr>
              <a:tr h="279856">
                <a:tc>
                  <a:txBody>
                    <a:bodyPr/>
                    <a:lstStyle/>
                    <a:p>
                      <a:pPr algn="ctr" rtl="0" fontAlgn="ctr"/>
                      <a:r>
                        <a:rPr lang="en-IN" sz="1100" u="none" strike="noStrike">
                          <a:effectLst/>
                        </a:rPr>
                        <a:t>4</a:t>
                      </a:r>
                      <a:endParaRPr lang="en-IN" sz="1100" b="0" i="0" u="none" strike="noStrike">
                        <a:solidFill>
                          <a:srgbClr val="000000"/>
                        </a:solidFill>
                        <a:effectLst/>
                        <a:latin typeface="Times New Roman" panose="02020603050405020304" pitchFamily="18" charset="0"/>
                      </a:endParaRPr>
                    </a:p>
                  </a:txBody>
                  <a:tcPr marL="6111" marR="6111" marT="6111" marB="0" anchor="ctr"/>
                </a:tc>
                <a:tc gridSpan="2">
                  <a:txBody>
                    <a:bodyPr/>
                    <a:lstStyle/>
                    <a:p>
                      <a:pPr algn="ctr" rtl="0" fontAlgn="ctr"/>
                      <a:r>
                        <a:rPr lang="en-US" sz="1100" u="none" strike="noStrike">
                          <a:effectLst/>
                        </a:rPr>
                        <a:t>Rubber Belt with horizontal pad</a:t>
                      </a:r>
                      <a:endParaRPr lang="en-US" sz="1100" b="0" i="0" u="none" strike="noStrike">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a:txBody>
                    <a:bodyPr/>
                    <a:lstStyle/>
                    <a:p>
                      <a:pPr algn="ctr" rtl="0" fontAlgn="ctr"/>
                      <a:r>
                        <a:rPr lang="en-IN" sz="1100" u="none" strike="noStrike">
                          <a:effectLst/>
                        </a:rPr>
                        <a:t>1</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a:effectLst/>
                        </a:rPr>
                        <a:t>1,500</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r" rtl="0" fontAlgn="ctr"/>
                      <a:r>
                        <a:rPr lang="en-IN" sz="1100" u="none" strike="noStrike" dirty="0">
                          <a:effectLst/>
                        </a:rPr>
                        <a:t>1500</a:t>
                      </a:r>
                      <a:endParaRPr lang="en-IN" sz="1100" b="0" i="0" u="none" strike="noStrike" dirty="0">
                        <a:solidFill>
                          <a:srgbClr val="000000"/>
                        </a:solidFill>
                        <a:effectLst/>
                        <a:latin typeface="Times New Roman" panose="02020603050405020304" pitchFamily="18" charset="0"/>
                      </a:endParaRPr>
                    </a:p>
                  </a:txBody>
                  <a:tcPr marL="6111" marR="6111" marT="6111" marB="0" anchor="ctr"/>
                </a:tc>
                <a:extLst>
                  <a:ext uri="{0D108BD9-81ED-4DB2-BD59-A6C34878D82A}">
                    <a16:rowId xmlns:a16="http://schemas.microsoft.com/office/drawing/2014/main" val="1927358225"/>
                  </a:ext>
                </a:extLst>
              </a:tr>
              <a:tr h="270116">
                <a:tc>
                  <a:txBody>
                    <a:bodyPr/>
                    <a:lstStyle/>
                    <a:p>
                      <a:pPr algn="ctr" rtl="0" fontAlgn="ctr"/>
                      <a:r>
                        <a:rPr lang="en-IN" sz="1100" u="none" strike="noStrike">
                          <a:effectLst/>
                        </a:rPr>
                        <a:t>5</a:t>
                      </a:r>
                      <a:endParaRPr lang="en-IN" sz="1100" b="0" i="0" u="none" strike="noStrike">
                        <a:solidFill>
                          <a:srgbClr val="000000"/>
                        </a:solidFill>
                        <a:effectLst/>
                        <a:latin typeface="Times New Roman" panose="02020603050405020304" pitchFamily="18" charset="0"/>
                      </a:endParaRPr>
                    </a:p>
                  </a:txBody>
                  <a:tcPr marL="6111" marR="6111" marT="6111" marB="0" anchor="ctr"/>
                </a:tc>
                <a:tc gridSpan="2">
                  <a:txBody>
                    <a:bodyPr/>
                    <a:lstStyle/>
                    <a:p>
                      <a:pPr algn="ctr" rtl="0" fontAlgn="ctr"/>
                      <a:r>
                        <a:rPr lang="en-IN" sz="1100" u="none" strike="noStrike" dirty="0">
                          <a:effectLst/>
                        </a:rPr>
                        <a:t>Sprockets with brackets</a:t>
                      </a:r>
                      <a:endParaRPr lang="en-IN" sz="1100" b="0" i="0" u="none" strike="noStrike" dirty="0">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a:txBody>
                    <a:bodyPr/>
                    <a:lstStyle/>
                    <a:p>
                      <a:pPr algn="ctr" rtl="0" fontAlgn="ctr"/>
                      <a:r>
                        <a:rPr lang="en-IN" sz="1100" u="none" strike="noStrike">
                          <a:effectLst/>
                        </a:rPr>
                        <a:t>2</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dirty="0">
                          <a:effectLst/>
                        </a:rPr>
                        <a:t>1,500</a:t>
                      </a:r>
                      <a:endParaRPr lang="en-IN" sz="1100" b="0" i="0" u="none" strike="noStrike" dirty="0">
                        <a:solidFill>
                          <a:srgbClr val="000000"/>
                        </a:solidFill>
                        <a:effectLst/>
                        <a:latin typeface="Times New Roman" panose="02020603050405020304" pitchFamily="18" charset="0"/>
                      </a:endParaRPr>
                    </a:p>
                  </a:txBody>
                  <a:tcPr marL="6111" marR="6111" marT="6111" marB="0" anchor="ctr"/>
                </a:tc>
                <a:tc>
                  <a:txBody>
                    <a:bodyPr/>
                    <a:lstStyle/>
                    <a:p>
                      <a:pPr algn="r" rtl="0" fontAlgn="ctr"/>
                      <a:r>
                        <a:rPr lang="en-IN" sz="1100" u="none" strike="noStrike" dirty="0">
                          <a:effectLst/>
                        </a:rPr>
                        <a:t>3,000</a:t>
                      </a:r>
                      <a:endParaRPr lang="en-IN" sz="1100" b="0" i="0" u="none" strike="noStrike" dirty="0">
                        <a:solidFill>
                          <a:srgbClr val="000000"/>
                        </a:solidFill>
                        <a:effectLst/>
                        <a:latin typeface="Times New Roman" panose="02020603050405020304" pitchFamily="18" charset="0"/>
                      </a:endParaRPr>
                    </a:p>
                  </a:txBody>
                  <a:tcPr marL="6111" marR="6111" marT="6111" marB="0" anchor="ctr"/>
                </a:tc>
                <a:extLst>
                  <a:ext uri="{0D108BD9-81ED-4DB2-BD59-A6C34878D82A}">
                    <a16:rowId xmlns:a16="http://schemas.microsoft.com/office/drawing/2014/main" val="2710471134"/>
                  </a:ext>
                </a:extLst>
              </a:tr>
              <a:tr h="220939">
                <a:tc>
                  <a:txBody>
                    <a:bodyPr/>
                    <a:lstStyle/>
                    <a:p>
                      <a:pPr algn="ctr" rtl="0" fontAlgn="ctr"/>
                      <a:r>
                        <a:rPr lang="en-IN" sz="1100" u="none" strike="noStrike">
                          <a:effectLst/>
                        </a:rPr>
                        <a:t>6</a:t>
                      </a:r>
                      <a:endParaRPr lang="en-IN" sz="1100" b="0" i="0" u="none" strike="noStrike">
                        <a:solidFill>
                          <a:srgbClr val="000000"/>
                        </a:solidFill>
                        <a:effectLst/>
                        <a:latin typeface="Times New Roman" panose="02020603050405020304" pitchFamily="18" charset="0"/>
                      </a:endParaRPr>
                    </a:p>
                  </a:txBody>
                  <a:tcPr marL="6111" marR="6111" marT="6111" marB="0" anchor="ctr"/>
                </a:tc>
                <a:tc gridSpan="2">
                  <a:txBody>
                    <a:bodyPr/>
                    <a:lstStyle/>
                    <a:p>
                      <a:pPr algn="ctr" rtl="0" fontAlgn="ctr"/>
                      <a:r>
                        <a:rPr lang="en-IN" sz="1100" u="none" strike="noStrike">
                          <a:effectLst/>
                        </a:rPr>
                        <a:t>Chain for sprocket</a:t>
                      </a:r>
                      <a:endParaRPr lang="en-IN" sz="1100" b="0" i="0" u="none" strike="noStrike">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a:txBody>
                    <a:bodyPr/>
                    <a:lstStyle/>
                    <a:p>
                      <a:pPr algn="ctr" rtl="0" fontAlgn="ctr"/>
                      <a:r>
                        <a:rPr lang="en-IN" sz="1100" u="none" strike="noStrike">
                          <a:effectLst/>
                        </a:rPr>
                        <a:t>1</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a:effectLst/>
                        </a:rPr>
                        <a:t>500</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r" rtl="0" fontAlgn="ctr"/>
                      <a:r>
                        <a:rPr lang="en-IN" sz="1100" u="none" strike="noStrike" dirty="0">
                          <a:effectLst/>
                        </a:rPr>
                        <a:t>500</a:t>
                      </a:r>
                      <a:endParaRPr lang="en-IN" sz="1100" b="0" i="0" u="none" strike="noStrike" dirty="0">
                        <a:solidFill>
                          <a:srgbClr val="000000"/>
                        </a:solidFill>
                        <a:effectLst/>
                        <a:latin typeface="Times New Roman" panose="02020603050405020304" pitchFamily="18" charset="0"/>
                      </a:endParaRPr>
                    </a:p>
                  </a:txBody>
                  <a:tcPr marL="6111" marR="6111" marT="6111" marB="0" anchor="ctr"/>
                </a:tc>
                <a:extLst>
                  <a:ext uri="{0D108BD9-81ED-4DB2-BD59-A6C34878D82A}">
                    <a16:rowId xmlns:a16="http://schemas.microsoft.com/office/drawing/2014/main" val="1983470669"/>
                  </a:ext>
                </a:extLst>
              </a:tr>
              <a:tr h="213574">
                <a:tc gridSpan="6">
                  <a:txBody>
                    <a:bodyPr/>
                    <a:lstStyle/>
                    <a:p>
                      <a:pPr algn="l" rtl="0" fontAlgn="ctr"/>
                      <a:r>
                        <a:rPr lang="en-IN" sz="1100" u="none" strike="noStrike">
                          <a:effectLst/>
                        </a:rPr>
                        <a:t>Mechanical Components</a:t>
                      </a:r>
                      <a:endParaRPr lang="en-IN" sz="1100" b="1" i="0" u="none" strike="noStrike">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28337941"/>
                  </a:ext>
                </a:extLst>
              </a:tr>
              <a:tr h="316679">
                <a:tc>
                  <a:txBody>
                    <a:bodyPr/>
                    <a:lstStyle/>
                    <a:p>
                      <a:pPr algn="ctr" rtl="0" fontAlgn="ctr"/>
                      <a:r>
                        <a:rPr lang="en-IN" sz="1100" u="none" strike="noStrike">
                          <a:effectLst/>
                        </a:rPr>
                        <a:t>7</a:t>
                      </a:r>
                      <a:endParaRPr lang="en-IN" sz="1100" b="0" i="0" u="none" strike="noStrike">
                        <a:solidFill>
                          <a:srgbClr val="000000"/>
                        </a:solidFill>
                        <a:effectLst/>
                        <a:latin typeface="Times New Roman" panose="02020603050405020304" pitchFamily="18" charset="0"/>
                      </a:endParaRPr>
                    </a:p>
                  </a:txBody>
                  <a:tcPr marL="6111" marR="6111" marT="6111" marB="0" anchor="ctr"/>
                </a:tc>
                <a:tc gridSpan="2">
                  <a:txBody>
                    <a:bodyPr/>
                    <a:lstStyle/>
                    <a:p>
                      <a:pPr algn="ctr" rtl="0" fontAlgn="ctr"/>
                      <a:r>
                        <a:rPr lang="en-US" sz="1100" u="none" strike="noStrike">
                          <a:effectLst/>
                        </a:rPr>
                        <a:t>Garbage collection bag locking system</a:t>
                      </a:r>
                      <a:endParaRPr lang="en-US" sz="1100" b="0" i="0" u="none" strike="noStrike">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a:txBody>
                    <a:bodyPr/>
                    <a:lstStyle/>
                    <a:p>
                      <a:pPr algn="ctr" rtl="0" fontAlgn="ctr"/>
                      <a:r>
                        <a:rPr lang="en-IN" sz="1100" u="none" strike="noStrike">
                          <a:effectLst/>
                        </a:rPr>
                        <a:t>1</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a:effectLst/>
                        </a:rPr>
                        <a:t>1,000</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r" rtl="0" fontAlgn="ctr"/>
                      <a:r>
                        <a:rPr lang="en-IN" sz="1100" u="none" strike="noStrike" dirty="0">
                          <a:effectLst/>
                        </a:rPr>
                        <a:t>1,000</a:t>
                      </a:r>
                      <a:endParaRPr lang="en-IN" sz="1100" b="0" i="0" u="none" strike="noStrike" dirty="0">
                        <a:solidFill>
                          <a:srgbClr val="000000"/>
                        </a:solidFill>
                        <a:effectLst/>
                        <a:latin typeface="Times New Roman" panose="02020603050405020304" pitchFamily="18" charset="0"/>
                      </a:endParaRPr>
                    </a:p>
                  </a:txBody>
                  <a:tcPr marL="6111" marR="6111" marT="6111" marB="0" anchor="ctr"/>
                </a:tc>
                <a:extLst>
                  <a:ext uri="{0D108BD9-81ED-4DB2-BD59-A6C34878D82A}">
                    <a16:rowId xmlns:a16="http://schemas.microsoft.com/office/drawing/2014/main" val="3010410688"/>
                  </a:ext>
                </a:extLst>
              </a:tr>
              <a:tr h="279856">
                <a:tc>
                  <a:txBody>
                    <a:bodyPr/>
                    <a:lstStyle/>
                    <a:p>
                      <a:pPr algn="ctr" rtl="0" fontAlgn="ctr"/>
                      <a:r>
                        <a:rPr lang="en-IN" sz="1100" u="none" strike="noStrike">
                          <a:effectLst/>
                        </a:rPr>
                        <a:t>8</a:t>
                      </a:r>
                      <a:endParaRPr lang="en-IN" sz="1100" b="0" i="0" u="none" strike="noStrike">
                        <a:solidFill>
                          <a:srgbClr val="000000"/>
                        </a:solidFill>
                        <a:effectLst/>
                        <a:latin typeface="Times New Roman" panose="02020603050405020304" pitchFamily="18" charset="0"/>
                      </a:endParaRPr>
                    </a:p>
                  </a:txBody>
                  <a:tcPr marL="6111" marR="6111" marT="6111" marB="0" anchor="ctr"/>
                </a:tc>
                <a:tc gridSpan="2">
                  <a:txBody>
                    <a:bodyPr/>
                    <a:lstStyle/>
                    <a:p>
                      <a:pPr algn="ctr" rtl="0" fontAlgn="ctr"/>
                      <a:r>
                        <a:rPr lang="en-IN" sz="1100" u="none" strike="noStrike">
                          <a:effectLst/>
                        </a:rPr>
                        <a:t>Frame </a:t>
                      </a:r>
                      <a:endParaRPr lang="en-IN" sz="1100" b="0" i="0" u="none" strike="noStrike">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a:txBody>
                    <a:bodyPr/>
                    <a:lstStyle/>
                    <a:p>
                      <a:pPr algn="ctr" rtl="0" fontAlgn="ctr"/>
                      <a:r>
                        <a:rPr lang="en-IN" sz="1100" u="none" strike="noStrike">
                          <a:effectLst/>
                        </a:rPr>
                        <a:t>1</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dirty="0">
                          <a:effectLst/>
                        </a:rPr>
                        <a:t>3,500</a:t>
                      </a:r>
                      <a:endParaRPr lang="en-IN" sz="1100" b="0" i="0" u="none" strike="noStrike" dirty="0">
                        <a:solidFill>
                          <a:srgbClr val="000000"/>
                        </a:solidFill>
                        <a:effectLst/>
                        <a:latin typeface="Times New Roman" panose="02020603050405020304" pitchFamily="18" charset="0"/>
                      </a:endParaRPr>
                    </a:p>
                  </a:txBody>
                  <a:tcPr marL="6111" marR="6111" marT="6111" marB="0" anchor="ctr"/>
                </a:tc>
                <a:tc>
                  <a:txBody>
                    <a:bodyPr/>
                    <a:lstStyle/>
                    <a:p>
                      <a:pPr algn="r" rtl="0" fontAlgn="ctr"/>
                      <a:r>
                        <a:rPr lang="en-IN" sz="1100" u="none" strike="noStrike" dirty="0">
                          <a:effectLst/>
                        </a:rPr>
                        <a:t>3,500</a:t>
                      </a:r>
                      <a:endParaRPr lang="en-IN" sz="1100" b="0" i="0" u="none" strike="noStrike" dirty="0">
                        <a:solidFill>
                          <a:srgbClr val="000000"/>
                        </a:solidFill>
                        <a:effectLst/>
                        <a:latin typeface="Times New Roman" panose="02020603050405020304" pitchFamily="18" charset="0"/>
                      </a:endParaRPr>
                    </a:p>
                  </a:txBody>
                  <a:tcPr marL="6111" marR="6111" marT="6111" marB="0" anchor="ctr"/>
                </a:tc>
                <a:extLst>
                  <a:ext uri="{0D108BD9-81ED-4DB2-BD59-A6C34878D82A}">
                    <a16:rowId xmlns:a16="http://schemas.microsoft.com/office/drawing/2014/main" val="4200332724"/>
                  </a:ext>
                </a:extLst>
              </a:tr>
              <a:tr h="279856">
                <a:tc>
                  <a:txBody>
                    <a:bodyPr/>
                    <a:lstStyle/>
                    <a:p>
                      <a:pPr algn="ctr" rtl="0" fontAlgn="ctr"/>
                      <a:r>
                        <a:rPr lang="en-IN" sz="1100" u="none" strike="noStrike">
                          <a:effectLst/>
                        </a:rPr>
                        <a:t>9</a:t>
                      </a:r>
                      <a:endParaRPr lang="en-IN" sz="1100" b="0" i="0" u="none" strike="noStrike">
                        <a:solidFill>
                          <a:srgbClr val="000000"/>
                        </a:solidFill>
                        <a:effectLst/>
                        <a:latin typeface="Times New Roman" panose="02020603050405020304" pitchFamily="18" charset="0"/>
                      </a:endParaRPr>
                    </a:p>
                  </a:txBody>
                  <a:tcPr marL="6111" marR="6111" marT="6111" marB="0" anchor="ctr"/>
                </a:tc>
                <a:tc gridSpan="2">
                  <a:txBody>
                    <a:bodyPr/>
                    <a:lstStyle/>
                    <a:p>
                      <a:pPr algn="ctr" rtl="0" fontAlgn="ctr"/>
                      <a:r>
                        <a:rPr lang="en-IN" sz="1100" u="none" strike="noStrike">
                          <a:effectLst/>
                        </a:rPr>
                        <a:t>Bottom plate for supporting garbage bag</a:t>
                      </a:r>
                      <a:endParaRPr lang="en-IN" sz="1100" b="0" i="0" u="none" strike="noStrike">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a:txBody>
                    <a:bodyPr/>
                    <a:lstStyle/>
                    <a:p>
                      <a:pPr algn="ctr" rtl="0" fontAlgn="ctr"/>
                      <a:r>
                        <a:rPr lang="en-IN" sz="1100" u="none" strike="noStrike">
                          <a:effectLst/>
                        </a:rPr>
                        <a:t>1</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a:effectLst/>
                        </a:rPr>
                        <a:t>500</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r" rtl="0" fontAlgn="ctr"/>
                      <a:r>
                        <a:rPr lang="en-IN" sz="1100" u="none" strike="noStrike" dirty="0">
                          <a:effectLst/>
                        </a:rPr>
                        <a:t>500</a:t>
                      </a:r>
                      <a:endParaRPr lang="en-IN" sz="1100" b="0" i="0" u="none" strike="noStrike" dirty="0">
                        <a:solidFill>
                          <a:srgbClr val="000000"/>
                        </a:solidFill>
                        <a:effectLst/>
                        <a:latin typeface="Times New Roman" panose="02020603050405020304" pitchFamily="18" charset="0"/>
                      </a:endParaRPr>
                    </a:p>
                  </a:txBody>
                  <a:tcPr marL="6111" marR="6111" marT="6111" marB="0" anchor="ctr"/>
                </a:tc>
                <a:extLst>
                  <a:ext uri="{0D108BD9-81ED-4DB2-BD59-A6C34878D82A}">
                    <a16:rowId xmlns:a16="http://schemas.microsoft.com/office/drawing/2014/main" val="2006959649"/>
                  </a:ext>
                </a:extLst>
              </a:tr>
              <a:tr h="272492">
                <a:tc>
                  <a:txBody>
                    <a:bodyPr/>
                    <a:lstStyle/>
                    <a:p>
                      <a:pPr algn="ctr" rtl="0" fontAlgn="ctr"/>
                      <a:r>
                        <a:rPr lang="en-IN" sz="1100" u="none" strike="noStrike">
                          <a:effectLst/>
                        </a:rPr>
                        <a:t>10</a:t>
                      </a:r>
                      <a:endParaRPr lang="en-IN" sz="1100" b="0" i="0" u="none" strike="noStrike">
                        <a:solidFill>
                          <a:srgbClr val="000000"/>
                        </a:solidFill>
                        <a:effectLst/>
                        <a:latin typeface="Times New Roman" panose="02020603050405020304" pitchFamily="18" charset="0"/>
                      </a:endParaRPr>
                    </a:p>
                  </a:txBody>
                  <a:tcPr marL="6111" marR="6111" marT="6111" marB="0" anchor="ctr"/>
                </a:tc>
                <a:tc gridSpan="2">
                  <a:txBody>
                    <a:bodyPr/>
                    <a:lstStyle/>
                    <a:p>
                      <a:pPr algn="ctr" rtl="0" fontAlgn="ctr"/>
                      <a:r>
                        <a:rPr lang="en-IN" sz="1100" u="none" strike="noStrike">
                          <a:effectLst/>
                        </a:rPr>
                        <a:t>Horizontal rotary Brush (300mm dia)</a:t>
                      </a:r>
                      <a:endParaRPr lang="en-IN" sz="1100" b="0" i="0" u="none" strike="noStrike">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a:txBody>
                    <a:bodyPr/>
                    <a:lstStyle/>
                    <a:p>
                      <a:pPr algn="ctr" rtl="0" fontAlgn="ctr"/>
                      <a:r>
                        <a:rPr lang="en-IN" sz="1100" u="none" strike="noStrike">
                          <a:effectLst/>
                        </a:rPr>
                        <a:t>1</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a:effectLst/>
                        </a:rPr>
                        <a:t>2,000</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r" rtl="0" fontAlgn="ctr"/>
                      <a:r>
                        <a:rPr lang="en-IN" sz="1100" u="none" strike="noStrike" dirty="0">
                          <a:effectLst/>
                        </a:rPr>
                        <a:t>2,000</a:t>
                      </a:r>
                      <a:endParaRPr lang="en-IN" sz="1100" b="0" i="0" u="none" strike="noStrike" dirty="0">
                        <a:solidFill>
                          <a:srgbClr val="000000"/>
                        </a:solidFill>
                        <a:effectLst/>
                        <a:latin typeface="Times New Roman" panose="02020603050405020304" pitchFamily="18" charset="0"/>
                      </a:endParaRPr>
                    </a:p>
                  </a:txBody>
                  <a:tcPr marL="6111" marR="6111" marT="6111" marB="0" anchor="ctr"/>
                </a:tc>
                <a:extLst>
                  <a:ext uri="{0D108BD9-81ED-4DB2-BD59-A6C34878D82A}">
                    <a16:rowId xmlns:a16="http://schemas.microsoft.com/office/drawing/2014/main" val="1630620889"/>
                  </a:ext>
                </a:extLst>
              </a:tr>
              <a:tr h="287220">
                <a:tc>
                  <a:txBody>
                    <a:bodyPr/>
                    <a:lstStyle/>
                    <a:p>
                      <a:pPr algn="ctr" rtl="0" fontAlgn="ctr"/>
                      <a:r>
                        <a:rPr lang="en-IN" sz="1100" u="none" strike="noStrike">
                          <a:effectLst/>
                        </a:rPr>
                        <a:t>11</a:t>
                      </a:r>
                      <a:endParaRPr lang="en-IN" sz="1100" b="0" i="0" u="none" strike="noStrike">
                        <a:solidFill>
                          <a:srgbClr val="000000"/>
                        </a:solidFill>
                        <a:effectLst/>
                        <a:latin typeface="Times New Roman" panose="02020603050405020304" pitchFamily="18" charset="0"/>
                      </a:endParaRPr>
                    </a:p>
                  </a:txBody>
                  <a:tcPr marL="6111" marR="6111" marT="6111" marB="0" anchor="ctr"/>
                </a:tc>
                <a:tc gridSpan="2">
                  <a:txBody>
                    <a:bodyPr/>
                    <a:lstStyle/>
                    <a:p>
                      <a:pPr algn="ctr" rtl="0" fontAlgn="ctr"/>
                      <a:r>
                        <a:rPr lang="en-US" sz="1100" u="none" strike="noStrike">
                          <a:effectLst/>
                        </a:rPr>
                        <a:t>Front road wheels for brush with bracket</a:t>
                      </a:r>
                      <a:endParaRPr lang="en-US" sz="1100" b="0" i="0" u="none" strike="noStrike">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a:txBody>
                    <a:bodyPr/>
                    <a:lstStyle/>
                    <a:p>
                      <a:pPr algn="ctr" rtl="0" fontAlgn="ctr"/>
                      <a:r>
                        <a:rPr lang="en-IN" sz="1100" u="none" strike="noStrike">
                          <a:effectLst/>
                        </a:rPr>
                        <a:t>2</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a:effectLst/>
                        </a:rPr>
                        <a:t>1,500</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r" rtl="0" fontAlgn="ctr"/>
                      <a:r>
                        <a:rPr lang="en-IN" sz="1100" u="none" strike="noStrike" dirty="0">
                          <a:effectLst/>
                        </a:rPr>
                        <a:t>3,000</a:t>
                      </a:r>
                      <a:endParaRPr lang="en-IN" sz="1100" b="0" i="0" u="none" strike="noStrike" dirty="0">
                        <a:solidFill>
                          <a:srgbClr val="000000"/>
                        </a:solidFill>
                        <a:effectLst/>
                        <a:latin typeface="Times New Roman" panose="02020603050405020304" pitchFamily="18" charset="0"/>
                      </a:endParaRPr>
                    </a:p>
                  </a:txBody>
                  <a:tcPr marL="6111" marR="6111" marT="6111" marB="0" anchor="ctr"/>
                </a:tc>
                <a:extLst>
                  <a:ext uri="{0D108BD9-81ED-4DB2-BD59-A6C34878D82A}">
                    <a16:rowId xmlns:a16="http://schemas.microsoft.com/office/drawing/2014/main" val="4229311314"/>
                  </a:ext>
                </a:extLst>
              </a:tr>
              <a:tr h="235668">
                <a:tc>
                  <a:txBody>
                    <a:bodyPr/>
                    <a:lstStyle/>
                    <a:p>
                      <a:pPr algn="ctr" rtl="0" fontAlgn="ctr"/>
                      <a:r>
                        <a:rPr lang="en-IN" sz="1100" u="none" strike="noStrike">
                          <a:effectLst/>
                        </a:rPr>
                        <a:t>12</a:t>
                      </a:r>
                      <a:endParaRPr lang="en-IN" sz="1100" b="0" i="0" u="none" strike="noStrike">
                        <a:solidFill>
                          <a:srgbClr val="000000"/>
                        </a:solidFill>
                        <a:effectLst/>
                        <a:latin typeface="Times New Roman" panose="02020603050405020304" pitchFamily="18" charset="0"/>
                      </a:endParaRPr>
                    </a:p>
                  </a:txBody>
                  <a:tcPr marL="6111" marR="6111" marT="6111" marB="0" anchor="ctr"/>
                </a:tc>
                <a:tc gridSpan="2">
                  <a:txBody>
                    <a:bodyPr/>
                    <a:lstStyle/>
                    <a:p>
                      <a:pPr algn="ctr" rtl="0" fontAlgn="ctr"/>
                      <a:r>
                        <a:rPr lang="en-US" sz="1100" u="none" strike="noStrike">
                          <a:effectLst/>
                        </a:rPr>
                        <a:t>Rear road wheel for steering</a:t>
                      </a:r>
                      <a:endParaRPr lang="en-US" sz="1100" b="0" i="0" u="none" strike="noStrike">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a:txBody>
                    <a:bodyPr/>
                    <a:lstStyle/>
                    <a:p>
                      <a:pPr algn="ctr" rtl="0" fontAlgn="ctr"/>
                      <a:r>
                        <a:rPr lang="en-IN" sz="1100" u="none" strike="noStrike">
                          <a:effectLst/>
                        </a:rPr>
                        <a:t>1</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a:effectLst/>
                        </a:rPr>
                        <a:t>1,000</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r" rtl="0" fontAlgn="ctr"/>
                      <a:r>
                        <a:rPr lang="en-IN" sz="1100" u="none" strike="noStrike" dirty="0">
                          <a:effectLst/>
                        </a:rPr>
                        <a:t>1,000</a:t>
                      </a:r>
                      <a:endParaRPr lang="en-IN" sz="1100" b="0" i="0" u="none" strike="noStrike" dirty="0">
                        <a:solidFill>
                          <a:srgbClr val="000000"/>
                        </a:solidFill>
                        <a:effectLst/>
                        <a:latin typeface="Times New Roman" panose="02020603050405020304" pitchFamily="18" charset="0"/>
                      </a:endParaRPr>
                    </a:p>
                  </a:txBody>
                  <a:tcPr marL="6111" marR="6111" marT="6111" marB="0" anchor="ctr"/>
                </a:tc>
                <a:extLst>
                  <a:ext uri="{0D108BD9-81ED-4DB2-BD59-A6C34878D82A}">
                    <a16:rowId xmlns:a16="http://schemas.microsoft.com/office/drawing/2014/main" val="2509566721"/>
                  </a:ext>
                </a:extLst>
              </a:tr>
              <a:tr h="243033">
                <a:tc>
                  <a:txBody>
                    <a:bodyPr/>
                    <a:lstStyle/>
                    <a:p>
                      <a:pPr algn="ctr" rtl="0" fontAlgn="ctr"/>
                      <a:r>
                        <a:rPr lang="en-IN" sz="1100" u="none" strike="noStrike">
                          <a:effectLst/>
                        </a:rPr>
                        <a:t>13</a:t>
                      </a:r>
                      <a:endParaRPr lang="en-IN" sz="1100" b="0" i="0" u="none" strike="noStrike">
                        <a:solidFill>
                          <a:srgbClr val="000000"/>
                        </a:solidFill>
                        <a:effectLst/>
                        <a:latin typeface="Times New Roman" panose="02020603050405020304" pitchFamily="18" charset="0"/>
                      </a:endParaRPr>
                    </a:p>
                  </a:txBody>
                  <a:tcPr marL="6111" marR="6111" marT="6111" marB="0" anchor="ctr"/>
                </a:tc>
                <a:tc gridSpan="2">
                  <a:txBody>
                    <a:bodyPr/>
                    <a:lstStyle/>
                    <a:p>
                      <a:pPr algn="ctr" rtl="0" fontAlgn="ctr"/>
                      <a:r>
                        <a:rPr lang="en-US" sz="1100" u="none" strike="noStrike">
                          <a:effectLst/>
                        </a:rPr>
                        <a:t>Top handle for steering the road wheel</a:t>
                      </a:r>
                      <a:endParaRPr lang="en-US" sz="1100" b="0" i="0" u="none" strike="noStrike">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a:txBody>
                    <a:bodyPr/>
                    <a:lstStyle/>
                    <a:p>
                      <a:pPr algn="ctr" rtl="0" fontAlgn="ctr"/>
                      <a:r>
                        <a:rPr lang="en-IN" sz="1100" u="none" strike="noStrike">
                          <a:effectLst/>
                        </a:rPr>
                        <a:t>1</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a:effectLst/>
                        </a:rPr>
                        <a:t>1,000</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r" rtl="0" fontAlgn="ctr"/>
                      <a:r>
                        <a:rPr lang="en-IN" sz="1100" u="none" strike="noStrike" dirty="0">
                          <a:effectLst/>
                        </a:rPr>
                        <a:t>1,000</a:t>
                      </a:r>
                      <a:endParaRPr lang="en-IN" sz="1100" b="0" i="0" u="none" strike="noStrike" dirty="0">
                        <a:solidFill>
                          <a:srgbClr val="000000"/>
                        </a:solidFill>
                        <a:effectLst/>
                        <a:latin typeface="Times New Roman" panose="02020603050405020304" pitchFamily="18" charset="0"/>
                      </a:endParaRPr>
                    </a:p>
                  </a:txBody>
                  <a:tcPr marL="6111" marR="6111" marT="6111" marB="0" anchor="ctr"/>
                </a:tc>
                <a:extLst>
                  <a:ext uri="{0D108BD9-81ED-4DB2-BD59-A6C34878D82A}">
                    <a16:rowId xmlns:a16="http://schemas.microsoft.com/office/drawing/2014/main" val="2966171216"/>
                  </a:ext>
                </a:extLst>
              </a:tr>
              <a:tr h="272492">
                <a:tc>
                  <a:txBody>
                    <a:bodyPr/>
                    <a:lstStyle/>
                    <a:p>
                      <a:pPr algn="ctr" rtl="0" fontAlgn="ctr"/>
                      <a:r>
                        <a:rPr lang="en-IN" sz="1100" u="none" strike="noStrike">
                          <a:effectLst/>
                        </a:rPr>
                        <a:t>14</a:t>
                      </a:r>
                      <a:endParaRPr lang="en-IN" sz="1100" b="0" i="0" u="none" strike="noStrike">
                        <a:solidFill>
                          <a:srgbClr val="000000"/>
                        </a:solidFill>
                        <a:effectLst/>
                        <a:latin typeface="Times New Roman" panose="02020603050405020304" pitchFamily="18" charset="0"/>
                      </a:endParaRPr>
                    </a:p>
                  </a:txBody>
                  <a:tcPr marL="6111" marR="6111" marT="6111" marB="0" anchor="ctr"/>
                </a:tc>
                <a:tc gridSpan="2">
                  <a:txBody>
                    <a:bodyPr/>
                    <a:lstStyle/>
                    <a:p>
                      <a:pPr algn="ctr" rtl="0" fontAlgn="ctr"/>
                      <a:r>
                        <a:rPr lang="en-US" sz="1100" u="none" strike="noStrike">
                          <a:effectLst/>
                        </a:rPr>
                        <a:t>Gunny bags for locking collected garbage </a:t>
                      </a:r>
                      <a:endParaRPr lang="en-US" sz="1100" b="0" i="0" u="none" strike="noStrike">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a:txBody>
                    <a:bodyPr/>
                    <a:lstStyle/>
                    <a:p>
                      <a:pPr algn="ctr" rtl="0" fontAlgn="ctr"/>
                      <a:r>
                        <a:rPr lang="en-IN" sz="1100" u="none" strike="noStrike">
                          <a:effectLst/>
                        </a:rPr>
                        <a:t>100</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ctr" rtl="0" fontAlgn="ctr"/>
                      <a:r>
                        <a:rPr lang="en-IN" sz="1100" u="none" strike="noStrike">
                          <a:effectLst/>
                        </a:rPr>
                        <a:t>10</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r" rtl="0" fontAlgn="ctr"/>
                      <a:r>
                        <a:rPr lang="en-IN" sz="1100" u="none" strike="noStrike" dirty="0">
                          <a:effectLst/>
                        </a:rPr>
                        <a:t>1,000</a:t>
                      </a:r>
                      <a:endParaRPr lang="en-IN" sz="1100" b="0" i="0" u="none" strike="noStrike" dirty="0">
                        <a:solidFill>
                          <a:srgbClr val="000000"/>
                        </a:solidFill>
                        <a:effectLst/>
                        <a:latin typeface="Times New Roman" panose="02020603050405020304" pitchFamily="18" charset="0"/>
                      </a:endParaRPr>
                    </a:p>
                  </a:txBody>
                  <a:tcPr marL="6111" marR="6111" marT="6111" marB="0" anchor="ctr"/>
                </a:tc>
                <a:extLst>
                  <a:ext uri="{0D108BD9-81ED-4DB2-BD59-A6C34878D82A}">
                    <a16:rowId xmlns:a16="http://schemas.microsoft.com/office/drawing/2014/main" val="1337619282"/>
                  </a:ext>
                </a:extLst>
              </a:tr>
              <a:tr h="272492">
                <a:tc>
                  <a:txBody>
                    <a:bodyPr/>
                    <a:lstStyle/>
                    <a:p>
                      <a:pPr algn="ctr" rtl="0" fontAlgn="ctr"/>
                      <a:r>
                        <a:rPr lang="en-IN" sz="1100" u="none" strike="noStrike">
                          <a:effectLst/>
                        </a:rPr>
                        <a:t>15</a:t>
                      </a:r>
                      <a:endParaRPr lang="en-IN" sz="1100" b="0" i="0" u="none" strike="noStrike">
                        <a:solidFill>
                          <a:srgbClr val="000000"/>
                        </a:solidFill>
                        <a:effectLst/>
                        <a:latin typeface="Times New Roman" panose="02020603050405020304" pitchFamily="18" charset="0"/>
                      </a:endParaRPr>
                    </a:p>
                  </a:txBody>
                  <a:tcPr marL="6111" marR="6111" marT="6111" marB="0" anchor="ctr"/>
                </a:tc>
                <a:tc gridSpan="2">
                  <a:txBody>
                    <a:bodyPr/>
                    <a:lstStyle/>
                    <a:p>
                      <a:pPr algn="ctr" rtl="0" fontAlgn="ctr"/>
                      <a:r>
                        <a:rPr lang="en-IN" sz="1100" u="none" strike="noStrike">
                          <a:effectLst/>
                        </a:rPr>
                        <a:t>Miscellaneous and labor charges</a:t>
                      </a:r>
                      <a:endParaRPr lang="en-IN" sz="1100" b="0" i="0" u="none" strike="noStrike">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a:txBody>
                    <a:bodyPr/>
                    <a:lstStyle/>
                    <a:p>
                      <a:pPr algn="ctr" fontAlgn="ctr"/>
                      <a:r>
                        <a:rPr lang="en-IN" sz="1400" u="none" strike="noStrike">
                          <a:effectLst/>
                        </a:rPr>
                        <a:t> </a:t>
                      </a:r>
                      <a:endParaRPr lang="en-IN" sz="1400" b="0" i="0" u="none" strike="noStrike">
                        <a:solidFill>
                          <a:srgbClr val="000000"/>
                        </a:solidFill>
                        <a:effectLst/>
                        <a:latin typeface="Arial" panose="020B0604020202020204" pitchFamily="34" charset="0"/>
                      </a:endParaRPr>
                    </a:p>
                  </a:txBody>
                  <a:tcPr marL="6111" marR="6111" marT="6111" marB="0" anchor="ctr"/>
                </a:tc>
                <a:tc>
                  <a:txBody>
                    <a:bodyPr/>
                    <a:lstStyle/>
                    <a:p>
                      <a:pPr algn="ctr" rtl="0" fontAlgn="ctr"/>
                      <a:r>
                        <a:rPr lang="en-IN" sz="1100" u="none" strike="noStrike">
                          <a:effectLst/>
                        </a:rPr>
                        <a:t>10,000</a:t>
                      </a:r>
                      <a:endParaRPr lang="en-IN" sz="1100" b="0" i="0" u="none" strike="noStrike">
                        <a:solidFill>
                          <a:srgbClr val="000000"/>
                        </a:solidFill>
                        <a:effectLst/>
                        <a:latin typeface="Times New Roman" panose="02020603050405020304" pitchFamily="18" charset="0"/>
                      </a:endParaRPr>
                    </a:p>
                  </a:txBody>
                  <a:tcPr marL="6111" marR="6111" marT="6111" marB="0" anchor="ctr"/>
                </a:tc>
                <a:tc>
                  <a:txBody>
                    <a:bodyPr/>
                    <a:lstStyle/>
                    <a:p>
                      <a:pPr algn="r" rtl="0" fontAlgn="ctr"/>
                      <a:r>
                        <a:rPr lang="en-IN" sz="1100" u="none" strike="noStrike" dirty="0">
                          <a:effectLst/>
                        </a:rPr>
                        <a:t>10,000</a:t>
                      </a:r>
                      <a:endParaRPr lang="en-IN" sz="1100" b="0" i="0" u="none" strike="noStrike" dirty="0">
                        <a:solidFill>
                          <a:srgbClr val="000000"/>
                        </a:solidFill>
                        <a:effectLst/>
                        <a:latin typeface="Times New Roman" panose="02020603050405020304" pitchFamily="18" charset="0"/>
                      </a:endParaRPr>
                    </a:p>
                  </a:txBody>
                  <a:tcPr marL="6111" marR="6111" marT="6111" marB="0" anchor="ctr"/>
                </a:tc>
                <a:extLst>
                  <a:ext uri="{0D108BD9-81ED-4DB2-BD59-A6C34878D82A}">
                    <a16:rowId xmlns:a16="http://schemas.microsoft.com/office/drawing/2014/main" val="2983177889"/>
                  </a:ext>
                </a:extLst>
              </a:tr>
              <a:tr h="213574">
                <a:tc gridSpan="5">
                  <a:txBody>
                    <a:bodyPr/>
                    <a:lstStyle/>
                    <a:p>
                      <a:pPr algn="l" rtl="0" fontAlgn="ctr"/>
                      <a:r>
                        <a:rPr lang="en-IN" sz="1100" b="1" i="0" u="none" strike="noStrike" dirty="0">
                          <a:effectLst/>
                        </a:rPr>
                        <a:t>Total Cost</a:t>
                      </a:r>
                      <a:endParaRPr lang="en-IN" sz="1100" b="1" i="0" u="none" strike="noStrike" dirty="0">
                        <a:solidFill>
                          <a:srgbClr val="000000"/>
                        </a:solidFill>
                        <a:effectLst/>
                        <a:latin typeface="Times New Roman" panose="02020603050405020304" pitchFamily="18" charset="0"/>
                      </a:endParaRPr>
                    </a:p>
                  </a:txBody>
                  <a:tcPr marL="6111" marR="6111" marT="6111"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r" rtl="0" fontAlgn="ctr"/>
                      <a:r>
                        <a:rPr lang="en-IN" sz="1100" b="1" u="none" strike="noStrike" dirty="0">
                          <a:effectLst/>
                        </a:rPr>
                        <a:t>60,000</a:t>
                      </a:r>
                      <a:endParaRPr lang="en-IN" sz="1100" b="1" i="0" u="none" strike="noStrike" dirty="0">
                        <a:solidFill>
                          <a:srgbClr val="000000"/>
                        </a:solidFill>
                        <a:effectLst/>
                        <a:latin typeface="Times New Roman" panose="02020603050405020304" pitchFamily="18" charset="0"/>
                      </a:endParaRPr>
                    </a:p>
                  </a:txBody>
                  <a:tcPr marL="6111" marR="6111" marT="6111" marB="0" anchor="ctr"/>
                </a:tc>
                <a:extLst>
                  <a:ext uri="{0D108BD9-81ED-4DB2-BD59-A6C34878D82A}">
                    <a16:rowId xmlns:a16="http://schemas.microsoft.com/office/drawing/2014/main" val="3930702017"/>
                  </a:ext>
                </a:extLst>
              </a:tr>
            </a:tbl>
          </a:graphicData>
        </a:graphic>
      </p:graphicFrame>
      <p:sp>
        <p:nvSpPr>
          <p:cNvPr id="8" name="TextBox 7">
            <a:extLst>
              <a:ext uri="{FF2B5EF4-FFF2-40B4-BE49-F238E27FC236}">
                <a16:creationId xmlns:a16="http://schemas.microsoft.com/office/drawing/2014/main" id="{D6CC1AC6-A337-45FF-81F7-ED82D1EBE782}"/>
              </a:ext>
            </a:extLst>
          </p:cNvPr>
          <p:cNvSpPr txBox="1"/>
          <p:nvPr/>
        </p:nvSpPr>
        <p:spPr>
          <a:xfrm>
            <a:off x="426128" y="6304845"/>
            <a:ext cx="8681987" cy="400110"/>
          </a:xfrm>
          <a:prstGeom prst="rect">
            <a:avLst/>
          </a:prstGeom>
          <a:noFill/>
        </p:spPr>
        <p:txBody>
          <a:bodyPr wrap="square" rtlCol="0">
            <a:spAutoFit/>
          </a:bodyPr>
          <a:lstStyle/>
          <a:p>
            <a:r>
              <a:rPr lang="en-IN" sz="2000" dirty="0"/>
              <a:t>Deadline for working prototype: last week of February.</a:t>
            </a:r>
          </a:p>
        </p:txBody>
      </p:sp>
      <p:sp>
        <p:nvSpPr>
          <p:cNvPr id="9" name="TextBox 8"/>
          <p:cNvSpPr txBox="1"/>
          <p:nvPr/>
        </p:nvSpPr>
        <p:spPr>
          <a:xfrm>
            <a:off x="9919103" y="335799"/>
            <a:ext cx="1909073" cy="338554"/>
          </a:xfrm>
          <a:prstGeom prst="rect">
            <a:avLst/>
          </a:prstGeom>
          <a:noFill/>
          <a:ln w="3175">
            <a:solidFill>
              <a:schemeClr val="bg1">
                <a:lumMod val="85000"/>
              </a:schemeClr>
            </a:solidFill>
          </a:ln>
        </p:spPr>
        <p:txBody>
          <a:bodyPr wrap="square" rtlCol="0">
            <a:spAutoFit/>
          </a:bodyPr>
          <a:lstStyle/>
          <a:p>
            <a:r>
              <a:rPr lang="en-US" sz="1600" dirty="0"/>
              <a:t>Team ID</a:t>
            </a:r>
            <a:r>
              <a:rPr lang="en-US" sz="1400" dirty="0"/>
              <a:t>: </a:t>
            </a:r>
            <a:r>
              <a:rPr lang="en-IN" sz="1600" dirty="0"/>
              <a:t>STP-PI-37</a:t>
            </a:r>
            <a:endParaRPr lang="en-US" sz="1600" dirty="0"/>
          </a:p>
        </p:txBody>
      </p:sp>
      <p:sp>
        <p:nvSpPr>
          <p:cNvPr id="10" name="Title 1"/>
          <p:cNvSpPr txBox="1">
            <a:spLocks/>
          </p:cNvSpPr>
          <p:nvPr/>
        </p:nvSpPr>
        <p:spPr>
          <a:xfrm>
            <a:off x="516668" y="308918"/>
            <a:ext cx="9079719" cy="420130"/>
          </a:xfrm>
          <a:prstGeom prst="rect">
            <a:avLst/>
          </a:prstGeom>
          <a:ln>
            <a:solidFill>
              <a:schemeClr val="bg1">
                <a:lumMod val="50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tx1">
                    <a:lumMod val="65000"/>
                    <a:lumOff val="35000"/>
                  </a:schemeClr>
                </a:solidFill>
              </a:rPr>
              <a:t>Design and Manufacturing of Road Garbage Collecting Machine</a:t>
            </a:r>
            <a:endParaRPr lang="en-IN" sz="2000" b="1" dirty="0">
              <a:solidFill>
                <a:schemeClr val="tx1">
                  <a:lumMod val="65000"/>
                  <a:lumOff val="35000"/>
                </a:schemeClr>
              </a:solidFill>
            </a:endParaRPr>
          </a:p>
          <a:p>
            <a:endParaRPr lang="en-US" sz="1900" dirty="0"/>
          </a:p>
        </p:txBody>
      </p:sp>
    </p:spTree>
    <p:extLst>
      <p:ext uri="{BB962C8B-B14F-4D97-AF65-F5344CB8AC3E}">
        <p14:creationId xmlns:p14="http://schemas.microsoft.com/office/powerpoint/2010/main" val="42538837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594</TotalTime>
  <Words>923</Words>
  <Application>Microsoft Office PowerPoint</Application>
  <PresentationFormat>Widescreen</PresentationFormat>
  <Paragraphs>228</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DASSAULT SYSTEMES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GADGIL Hemant</dc:creator>
  <cp:lastModifiedBy>dell</cp:lastModifiedBy>
  <cp:revision>79</cp:revision>
  <dcterms:created xsi:type="dcterms:W3CDTF">2020-01-10T11:03:07Z</dcterms:created>
  <dcterms:modified xsi:type="dcterms:W3CDTF">2022-11-02T05:25:33Z</dcterms:modified>
</cp:coreProperties>
</file>