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4D4063-0263-44C5-A092-354715425412}" type="datetimeFigureOut">
              <a:rPr lang="en-US" smtClean="0"/>
              <a:t>28-Jul-20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76E46-62E1-48C0-A6B4-62CEE1B408C9}" type="slidenum">
              <a:rPr lang="en-US" smtClean="0"/>
              <a:t>‹#›</a:t>
            </a:fld>
            <a:endParaRPr lang="en-US"/>
          </a:p>
        </p:txBody>
      </p:sp>
    </p:spTree>
    <p:extLst>
      <p:ext uri="{BB962C8B-B14F-4D97-AF65-F5344CB8AC3E}">
        <p14:creationId xmlns:p14="http://schemas.microsoft.com/office/powerpoint/2010/main" val="122541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4D4063-0263-44C5-A092-354715425412}" type="datetimeFigureOut">
              <a:rPr lang="en-US" smtClean="0"/>
              <a:t>28-Jul-20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76E46-62E1-48C0-A6B4-62CEE1B408C9}" type="slidenum">
              <a:rPr lang="en-US" smtClean="0"/>
              <a:t>‹#›</a:t>
            </a:fld>
            <a:endParaRPr lang="en-US"/>
          </a:p>
        </p:txBody>
      </p:sp>
    </p:spTree>
    <p:extLst>
      <p:ext uri="{BB962C8B-B14F-4D97-AF65-F5344CB8AC3E}">
        <p14:creationId xmlns:p14="http://schemas.microsoft.com/office/powerpoint/2010/main" val="1288634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4D4063-0263-44C5-A092-354715425412}" type="datetimeFigureOut">
              <a:rPr lang="en-US" smtClean="0"/>
              <a:t>28-Jul-20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76E46-62E1-48C0-A6B4-62CEE1B408C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04903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4D4063-0263-44C5-A092-354715425412}" type="datetimeFigureOut">
              <a:rPr lang="en-US" smtClean="0"/>
              <a:t>28-Jul-20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76E46-62E1-48C0-A6B4-62CEE1B408C9}" type="slidenum">
              <a:rPr lang="en-US" smtClean="0"/>
              <a:t>‹#›</a:t>
            </a:fld>
            <a:endParaRPr lang="en-US"/>
          </a:p>
        </p:txBody>
      </p:sp>
    </p:spTree>
    <p:extLst>
      <p:ext uri="{BB962C8B-B14F-4D97-AF65-F5344CB8AC3E}">
        <p14:creationId xmlns:p14="http://schemas.microsoft.com/office/powerpoint/2010/main" val="34040487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4D4063-0263-44C5-A092-354715425412}" type="datetimeFigureOut">
              <a:rPr lang="en-US" smtClean="0"/>
              <a:t>28-Jul-20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76E46-62E1-48C0-A6B4-62CEE1B408C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06323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4D4063-0263-44C5-A092-354715425412}" type="datetimeFigureOut">
              <a:rPr lang="en-US" smtClean="0"/>
              <a:t>28-Jul-20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76E46-62E1-48C0-A6B4-62CEE1B408C9}" type="slidenum">
              <a:rPr lang="en-US" smtClean="0"/>
              <a:t>‹#›</a:t>
            </a:fld>
            <a:endParaRPr lang="en-US"/>
          </a:p>
        </p:txBody>
      </p:sp>
    </p:spTree>
    <p:extLst>
      <p:ext uri="{BB962C8B-B14F-4D97-AF65-F5344CB8AC3E}">
        <p14:creationId xmlns:p14="http://schemas.microsoft.com/office/powerpoint/2010/main" val="4032850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4D4063-0263-44C5-A092-354715425412}" type="datetimeFigureOut">
              <a:rPr lang="en-US" smtClean="0"/>
              <a:t>28-Jul-20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76E46-62E1-48C0-A6B4-62CEE1B408C9}" type="slidenum">
              <a:rPr lang="en-US" smtClean="0"/>
              <a:t>‹#›</a:t>
            </a:fld>
            <a:endParaRPr lang="en-US"/>
          </a:p>
        </p:txBody>
      </p:sp>
    </p:spTree>
    <p:extLst>
      <p:ext uri="{BB962C8B-B14F-4D97-AF65-F5344CB8AC3E}">
        <p14:creationId xmlns:p14="http://schemas.microsoft.com/office/powerpoint/2010/main" val="3553738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4D4063-0263-44C5-A092-354715425412}" type="datetimeFigureOut">
              <a:rPr lang="en-US" smtClean="0"/>
              <a:t>28-Jul-20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76E46-62E1-48C0-A6B4-62CEE1B408C9}" type="slidenum">
              <a:rPr lang="en-US" smtClean="0"/>
              <a:t>‹#›</a:t>
            </a:fld>
            <a:endParaRPr lang="en-US"/>
          </a:p>
        </p:txBody>
      </p:sp>
    </p:spTree>
    <p:extLst>
      <p:ext uri="{BB962C8B-B14F-4D97-AF65-F5344CB8AC3E}">
        <p14:creationId xmlns:p14="http://schemas.microsoft.com/office/powerpoint/2010/main" val="1746959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4D4063-0263-44C5-A092-354715425412}" type="datetimeFigureOut">
              <a:rPr lang="en-US" smtClean="0"/>
              <a:t>28-Jul-20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76E46-62E1-48C0-A6B4-62CEE1B408C9}" type="slidenum">
              <a:rPr lang="en-US" smtClean="0"/>
              <a:t>‹#›</a:t>
            </a:fld>
            <a:endParaRPr lang="en-US"/>
          </a:p>
        </p:txBody>
      </p:sp>
    </p:spTree>
    <p:extLst>
      <p:ext uri="{BB962C8B-B14F-4D97-AF65-F5344CB8AC3E}">
        <p14:creationId xmlns:p14="http://schemas.microsoft.com/office/powerpoint/2010/main" val="799629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4D4063-0263-44C5-A092-354715425412}" type="datetimeFigureOut">
              <a:rPr lang="en-US" smtClean="0"/>
              <a:t>28-Jul-20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76E46-62E1-48C0-A6B4-62CEE1B408C9}" type="slidenum">
              <a:rPr lang="en-US" smtClean="0"/>
              <a:t>‹#›</a:t>
            </a:fld>
            <a:endParaRPr lang="en-US"/>
          </a:p>
        </p:txBody>
      </p:sp>
    </p:spTree>
    <p:extLst>
      <p:ext uri="{BB962C8B-B14F-4D97-AF65-F5344CB8AC3E}">
        <p14:creationId xmlns:p14="http://schemas.microsoft.com/office/powerpoint/2010/main" val="3681299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4D4063-0263-44C5-A092-354715425412}" type="datetimeFigureOut">
              <a:rPr lang="en-US" smtClean="0"/>
              <a:t>28-Jul-20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576E46-62E1-48C0-A6B4-62CEE1B408C9}" type="slidenum">
              <a:rPr lang="en-US" smtClean="0"/>
              <a:t>‹#›</a:t>
            </a:fld>
            <a:endParaRPr lang="en-US"/>
          </a:p>
        </p:txBody>
      </p:sp>
    </p:spTree>
    <p:extLst>
      <p:ext uri="{BB962C8B-B14F-4D97-AF65-F5344CB8AC3E}">
        <p14:creationId xmlns:p14="http://schemas.microsoft.com/office/powerpoint/2010/main" val="3164408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4D4063-0263-44C5-A092-354715425412}" type="datetimeFigureOut">
              <a:rPr lang="en-US" smtClean="0"/>
              <a:t>28-Jul-20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576E46-62E1-48C0-A6B4-62CEE1B408C9}" type="slidenum">
              <a:rPr lang="en-US" smtClean="0"/>
              <a:t>‹#›</a:t>
            </a:fld>
            <a:endParaRPr lang="en-US"/>
          </a:p>
        </p:txBody>
      </p:sp>
    </p:spTree>
    <p:extLst>
      <p:ext uri="{BB962C8B-B14F-4D97-AF65-F5344CB8AC3E}">
        <p14:creationId xmlns:p14="http://schemas.microsoft.com/office/powerpoint/2010/main" val="3259670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4D4063-0263-44C5-A092-354715425412}" type="datetimeFigureOut">
              <a:rPr lang="en-US" smtClean="0"/>
              <a:t>28-Jul-20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576E46-62E1-48C0-A6B4-62CEE1B408C9}" type="slidenum">
              <a:rPr lang="en-US" smtClean="0"/>
              <a:t>‹#›</a:t>
            </a:fld>
            <a:endParaRPr lang="en-US"/>
          </a:p>
        </p:txBody>
      </p:sp>
    </p:spTree>
    <p:extLst>
      <p:ext uri="{BB962C8B-B14F-4D97-AF65-F5344CB8AC3E}">
        <p14:creationId xmlns:p14="http://schemas.microsoft.com/office/powerpoint/2010/main" val="1462498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4D4063-0263-44C5-A092-354715425412}" type="datetimeFigureOut">
              <a:rPr lang="en-US" smtClean="0"/>
              <a:t>28-Jul-20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576E46-62E1-48C0-A6B4-62CEE1B408C9}" type="slidenum">
              <a:rPr lang="en-US" smtClean="0"/>
              <a:t>‹#›</a:t>
            </a:fld>
            <a:endParaRPr lang="en-US"/>
          </a:p>
        </p:txBody>
      </p:sp>
    </p:spTree>
    <p:extLst>
      <p:ext uri="{BB962C8B-B14F-4D97-AF65-F5344CB8AC3E}">
        <p14:creationId xmlns:p14="http://schemas.microsoft.com/office/powerpoint/2010/main" val="951740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4D4063-0263-44C5-A092-354715425412}" type="datetimeFigureOut">
              <a:rPr lang="en-US" smtClean="0"/>
              <a:t>28-Jul-20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576E46-62E1-48C0-A6B4-62CEE1B408C9}" type="slidenum">
              <a:rPr lang="en-US" smtClean="0"/>
              <a:t>‹#›</a:t>
            </a:fld>
            <a:endParaRPr lang="en-US"/>
          </a:p>
        </p:txBody>
      </p:sp>
    </p:spTree>
    <p:extLst>
      <p:ext uri="{BB962C8B-B14F-4D97-AF65-F5344CB8AC3E}">
        <p14:creationId xmlns:p14="http://schemas.microsoft.com/office/powerpoint/2010/main" val="4078903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4D4063-0263-44C5-A092-354715425412}" type="datetimeFigureOut">
              <a:rPr lang="en-US" smtClean="0"/>
              <a:t>28-Jul-20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576E46-62E1-48C0-A6B4-62CEE1B408C9}" type="slidenum">
              <a:rPr lang="en-US" smtClean="0"/>
              <a:t>‹#›</a:t>
            </a:fld>
            <a:endParaRPr lang="en-US"/>
          </a:p>
        </p:txBody>
      </p:sp>
    </p:spTree>
    <p:extLst>
      <p:ext uri="{BB962C8B-B14F-4D97-AF65-F5344CB8AC3E}">
        <p14:creationId xmlns:p14="http://schemas.microsoft.com/office/powerpoint/2010/main" val="4051876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4D4063-0263-44C5-A092-354715425412}" type="datetimeFigureOut">
              <a:rPr lang="en-US" smtClean="0"/>
              <a:t>28-Jul-20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5576E46-62E1-48C0-A6B4-62CEE1B408C9}" type="slidenum">
              <a:rPr lang="en-US" smtClean="0"/>
              <a:t>‹#›</a:t>
            </a:fld>
            <a:endParaRPr lang="en-US"/>
          </a:p>
        </p:txBody>
      </p:sp>
    </p:spTree>
    <p:extLst>
      <p:ext uri="{BB962C8B-B14F-4D97-AF65-F5344CB8AC3E}">
        <p14:creationId xmlns:p14="http://schemas.microsoft.com/office/powerpoint/2010/main" val="1062227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B967B-54CC-4C44-982A-8492A9B36D2C}"/>
              </a:ext>
            </a:extLst>
          </p:cNvPr>
          <p:cNvSpPr>
            <a:spLocks noGrp="1"/>
          </p:cNvSpPr>
          <p:nvPr>
            <p:ph type="ctrTitle"/>
          </p:nvPr>
        </p:nvSpPr>
        <p:spPr/>
        <p:txBody>
          <a:bodyPr/>
          <a:lstStyle/>
          <a:p>
            <a:pPr algn="ctr"/>
            <a:r>
              <a:rPr lang="en-US" sz="20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Selecting apartment in Bengaluru based on locality around that apartment</a:t>
            </a:r>
            <a:b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1FCC88C8-9E39-40B3-A18D-127BD35BAC65}"/>
              </a:ext>
            </a:extLst>
          </p:cNvPr>
          <p:cNvSpPr>
            <a:spLocks noGrp="1"/>
          </p:cNvSpPr>
          <p:nvPr>
            <p:ph type="subTitle"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Shambu Nandish</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July 28, 2020</a:t>
            </a:r>
          </a:p>
          <a:p>
            <a:endParaRPr lang="en-US" dirty="0"/>
          </a:p>
        </p:txBody>
      </p:sp>
    </p:spTree>
    <p:extLst>
      <p:ext uri="{BB962C8B-B14F-4D97-AF65-F5344CB8AC3E}">
        <p14:creationId xmlns:p14="http://schemas.microsoft.com/office/powerpoint/2010/main" val="1149602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91138-F78D-4DBC-BD6F-2679CB3C25D5}"/>
              </a:ext>
            </a:extLst>
          </p:cNvPr>
          <p:cNvSpPr>
            <a:spLocks noGrp="1"/>
          </p:cNvSpPr>
          <p:nvPr>
            <p:ph type="title"/>
          </p:nvPr>
        </p:nvSpPr>
        <p:spPr>
          <a:xfrm>
            <a:off x="3595332" y="2780175"/>
            <a:ext cx="8596668" cy="1320800"/>
          </a:xfrm>
        </p:spPr>
        <p:txBody>
          <a:bodyPr/>
          <a:lstStyle/>
          <a:p>
            <a:r>
              <a:rPr lang="en-US" dirty="0"/>
              <a:t>Thank You</a:t>
            </a:r>
          </a:p>
        </p:txBody>
      </p:sp>
      <p:sp>
        <p:nvSpPr>
          <p:cNvPr id="3" name="Content Placeholder 2">
            <a:extLst>
              <a:ext uri="{FF2B5EF4-FFF2-40B4-BE49-F238E27FC236}">
                <a16:creationId xmlns:a16="http://schemas.microsoft.com/office/drawing/2014/main" id="{263C19FA-6D3F-430F-9B8C-05326E6D405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13294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DFAE-545B-410B-A25F-E23D002F191A}"/>
              </a:ext>
            </a:extLst>
          </p:cNvPr>
          <p:cNvSpPr>
            <a:spLocks noGrp="1"/>
          </p:cNvSpPr>
          <p:nvPr>
            <p:ph type="title"/>
          </p:nvPr>
        </p:nvSpPr>
        <p:spPr>
          <a:xfrm>
            <a:off x="677334" y="1328691"/>
            <a:ext cx="8596668" cy="1320800"/>
          </a:xfrm>
        </p:spPr>
        <p:txBody>
          <a:bodyPr>
            <a:normAutofit/>
          </a:bodyPr>
          <a:lstStyle/>
          <a:p>
            <a:r>
              <a:rPr lang="en-US" sz="20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Business Problem</a:t>
            </a:r>
            <a:br>
              <a:rPr lang="en-US" sz="20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D67F50-745F-4D3C-8305-B6A7647DA70C}"/>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Bengaluru is home for IT companies mainly. Along with IT companies, Bengaluru is also a major contributor to economy. Since a lot of people migrate to this place, it’s difficult for people to find apartments on their own without knowing the neighborhood. </a:t>
            </a:r>
          </a:p>
          <a:p>
            <a:r>
              <a:rPr lang="en-US" sz="1800" dirty="0">
                <a:effectLst/>
                <a:latin typeface="Times New Roman" panose="02020603050405020304" pitchFamily="18" charset="0"/>
                <a:ea typeface="Times New Roman" panose="02020603050405020304" pitchFamily="18" charset="0"/>
              </a:rPr>
              <a:t>Choosing a suitable locality depends on varied factors including age and family status. In this project, we aim to characterize Bengaluru's neighborhoods based on the types of businesses and amenities that are situated in those neighborhoods. We will then use this data to perform K-means clustering on the locality and come up with two useful widgets that identify similar neighborhoods with price of the apartment which we have as a part of dataset.</a:t>
            </a:r>
          </a:p>
          <a:p>
            <a:r>
              <a:rPr lang="en-US" sz="1800" dirty="0">
                <a:effectLst/>
                <a:latin typeface="Times New Roman" panose="02020603050405020304" pitchFamily="18" charset="0"/>
                <a:ea typeface="Times New Roman" panose="02020603050405020304" pitchFamily="18" charset="0"/>
              </a:rPr>
              <a:t>This analysis will be especially useful for non-local workers who have migrated and who are trying to find a home in the city. It will also be useful for local Bengaluru residents who, despite their familiarity with the city, can still benefit from the data.</a:t>
            </a:r>
          </a:p>
          <a:p>
            <a:endParaRPr lang="en-US" dirty="0"/>
          </a:p>
        </p:txBody>
      </p:sp>
    </p:spTree>
    <p:extLst>
      <p:ext uri="{BB962C8B-B14F-4D97-AF65-F5344CB8AC3E}">
        <p14:creationId xmlns:p14="http://schemas.microsoft.com/office/powerpoint/2010/main" val="1344284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67BFD-A1A4-4368-AE01-64760398DE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CDF029-7193-48EF-8A11-619B8B075FEE}"/>
              </a:ext>
            </a:extLst>
          </p:cNvPr>
          <p:cNvSpPr>
            <a:spLocks noGrp="1"/>
          </p:cNvSpPr>
          <p:nvPr>
            <p:ph idx="1"/>
          </p:nvPr>
        </p:nvSpPr>
        <p:spPr>
          <a:xfrm>
            <a:off x="677334" y="896645"/>
            <a:ext cx="8596668" cy="5144717"/>
          </a:xfrm>
        </p:spPr>
        <p:txBody>
          <a:bodyPr>
            <a:normAutofit lnSpcReduction="10000"/>
          </a:bodyPr>
          <a:lstStyle/>
          <a:p>
            <a:pPr marL="0" marR="0" indent="0">
              <a:lnSpc>
                <a:spcPct val="107000"/>
              </a:lnSpc>
              <a:spcBef>
                <a:spcPts val="1200"/>
              </a:spcBef>
              <a:spcAft>
                <a:spcPts val="0"/>
              </a:spcAft>
              <a:buNone/>
            </a:pPr>
            <a:r>
              <a:rPr lang="en-US" sz="20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Data used for analysis</a:t>
            </a:r>
          </a:p>
          <a:p>
            <a:pPr marL="0" marR="0" indent="0">
              <a:lnSpc>
                <a:spcPct val="107000"/>
              </a:lnSpc>
              <a:spcBef>
                <a:spcPts val="1200"/>
              </a:spcBef>
              <a:spcAft>
                <a:spcPts val="0"/>
              </a:spcAft>
              <a:buNone/>
            </a:pPr>
            <a:endPar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r>
              <a:rPr lang="en-US" sz="1800" dirty="0">
                <a:effectLst/>
                <a:latin typeface="Times New Roman" panose="02020603050405020304" pitchFamily="18" charset="0"/>
                <a:ea typeface="Times New Roman" panose="02020603050405020304" pitchFamily="18" charset="0"/>
              </a:rPr>
              <a:t>We will use data from Kaggle which was earlier used for prediction of prices in Bengaluru.</a:t>
            </a:r>
          </a:p>
          <a:p>
            <a:pPr marL="0"/>
            <a:r>
              <a:rPr lang="en-US" sz="1800" dirty="0">
                <a:effectLst/>
                <a:latin typeface="Times New Roman" panose="02020603050405020304" pitchFamily="18" charset="0"/>
                <a:ea typeface="Times New Roman" panose="02020603050405020304" pitchFamily="18" charset="0"/>
              </a:rPr>
              <a:t>This dataset has the Type of area, availability, location, size (1/2/3 BHK), society name, total square foot of that apartment, number of bathrooms, number of balconies, price of that for 400 neighborhoods located within Bengaluru. We choose only two columns (location and price). We will append this data with the coordinates of each of these neighborhoods that we retrieved using the Python GeoPy module.</a:t>
            </a:r>
          </a:p>
          <a:p>
            <a:pPr marL="0"/>
            <a:r>
              <a:rPr lang="en-US" sz="1800" dirty="0">
                <a:effectLst/>
                <a:latin typeface="Times New Roman" panose="02020603050405020304" pitchFamily="18" charset="0"/>
                <a:ea typeface="Times New Roman" panose="02020603050405020304" pitchFamily="18" charset="0"/>
              </a:rPr>
              <a:t>In addition to the above data, we will use data from Foursquare API which is a local search-and-discovery service that provides recommendations of places to go near a user’s current location. We will utilize the Foursquare API to collect information on the venues within each neighborhood in order to characterize and profile each neighborhood. This neighborhood characterization can be achieved in a multitude of ways depending on the project goal and availability of data. For this project, we will characterize each neighborhood based on the entertainment, food, and shopping options located in that neighborhood. We made this choice because the intended target of this project is for people who want to buy apartments in Bengaluru.</a:t>
            </a:r>
          </a:p>
          <a:p>
            <a:pPr marL="0"/>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257542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3FD54-1B91-45A7-ADD5-76AD13A63F0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65BC7D5-536F-488E-BE8E-8418F2BB6D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547892"/>
            <a:ext cx="10901198" cy="2258312"/>
          </a:xfrm>
        </p:spPr>
      </p:pic>
    </p:spTree>
    <p:extLst>
      <p:ext uri="{BB962C8B-B14F-4D97-AF65-F5344CB8AC3E}">
        <p14:creationId xmlns:p14="http://schemas.microsoft.com/office/powerpoint/2010/main" val="3846105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BDBCD-5C7B-4514-80FD-3E5AD089CB7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F504626-3AAC-4D0A-9C3F-1C2698A84B42}"/>
              </a:ext>
            </a:extLst>
          </p:cNvPr>
          <p:cNvSpPr>
            <a:spLocks noGrp="1"/>
          </p:cNvSpPr>
          <p:nvPr>
            <p:ph idx="1"/>
          </p:nvPr>
        </p:nvSpPr>
        <p:spPr>
          <a:xfrm>
            <a:off x="677334" y="609601"/>
            <a:ext cx="8596668" cy="5431762"/>
          </a:xfrm>
        </p:spPr>
        <p:txBody>
          <a:bodyPr/>
          <a:lstStyle/>
          <a:p>
            <a:pPr marL="0" marR="0" indent="0">
              <a:lnSpc>
                <a:spcPct val="107000"/>
              </a:lnSpc>
              <a:spcBef>
                <a:spcPts val="1200"/>
              </a:spcBef>
              <a:spcAft>
                <a:spcPts val="0"/>
              </a:spcAft>
              <a:buNone/>
            </a:pPr>
            <a:r>
              <a:rPr lang="en-US" sz="2000" b="1" i="0"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Methodology</a:t>
            </a:r>
            <a:endParaRPr lang="en-US" sz="20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the histogram below, we can see that the Foursquare data returned less than 15 venues for around 20 neighborhoods. While this probably indicates that these neighborhoods are secluded and residential, it could also suggest that more data is needed. This can be focused on in future iterations of this project. Also, there are 2 neighborhoods for which no results (i.e. venues) were returned from Foursquare. These neighborhoods have accordingly not been included in the following analysis.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42251626-943C-4EC5-AC7E-348DF9EC29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6709" y="3666381"/>
            <a:ext cx="3657917" cy="2522439"/>
          </a:xfrm>
          <a:prstGeom prst="rect">
            <a:avLst/>
          </a:prstGeom>
        </p:spPr>
      </p:pic>
    </p:spTree>
    <p:extLst>
      <p:ext uri="{BB962C8B-B14F-4D97-AF65-F5344CB8AC3E}">
        <p14:creationId xmlns:p14="http://schemas.microsoft.com/office/powerpoint/2010/main" val="1087457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96BFA-0167-4744-B164-991340D9E8D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898DD3E-C6FD-4A6D-A35D-01CF3F6043F2}"/>
              </a:ext>
            </a:extLst>
          </p:cNvPr>
          <p:cNvSpPr>
            <a:spLocks noGrp="1"/>
          </p:cNvSpPr>
          <p:nvPr>
            <p:ph idx="1"/>
          </p:nvPr>
        </p:nvSpPr>
        <p:spPr>
          <a:xfrm>
            <a:off x="677334" y="736847"/>
            <a:ext cx="8596668" cy="5304516"/>
          </a:xfrm>
        </p:spPr>
        <p:txBody>
          <a:bodyPr>
            <a:norm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start to transform our data to get it ready for the K-means clustering algorithm. We create indicator variables for all of our categories, group the rows by neighborhood and then standardize them to get, for every neighborhood, the proportion of venues in each category. These steps help us get the data in a form that’s easier to understand and enable us to develop a rough profile of each neighborhood.</a:t>
            </a: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have successfully characterized each neighborhood by using the data from Foursquare. This means we can get to the most interesting part (at least for me) of the project, data modeling.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After running the K-means algorithm once more using K=6, we assign cluster labels 0 to 5 to 353 neighborhoods. We dropped five neighborhoods earlier because Foursquare didn't return any data on venues in those neighborhoods. These neighborhoods are assigned with the label 7 as a placeholder until better/more data becomes available</a:t>
            </a:r>
            <a:endParaRPr lang="en-US" dirty="0"/>
          </a:p>
        </p:txBody>
      </p:sp>
      <p:pic>
        <p:nvPicPr>
          <p:cNvPr id="5" name="Picture 4">
            <a:extLst>
              <a:ext uri="{FF2B5EF4-FFF2-40B4-BE49-F238E27FC236}">
                <a16:creationId xmlns:a16="http://schemas.microsoft.com/office/drawing/2014/main" id="{EEA1D1B5-B656-4381-B847-F3183FCD73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274" y="2128667"/>
            <a:ext cx="8603726" cy="1516511"/>
          </a:xfrm>
          <a:prstGeom prst="rect">
            <a:avLst/>
          </a:prstGeom>
        </p:spPr>
      </p:pic>
    </p:spTree>
    <p:extLst>
      <p:ext uri="{BB962C8B-B14F-4D97-AF65-F5344CB8AC3E}">
        <p14:creationId xmlns:p14="http://schemas.microsoft.com/office/powerpoint/2010/main" val="878018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D8327-6E80-4CD3-B01E-82D11AF9ED1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17D726C-59FC-4165-90A4-FF923E166F90}"/>
              </a:ext>
            </a:extLst>
          </p:cNvPr>
          <p:cNvSpPr>
            <a:spLocks noGrp="1"/>
          </p:cNvSpPr>
          <p:nvPr>
            <p:ph idx="1"/>
          </p:nvPr>
        </p:nvSpPr>
        <p:spPr>
          <a:xfrm>
            <a:off x="677334" y="609601"/>
            <a:ext cx="8596668" cy="5431762"/>
          </a:xfrm>
        </p:spPr>
        <p:txBody>
          <a:bodyPr/>
          <a:lstStyle/>
          <a:p>
            <a:pPr marL="0" marR="0" indent="0">
              <a:lnSpc>
                <a:spcPct val="107000"/>
              </a:lnSpc>
              <a:spcBef>
                <a:spcPts val="1200"/>
              </a:spcBef>
              <a:spcAft>
                <a:spcPts val="0"/>
              </a:spcAft>
              <a:buNone/>
            </a:pPr>
            <a:r>
              <a:rPr lang="en-US" sz="20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Results</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will now plot markers for all the neighborhoods on a map of Bengaluru with each marker colored according to its assigned cluster. Clicking on a marker will show you the location’s name, price of the apartment and cluster label.</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0CD26D87-A25D-499D-94F4-92AED63205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300964"/>
            <a:ext cx="9161755" cy="3947435"/>
          </a:xfrm>
          <a:prstGeom prst="rect">
            <a:avLst/>
          </a:prstGeom>
        </p:spPr>
      </p:pic>
    </p:spTree>
    <p:extLst>
      <p:ext uri="{BB962C8B-B14F-4D97-AF65-F5344CB8AC3E}">
        <p14:creationId xmlns:p14="http://schemas.microsoft.com/office/powerpoint/2010/main" val="209651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B85B0-C543-4107-AEE4-1F1705A0CD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9F1980-0836-4DBD-B1F1-B5D8343A333B}"/>
              </a:ext>
            </a:extLst>
          </p:cNvPr>
          <p:cNvSpPr>
            <a:spLocks noGrp="1"/>
          </p:cNvSpPr>
          <p:nvPr>
            <p:ph idx="1"/>
          </p:nvPr>
        </p:nvSpPr>
        <p:spPr>
          <a:xfrm>
            <a:off x="677334" y="609601"/>
            <a:ext cx="8596668" cy="5431762"/>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can now examine any cluster that interests us and determine the discriminating venue categories that distinguish that cluster. Based on the defining categories, you can come up with a general profile of the cluster. For example, neighborhoods with cluster label 0 have a lot of Indian restaurants and cluster 5 have all the types of the places available which most of the common man needs. </a:t>
            </a: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Based on the cluster, we can select the location and find price of the apartment.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0B06FFC6-572C-44E6-B7D3-BCE7A8255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788" y="2277612"/>
            <a:ext cx="8900931" cy="1486029"/>
          </a:xfrm>
          <a:prstGeom prst="rect">
            <a:avLst/>
          </a:prstGeom>
        </p:spPr>
      </p:pic>
    </p:spTree>
    <p:extLst>
      <p:ext uri="{BB962C8B-B14F-4D97-AF65-F5344CB8AC3E}">
        <p14:creationId xmlns:p14="http://schemas.microsoft.com/office/powerpoint/2010/main" val="2971521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911D4-CE41-419D-81BA-99DDF7A98C5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C14504-621D-400F-AE2A-1D31BD3B01C3}"/>
              </a:ext>
            </a:extLst>
          </p:cNvPr>
          <p:cNvSpPr>
            <a:spLocks noGrp="1"/>
          </p:cNvSpPr>
          <p:nvPr>
            <p:ph idx="1"/>
          </p:nvPr>
        </p:nvSpPr>
        <p:spPr>
          <a:xfrm>
            <a:off x="677334" y="609601"/>
            <a:ext cx="8596668" cy="5431762"/>
          </a:xfrm>
        </p:spPr>
        <p:txBody>
          <a:bodyPr>
            <a:normAutofit lnSpcReduction="10000"/>
          </a:bodyPr>
          <a:lstStyle/>
          <a:p>
            <a:pPr marL="0" marR="0" indent="0">
              <a:lnSpc>
                <a:spcPct val="107000"/>
              </a:lnSpc>
              <a:spcBef>
                <a:spcPts val="0"/>
              </a:spcBef>
              <a:spcAft>
                <a:spcPts val="800"/>
              </a:spcAft>
              <a:buNone/>
            </a:pPr>
            <a:r>
              <a:rPr lang="en-US" sz="20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Discussion</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the table below, we can see that clusters 1,2 and 5 are the most common. Some clusters have only one neighborhood which could indicate overfitting. Real-world knowledge of the dataset can assist in such a situation.</a:t>
            </a: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Our analysis can be improved over time as the quality and quantity of data increases. Other variables that characterize a neighborhood such as population demographics, population density, crime statistics, etc., could be incorporated in a future analysis of the subject.</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88BF0E2D-DDAC-4465-B744-041282A2E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8603" y="2235727"/>
            <a:ext cx="1569856" cy="2179509"/>
          </a:xfrm>
          <a:prstGeom prst="rect">
            <a:avLst/>
          </a:prstGeom>
        </p:spPr>
      </p:pic>
    </p:spTree>
    <p:extLst>
      <p:ext uri="{BB962C8B-B14F-4D97-AF65-F5344CB8AC3E}">
        <p14:creationId xmlns:p14="http://schemas.microsoft.com/office/powerpoint/2010/main" val="25008636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TotalTime>
  <Words>900</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Times New Roman</vt:lpstr>
      <vt:lpstr>Trebuchet MS</vt:lpstr>
      <vt:lpstr>Wingdings 3</vt:lpstr>
      <vt:lpstr>Facet</vt:lpstr>
      <vt:lpstr>Selecting apartment in Bengaluru based on locality around that apartment </vt:lpstr>
      <vt:lpstr>Business Problem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Selecting apartment in Bengaluru based on locality around that apartment </dc:title>
  <dc:creator>shambu nandish</dc:creator>
  <cp:lastModifiedBy>shambu nandish</cp:lastModifiedBy>
  <cp:revision>11</cp:revision>
  <dcterms:created xsi:type="dcterms:W3CDTF">2020-07-28T08:01:17Z</dcterms:created>
  <dcterms:modified xsi:type="dcterms:W3CDTF">2020-07-28T08:12:03Z</dcterms:modified>
</cp:coreProperties>
</file>