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8"/>
  </p:notesMasterIdLst>
  <p:sldIdLst>
    <p:sldId id="256" r:id="rId2"/>
    <p:sldId id="275" r:id="rId3"/>
    <p:sldId id="277" r:id="rId4"/>
    <p:sldId id="278" r:id="rId5"/>
    <p:sldId id="279" r:id="rId6"/>
    <p:sldId id="276" r:id="rId7"/>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02" y="58"/>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9458620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1736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9267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3766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4013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49674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5935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342900" y="4719111"/>
            <a:ext cx="8458200" cy="1371973"/>
          </a:xfrm>
          <a:prstGeom prst="rect">
            <a:avLst/>
          </a:prstGeom>
          <a:noFill/>
          <a:ln>
            <a:noFill/>
          </a:ln>
        </p:spPr>
        <p:txBody>
          <a:bodyPr spcFirstLastPara="1" wrap="square" lIns="91425" tIns="45700" rIns="91425" bIns="45700" anchor="t" anchorCtr="0">
            <a:noAutofit/>
          </a:bodyPr>
          <a:lstStyle/>
          <a:p>
            <a:pPr lvl="0"/>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a:t>
            </a:r>
            <a:r>
              <a:rPr lang="en-US" sz="1800" cap="all" dirty="0">
                <a:solidFill>
                  <a:srgbClr val="0070C0"/>
                </a:solidFill>
                <a:latin typeface="Trebuchet MS" panose="020B0603020202020204" pitchFamily="34" charset="0"/>
              </a:rPr>
              <a:t>E-commerce website</a:t>
            </a:r>
            <a:endParaRPr sz="1800" dirty="0">
              <a:solidFill>
                <a:srgbClr val="0070C0"/>
              </a:solidFill>
              <a:latin typeface="Trebuchet MS" panose="020B0603020202020204" pitchFamily="34" charset="0"/>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a:t>
            </a:r>
            <a:r>
              <a:rPr lang="en-US" sz="1800" dirty="0">
                <a:solidFill>
                  <a:srgbClr val="0070C0"/>
                </a:solidFill>
                <a:latin typeface="Trebuchet MS" panose="020B0603020202020204"/>
                <a:ea typeface="Trebuchet MS" panose="020B0603020202020204"/>
                <a:cs typeface="Trebuchet MS" panose="020B0603020202020204"/>
                <a:sym typeface="Trebuchet MS" panose="020B0603020202020204"/>
              </a:rPr>
              <a:t>PES1201701549 – CHANDAN M</a:t>
            </a:r>
          </a:p>
          <a:p>
            <a:pPr lvl="0"/>
            <a:r>
              <a:rPr lang="en-US" sz="18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a:t>
            </a:r>
            <a:r>
              <a:rPr lang="en-US" sz="1800" dirty="0">
                <a:solidFill>
                  <a:srgbClr val="0070C0"/>
                </a:solidFill>
                <a:latin typeface="Trebuchet MS" panose="020B0603020202020204"/>
                <a:ea typeface="Trebuchet MS" panose="020B0603020202020204"/>
                <a:cs typeface="Trebuchet MS" panose="020B0603020202020204"/>
                <a:sym typeface="Trebuchet MS" panose="020B0603020202020204"/>
              </a:rPr>
              <a:t>PES1201701359 – SAMARTH S</a:t>
            </a:r>
          </a:p>
          <a:p>
            <a:pPr lvl="0"/>
            <a:r>
              <a:rPr lang="en-US" sz="18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PES1201701867 – SHAMBU NANDISH</a:t>
            </a:r>
            <a:endParaRPr lang="en-US" sz="18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3" name="TextBox 2">
            <a:extLst>
              <a:ext uri="{FF2B5EF4-FFF2-40B4-BE49-F238E27FC236}">
                <a16:creationId xmlns:a16="http://schemas.microsoft.com/office/drawing/2014/main" xmlns="" id="{239AF73D-D704-45E6-BDB8-265C4F0B3DA9}"/>
              </a:ext>
            </a:extLst>
          </p:cNvPr>
          <p:cNvSpPr txBox="1"/>
          <p:nvPr/>
        </p:nvSpPr>
        <p:spPr>
          <a:xfrm>
            <a:off x="405260" y="2147115"/>
            <a:ext cx="7777114" cy="3970318"/>
          </a:xfrm>
          <a:prstGeom prst="rect">
            <a:avLst/>
          </a:prstGeom>
          <a:noFill/>
        </p:spPr>
        <p:txBody>
          <a:bodyPr wrap="square" rtlCol="0">
            <a:spAutoFit/>
          </a:bodyPr>
          <a:lstStyle/>
          <a:p>
            <a:pPr>
              <a:buClr>
                <a:srgbClr val="FF0000"/>
              </a:buClr>
            </a:pPr>
            <a:r>
              <a:rPr lang="en-US" sz="1800" dirty="0">
                <a:latin typeface="Trebuchet MS" panose="020B0603020202020204" pitchFamily="34" charset="0"/>
              </a:rPr>
              <a:t>The project aims to implement an e-commerce website with the usage of certain front-end and backend frameworks and intelligent components.</a:t>
            </a:r>
          </a:p>
          <a:p>
            <a:pPr>
              <a:buClr>
                <a:srgbClr val="FF0000"/>
              </a:buClr>
            </a:pPr>
            <a:r>
              <a:rPr lang="en-US" sz="1800" dirty="0">
                <a:latin typeface="Trebuchet MS" panose="020B0603020202020204" pitchFamily="34" charset="0"/>
              </a:rPr>
              <a:t>The website can be used by two types of users – customers to buy the products and sellers to sell their products. The website has different categories from which the customers can select a product, like it, submit reviews, rate the product, view recommended products or add the product to the  cart to eventually buy it with the money from their wallet. The customers can add money to their wallet to maintain a sufficient balance to buy products of their choice  The sellers when logged in to the website can manage the products they are selling by updating the stocks of each of their products, modify discounts offered or modify the price of the product. They can also view the products that have been sold and analyze the sales for their products to predict future sales and manage stocks accordingly.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656734" y="1143000"/>
            <a:ext cx="8487265" cy="474663"/>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Technologies Used</a:t>
            </a:r>
          </a:p>
          <a:p>
            <a:pPr marL="342900" marR="0" lvl="0" indent="-342900" algn="r" rtl="0">
              <a:lnSpc>
                <a:spcPct val="100000"/>
              </a:lnSpc>
              <a:spcBef>
                <a:spcPts val="0"/>
              </a:spcBef>
              <a:spcAft>
                <a:spcPts val="0"/>
              </a:spcAft>
              <a:buClr>
                <a:srgbClr val="FF0000"/>
              </a:buClr>
              <a:buSzPts val="2400"/>
              <a:buFont typeface="Trebuchet MS" panose="020B0603020202020204"/>
              <a:buNone/>
            </a:pPr>
            <a:endParaRPr lang="en-US" sz="2400" dirty="0">
              <a:solidFill>
                <a:srgbClr val="FF0000"/>
              </a:solidFill>
              <a:latin typeface="Trebuchet MS" panose="020B0603020202020204"/>
              <a:sym typeface="Trebuchet MS" panose="020B0603020202020204"/>
            </a:endParaRPr>
          </a:p>
          <a:p>
            <a:pPr lvl="0">
              <a:buClr>
                <a:srgbClr val="FF0000"/>
              </a:buClr>
              <a:buSzPts val="2400"/>
            </a:pPr>
            <a:endParaRPr lang="en-US" sz="2400" dirty="0">
              <a:solidFill>
                <a:srgbClr val="FF0000"/>
              </a:solidFill>
              <a:latin typeface="Trebuchet MS" panose="020B0603020202020204"/>
              <a:sym typeface="Trebuchet MS" panose="020B0603020202020204"/>
            </a:endParaRPr>
          </a:p>
          <a:p>
            <a:pPr marL="285750" lvl="0" indent="-285750">
              <a:buClr>
                <a:srgbClr val="FF0000"/>
              </a:buClr>
              <a:buSzPts val="2400"/>
              <a:buFont typeface="Wingdings" panose="05000000000000000000" pitchFamily="2" charset="2"/>
              <a:buChar char="§"/>
            </a:pPr>
            <a:endParaRPr lang="en-US" sz="16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xmlns="" id="{2D3738DE-D855-499B-8CAD-3A910D8F834E}"/>
              </a:ext>
            </a:extLst>
          </p:cNvPr>
          <p:cNvSpPr txBox="1"/>
          <p:nvPr/>
        </p:nvSpPr>
        <p:spPr>
          <a:xfrm>
            <a:off x="641023" y="2281287"/>
            <a:ext cx="7447175" cy="4462760"/>
          </a:xfrm>
          <a:prstGeom prst="rect">
            <a:avLst/>
          </a:prstGeom>
          <a:noFill/>
        </p:spPr>
        <p:txBody>
          <a:bodyPr wrap="square" rtlCol="0">
            <a:spAutoFit/>
          </a:bodyPr>
          <a:lstStyle/>
          <a:p>
            <a:pPr marL="285750" lvl="0" indent="-285750">
              <a:buClrTx/>
              <a:buSzPts val="2400"/>
              <a:buFont typeface="Wingdings" panose="05000000000000000000" pitchFamily="2" charset="2"/>
              <a:buChar char="§"/>
            </a:pPr>
            <a:r>
              <a:rPr lang="en-US" sz="1800" dirty="0">
                <a:solidFill>
                  <a:schemeClr val="tx1"/>
                </a:solidFill>
                <a:latin typeface="Trebuchet MS" panose="020B0603020202020204" pitchFamily="34" charset="0"/>
              </a:rPr>
              <a:t>Front-end frame </a:t>
            </a:r>
            <a:r>
              <a:rPr lang="en-US" sz="1800" dirty="0" smtClean="0">
                <a:solidFill>
                  <a:schemeClr val="tx1"/>
                </a:solidFill>
                <a:latin typeface="Trebuchet MS" panose="020B0603020202020204" pitchFamily="34" charset="0"/>
              </a:rPr>
              <a:t>work – </a:t>
            </a:r>
          </a:p>
          <a:p>
            <a:pPr marL="285750" lvl="1" indent="-285750">
              <a:buClrTx/>
              <a:buSzPts val="2400"/>
              <a:buFont typeface="Wingdings" panose="05000000000000000000" pitchFamily="2" charset="2"/>
              <a:buChar char="§"/>
            </a:pPr>
            <a:r>
              <a:rPr lang="en-US" sz="1800" dirty="0">
                <a:solidFill>
                  <a:schemeClr val="tx1"/>
                </a:solidFill>
                <a:latin typeface="Trebuchet MS" panose="020B0603020202020204" pitchFamily="34" charset="0"/>
              </a:rPr>
              <a:t> </a:t>
            </a:r>
            <a:r>
              <a:rPr lang="en-US" sz="1800" dirty="0" smtClean="0">
                <a:solidFill>
                  <a:schemeClr val="tx1"/>
                </a:solidFill>
                <a:latin typeface="Trebuchet MS" panose="020B0603020202020204" pitchFamily="34" charset="0"/>
              </a:rPr>
              <a:t>Angular </a:t>
            </a:r>
            <a:r>
              <a:rPr lang="en-US" sz="1800" dirty="0">
                <a:solidFill>
                  <a:schemeClr val="tx1"/>
                </a:solidFill>
                <a:latin typeface="Trebuchet MS" panose="020B0603020202020204" pitchFamily="34" charset="0"/>
              </a:rPr>
              <a:t>JS- which is a component-based JavaScript library </a:t>
            </a:r>
            <a:r>
              <a:rPr lang="en-US" sz="1800" dirty="0" smtClean="0">
                <a:solidFill>
                  <a:schemeClr val="tx1"/>
                </a:solidFill>
                <a:latin typeface="Trebuchet MS" panose="020B0603020202020204" pitchFamily="34" charset="0"/>
              </a:rPr>
              <a:t>	used </a:t>
            </a:r>
            <a:r>
              <a:rPr lang="en-US" sz="1800" dirty="0">
                <a:solidFill>
                  <a:schemeClr val="tx1"/>
                </a:solidFill>
                <a:latin typeface="Trebuchet MS" panose="020B0603020202020204" pitchFamily="34" charset="0"/>
              </a:rPr>
              <a:t>for building user </a:t>
            </a:r>
            <a:r>
              <a:rPr lang="en-US" sz="1800" dirty="0" smtClean="0">
                <a:solidFill>
                  <a:schemeClr val="tx1"/>
                </a:solidFill>
                <a:latin typeface="Trebuchet MS" panose="020B0603020202020204" pitchFamily="34" charset="0"/>
              </a:rPr>
              <a:t>interfaces.</a:t>
            </a:r>
          </a:p>
          <a:p>
            <a:pPr marL="285750" lvl="0" indent="-285750">
              <a:buClrTx/>
              <a:buSzPts val="2400"/>
              <a:buFont typeface="Wingdings" panose="05000000000000000000" pitchFamily="2" charset="2"/>
              <a:buChar char="§"/>
            </a:pPr>
            <a:r>
              <a:rPr lang="en-US" sz="1800" dirty="0">
                <a:solidFill>
                  <a:schemeClr val="tx1"/>
                </a:solidFill>
                <a:latin typeface="Trebuchet MS" panose="020B0603020202020204" pitchFamily="34" charset="0"/>
              </a:rPr>
              <a:t> </a:t>
            </a:r>
            <a:r>
              <a:rPr lang="en-US" sz="1800" dirty="0" err="1" smtClean="0">
                <a:solidFill>
                  <a:schemeClr val="tx1"/>
                </a:solidFill>
                <a:latin typeface="Trebuchet MS" panose="020B0603020202020204" pitchFamily="34" charset="0"/>
              </a:rPr>
              <a:t>Jinja</a:t>
            </a:r>
            <a:r>
              <a:rPr lang="en-US" sz="1800" dirty="0" smtClean="0">
                <a:solidFill>
                  <a:schemeClr val="tx1"/>
                </a:solidFill>
                <a:latin typeface="Trebuchet MS" panose="020B0603020202020204" pitchFamily="34" charset="0"/>
              </a:rPr>
              <a:t> </a:t>
            </a:r>
            <a:r>
              <a:rPr lang="en-US" sz="1800" dirty="0">
                <a:solidFill>
                  <a:schemeClr val="tx1"/>
                </a:solidFill>
                <a:latin typeface="Trebuchet MS" panose="020B0603020202020204" pitchFamily="34" charset="0"/>
              </a:rPr>
              <a:t>– is a Flask web </a:t>
            </a:r>
            <a:r>
              <a:rPr lang="en-US" sz="1800" dirty="0" smtClean="0">
                <a:solidFill>
                  <a:schemeClr val="tx1"/>
                </a:solidFill>
                <a:latin typeface="Trebuchet MS" panose="020B0603020202020204" pitchFamily="34" charset="0"/>
              </a:rPr>
              <a:t>framework , which is a </a:t>
            </a:r>
            <a:r>
              <a:rPr lang="en-US" sz="1800" dirty="0"/>
              <a:t> is a modern and </a:t>
            </a:r>
            <a:r>
              <a:rPr lang="en-US" sz="1800" dirty="0" smtClean="0"/>
              <a:t>	designer-friendly </a:t>
            </a:r>
            <a:r>
              <a:rPr lang="en-US" sz="1800" dirty="0" err="1"/>
              <a:t>templating</a:t>
            </a:r>
            <a:r>
              <a:rPr lang="en-US" sz="1800" dirty="0"/>
              <a:t> language for </a:t>
            </a:r>
            <a:r>
              <a:rPr lang="en-US" sz="1800" dirty="0" smtClean="0"/>
              <a:t>Python.</a:t>
            </a:r>
            <a:endParaRPr lang="en-US" sz="1800" dirty="0" smtClean="0">
              <a:solidFill>
                <a:schemeClr val="tx1"/>
              </a:solidFill>
              <a:latin typeface="Trebuchet MS" panose="020B0603020202020204" pitchFamily="34" charset="0"/>
            </a:endParaRPr>
          </a:p>
          <a:p>
            <a:pPr lvl="1">
              <a:buClrTx/>
              <a:buSzPts val="2400"/>
            </a:pPr>
            <a:r>
              <a:rPr lang="en-US" sz="1800" dirty="0">
                <a:solidFill>
                  <a:schemeClr val="tx1"/>
                </a:solidFill>
                <a:latin typeface="Trebuchet MS" panose="020B0603020202020204" pitchFamily="34" charset="0"/>
              </a:rPr>
              <a:t>	</a:t>
            </a:r>
            <a:endParaRPr lang="en-US" sz="1800" dirty="0">
              <a:solidFill>
                <a:schemeClr val="tx1"/>
              </a:solidFill>
              <a:latin typeface="Trebuchet MS" panose="020B0603020202020204" pitchFamily="34" charset="0"/>
            </a:endParaRPr>
          </a:p>
          <a:p>
            <a:pPr marL="285750" lvl="0" indent="-285750">
              <a:buClrTx/>
              <a:buSzPts val="2400"/>
              <a:buFont typeface="Wingdings" panose="05000000000000000000" pitchFamily="2" charset="2"/>
              <a:buChar char="§"/>
            </a:pPr>
            <a:r>
              <a:rPr lang="en-US" sz="1800" dirty="0">
                <a:solidFill>
                  <a:schemeClr val="tx1"/>
                </a:solidFill>
                <a:latin typeface="Trebuchet MS" panose="020B0603020202020204" pitchFamily="34" charset="0"/>
              </a:rPr>
              <a:t>Backend frame work – Flask- Flask is a lightweight microframework in Python commonly used as the backend server for web applications</a:t>
            </a:r>
          </a:p>
          <a:p>
            <a:pPr marL="285750" lvl="0" indent="-285750">
              <a:buClrTx/>
              <a:buSzPts val="2400"/>
              <a:buFont typeface="Wingdings" panose="05000000000000000000" pitchFamily="2" charset="2"/>
              <a:buChar char="§"/>
            </a:pPr>
            <a:r>
              <a:rPr lang="en-US" sz="1800" dirty="0">
                <a:solidFill>
                  <a:schemeClr val="tx1"/>
                </a:solidFill>
                <a:latin typeface="Trebuchet MS" panose="020B0603020202020204" pitchFamily="34" charset="0"/>
              </a:rPr>
              <a:t>Stats models, Pandas And NumPy - Python libraries used for Recommending and Forecasting.</a:t>
            </a:r>
          </a:p>
          <a:p>
            <a:pPr marL="285750" lvl="0" indent="-285750">
              <a:buClrTx/>
              <a:buSzPts val="2400"/>
              <a:buFont typeface="Wingdings" panose="05000000000000000000" pitchFamily="2" charset="2"/>
              <a:buChar char="§"/>
            </a:pPr>
            <a:r>
              <a:rPr lang="en-US" sz="1800" dirty="0">
                <a:solidFill>
                  <a:schemeClr val="tx1"/>
                </a:solidFill>
                <a:latin typeface="Trebuchet MS" panose="020B0603020202020204" pitchFamily="34" charset="0"/>
              </a:rPr>
              <a:t>Other front-end technologies used include HTML, CSS, Bootstrap and jQuery.</a:t>
            </a:r>
          </a:p>
          <a:p>
            <a:pPr marL="285750" lvl="0" indent="-285750">
              <a:buClrTx/>
              <a:buSzPts val="2400"/>
              <a:buFont typeface="Wingdings" panose="05000000000000000000" pitchFamily="2" charset="2"/>
              <a:buChar char="§"/>
            </a:pPr>
            <a:endParaRPr lang="en-US" sz="1800" dirty="0">
              <a:solidFill>
                <a:schemeClr val="tx1"/>
              </a:solidFill>
              <a:latin typeface="Trebuchet MS" panose="020B0603020202020204" pitchFamily="34" charset="0"/>
            </a:endParaRPr>
          </a:p>
          <a:p>
            <a:pPr lvl="0" algn="ctr">
              <a:buClr>
                <a:srgbClr val="FF0000"/>
              </a:buClr>
              <a:buSzPts val="2400"/>
            </a:pPr>
            <a:endParaRPr lang="en-US" sz="1800" dirty="0">
              <a:latin typeface="Trebuchet MS" panose="020B0603020202020204" pitchFamily="34"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131975" y="1143000"/>
            <a:ext cx="9012025" cy="4824167"/>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Techniques Implemented</a:t>
            </a: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TextBox 1">
            <a:extLst>
              <a:ext uri="{FF2B5EF4-FFF2-40B4-BE49-F238E27FC236}">
                <a16:creationId xmlns:a16="http://schemas.microsoft.com/office/drawing/2014/main" xmlns="" id="{662A491F-7D80-4BEF-AE33-E0269599C517}"/>
              </a:ext>
            </a:extLst>
          </p:cNvPr>
          <p:cNvSpPr txBox="1"/>
          <p:nvPr/>
        </p:nvSpPr>
        <p:spPr>
          <a:xfrm>
            <a:off x="622169" y="2187019"/>
            <a:ext cx="7937369" cy="4247317"/>
          </a:xfrm>
          <a:prstGeom prst="rect">
            <a:avLst/>
          </a:prstGeom>
          <a:noFill/>
        </p:spPr>
        <p:txBody>
          <a:bodyPr wrap="square" rtlCol="0">
            <a:spAutoFit/>
          </a:bodyPr>
          <a:lstStyle/>
          <a:p>
            <a:pPr marL="285750" indent="-285750">
              <a:buClrTx/>
              <a:buFont typeface="Wingdings" panose="05000000000000000000" pitchFamily="2" charset="2"/>
              <a:buChar char="§"/>
            </a:pPr>
            <a:r>
              <a:rPr lang="en-US" sz="1800" dirty="0">
                <a:latin typeface="Trebuchet MS" panose="020B0603020202020204" pitchFamily="34" charset="0"/>
              </a:rPr>
              <a:t>Submission Throttling - In this Ajax model, the user interacts with the site or application without additional requests being generated for each click. This technique is used in the search of our website to autosuggest product names.</a:t>
            </a:r>
          </a:p>
          <a:p>
            <a:pPr marL="285750" indent="-285750">
              <a:buClrTx/>
              <a:buFont typeface="Wingdings" panose="05000000000000000000" pitchFamily="2" charset="2"/>
              <a:buChar char="§"/>
            </a:pPr>
            <a:r>
              <a:rPr lang="en-US" sz="1800" dirty="0">
                <a:latin typeface="Trebuchet MS" panose="020B0603020202020204" pitchFamily="34" charset="0"/>
              </a:rPr>
              <a:t>Flask-RESTful - An extension for Flask that adds support for quickly building REST APIs. It is a lightweight abstraction that works with existing ORM/libraries. Flask-RESTful encourages best practices with minimal setup. This API is used in our project for server communication.</a:t>
            </a:r>
          </a:p>
          <a:p>
            <a:pPr marL="285750" indent="-285750">
              <a:buClrTx/>
              <a:buFont typeface="Wingdings" panose="05000000000000000000" pitchFamily="2" charset="2"/>
              <a:buChar char="§"/>
            </a:pPr>
            <a:r>
              <a:rPr lang="en-US" sz="1800" dirty="0">
                <a:latin typeface="Trebuchet MS" panose="020B0603020202020204" pitchFamily="34" charset="0"/>
              </a:rPr>
              <a:t>Periodic Refresh with exponential back off – Periodic refresh is the process for checking new server information in specific intervals and notify users the updated information. The idea behind exponential back off is that instead of retrying after waiting for a fixed amount of time, we increase the waiting time between retries after each retry failure. This technique is implemented to refresh the reviews and likes to continuously update it in the product page.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600172" y="1199559"/>
            <a:ext cx="8543828" cy="381591"/>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Intelligent Functionality</a:t>
            </a:r>
          </a:p>
          <a:p>
            <a:pPr marL="342900" marR="0" lvl="0" indent="-342900" algn="r" rtl="0">
              <a:lnSpc>
                <a:spcPct val="100000"/>
              </a:lnSpc>
              <a:spcBef>
                <a:spcPts val="0"/>
              </a:spcBef>
              <a:spcAft>
                <a:spcPts val="0"/>
              </a:spcAft>
              <a:buClr>
                <a:srgbClr val="FF0000"/>
              </a:buClr>
              <a:buSzPts val="2400"/>
              <a:buFont typeface="Trebuchet MS" panose="020B0603020202020204"/>
              <a:buNone/>
            </a:pPr>
            <a:endParaRPr lang="en-US" sz="2400" dirty="0">
              <a:solidFill>
                <a:srgbClr val="FF0000"/>
              </a:solidFill>
              <a:latin typeface="Trebuchet MS" panose="020B0603020202020204"/>
              <a:sym typeface="Trebuchet MS" panose="020B0603020202020204"/>
            </a:endParaRPr>
          </a:p>
          <a:p>
            <a:pPr marL="342900" marR="0" lvl="0" indent="-342900" algn="r" rtl="0">
              <a:lnSpc>
                <a:spcPct val="100000"/>
              </a:lnSpc>
              <a:spcBef>
                <a:spcPts val="0"/>
              </a:spcBef>
              <a:spcAft>
                <a:spcPts val="0"/>
              </a:spcAft>
              <a:buClr>
                <a:srgbClr val="FF0000"/>
              </a:buClr>
              <a:buSzPts val="2400"/>
              <a:buFont typeface="Trebuchet MS" panose="020B0603020202020204"/>
              <a:buNone/>
            </a:pPr>
            <a:endParaRPr lang="en-US" sz="1800" dirty="0">
              <a:solidFill>
                <a:schemeClr val="dk1"/>
              </a:solidFill>
            </a:endParaRPr>
          </a:p>
          <a:p>
            <a:pPr marL="342900" marR="0" lvl="0" indent="-342900" rtl="0">
              <a:lnSpc>
                <a:spcPct val="100000"/>
              </a:lnSpc>
              <a:spcBef>
                <a:spcPts val="0"/>
              </a:spcBef>
              <a:spcAft>
                <a:spcPts val="0"/>
              </a:spcAft>
              <a:buClr>
                <a:srgbClr val="FF0000"/>
              </a:buClr>
              <a:buSzPts val="2400"/>
              <a:buFont typeface="Arial" panose="020B0604020202020204" pitchFamily="34" charset="0"/>
              <a:buChar char="•"/>
            </a:pPr>
            <a:endParaRPr lang="en-US" sz="1800" b="0" i="0" u="none" strike="noStrike" cap="none" dirty="0">
              <a:solidFill>
                <a:schemeClr val="dk1"/>
              </a:solidFill>
              <a:latin typeface="Trebuchet MS" panose="020B0603020202020204"/>
              <a:ea typeface="Arial" panose="020B0604020202020204"/>
              <a:cs typeface="Arial" panose="020B0604020202020204"/>
              <a:sym typeface="Trebuchet MS" panose="020B0603020202020204"/>
            </a:endParaRPr>
          </a:p>
          <a:p>
            <a:pPr marL="342900" marR="0" lvl="0" indent="-342900" rtl="0">
              <a:lnSpc>
                <a:spcPct val="100000"/>
              </a:lnSpc>
              <a:spcBef>
                <a:spcPts val="0"/>
              </a:spcBef>
              <a:spcAft>
                <a:spcPts val="0"/>
              </a:spcAft>
              <a:buClr>
                <a:srgbClr val="FF0000"/>
              </a:buClr>
              <a:buSzPts val="2400"/>
              <a:buFont typeface="Arial" panose="020B0604020202020204" pitchFamily="34" charset="0"/>
              <a:buChar char="•"/>
            </a:pPr>
            <a:endParaRPr lang="en-US" sz="1800" dirty="0">
              <a:solidFill>
                <a:schemeClr val="dk1"/>
              </a:solidFill>
              <a:latin typeface="Trebuchet MS" panose="020B0603020202020204"/>
              <a:sym typeface="Trebuchet MS" panose="020B0603020202020204"/>
            </a:endParaRPr>
          </a:p>
        </p:txBody>
      </p:sp>
      <p:sp>
        <p:nvSpPr>
          <p:cNvPr id="3" name="TextBox 2">
            <a:extLst>
              <a:ext uri="{FF2B5EF4-FFF2-40B4-BE49-F238E27FC236}">
                <a16:creationId xmlns:a16="http://schemas.microsoft.com/office/drawing/2014/main" xmlns="" id="{9F05070E-E2B2-4E7F-ACD7-8C5823B38F70}"/>
              </a:ext>
            </a:extLst>
          </p:cNvPr>
          <p:cNvSpPr txBox="1"/>
          <p:nvPr/>
        </p:nvSpPr>
        <p:spPr>
          <a:xfrm>
            <a:off x="697584" y="2187019"/>
            <a:ext cx="7918515" cy="3077766"/>
          </a:xfrm>
          <a:prstGeom prst="rect">
            <a:avLst/>
          </a:prstGeom>
          <a:noFill/>
        </p:spPr>
        <p:txBody>
          <a:bodyPr wrap="square" rtlCol="0">
            <a:spAutoFit/>
          </a:bodyPr>
          <a:lstStyle/>
          <a:p>
            <a:pPr marL="342900" lvl="0" indent="-342900">
              <a:buClr>
                <a:srgbClr val="FF0000"/>
              </a:buClr>
              <a:buSzPts val="2400"/>
              <a:buFont typeface="Wingdings" panose="05000000000000000000" pitchFamily="2" charset="2"/>
              <a:buChar char="§"/>
            </a:pPr>
            <a:endParaRPr lang="en-US" sz="1800" dirty="0">
              <a:solidFill>
                <a:schemeClr val="dk1"/>
              </a:solidFill>
              <a:latin typeface="Trebuchet MS" panose="020B0603020202020204"/>
              <a:sym typeface="Trebuchet MS" panose="020B0603020202020204"/>
            </a:endParaRPr>
          </a:p>
          <a:p>
            <a:pPr marL="285750" lvl="0" indent="-285750">
              <a:buClrTx/>
              <a:buSzPts val="2400"/>
              <a:buFont typeface="Wingdings" panose="05000000000000000000" pitchFamily="2" charset="2"/>
              <a:buChar char="§"/>
            </a:pPr>
            <a:r>
              <a:rPr lang="en-US" sz="1800" dirty="0">
                <a:solidFill>
                  <a:schemeClr val="dk1"/>
                </a:solidFill>
                <a:latin typeface="Trebuchet MS" panose="020B0603020202020204"/>
                <a:sym typeface="Trebuchet MS" panose="020B0603020202020204"/>
              </a:rPr>
              <a:t>We are using </a:t>
            </a:r>
            <a:r>
              <a:rPr lang="en-US" sz="1800" b="1" dirty="0">
                <a:solidFill>
                  <a:schemeClr val="dk1"/>
                </a:solidFill>
                <a:latin typeface="Trebuchet MS" panose="020B0603020202020204"/>
                <a:sym typeface="Trebuchet MS" panose="020B0603020202020204"/>
              </a:rPr>
              <a:t>Recommendation System </a:t>
            </a:r>
            <a:r>
              <a:rPr lang="en-US" sz="1800" dirty="0">
                <a:solidFill>
                  <a:schemeClr val="dk1"/>
                </a:solidFill>
                <a:latin typeface="Trebuchet MS" panose="020B0603020202020204"/>
                <a:sym typeface="Trebuchet MS" panose="020B0603020202020204"/>
              </a:rPr>
              <a:t>for recommending products for the user based on the products he/she liked or added to the cart. We have used Collaborative filtering to implement this functionality. </a:t>
            </a:r>
          </a:p>
          <a:p>
            <a:pPr marL="342900" lvl="0" indent="-342900">
              <a:buClrTx/>
              <a:buSzPts val="2400"/>
              <a:buFont typeface="Wingdings" panose="05000000000000000000" pitchFamily="2" charset="2"/>
              <a:buChar char="§"/>
            </a:pPr>
            <a:endParaRPr lang="en-US" sz="1800" dirty="0">
              <a:solidFill>
                <a:schemeClr val="dk1"/>
              </a:solidFill>
              <a:latin typeface="Trebuchet MS" panose="020B0603020202020204"/>
              <a:sym typeface="Trebuchet MS" panose="020B0603020202020204"/>
            </a:endParaRPr>
          </a:p>
          <a:p>
            <a:pPr marL="342900" lvl="0" indent="-342900">
              <a:buClrTx/>
              <a:buSzPts val="2400"/>
              <a:buFont typeface="Wingdings" panose="05000000000000000000" pitchFamily="2" charset="2"/>
              <a:buChar char="§"/>
            </a:pPr>
            <a:endParaRPr lang="en-US" sz="1800" dirty="0">
              <a:solidFill>
                <a:schemeClr val="dk1"/>
              </a:solidFill>
              <a:latin typeface="Trebuchet MS" panose="020B0603020202020204"/>
              <a:sym typeface="Trebuchet MS" panose="020B0603020202020204"/>
            </a:endParaRPr>
          </a:p>
          <a:p>
            <a:pPr marL="342900" lvl="0" indent="-342900">
              <a:buClrTx/>
              <a:buSzPts val="2400"/>
              <a:buFont typeface="Wingdings" panose="05000000000000000000" pitchFamily="2" charset="2"/>
              <a:buChar char="§"/>
            </a:pPr>
            <a:r>
              <a:rPr lang="en-US" sz="1800" dirty="0">
                <a:solidFill>
                  <a:schemeClr val="dk1"/>
                </a:solidFill>
                <a:latin typeface="Trebuchet MS" panose="020B0603020202020204"/>
                <a:sym typeface="Trebuchet MS" panose="020B0603020202020204"/>
              </a:rPr>
              <a:t>We have also added </a:t>
            </a:r>
            <a:r>
              <a:rPr lang="en-US" sz="1800" b="1" dirty="0">
                <a:solidFill>
                  <a:schemeClr val="dk1"/>
                </a:solidFill>
                <a:latin typeface="Trebuchet MS" panose="020B0603020202020204"/>
                <a:sym typeface="Trebuchet MS" panose="020B0603020202020204"/>
              </a:rPr>
              <a:t>Statistics for sellers</a:t>
            </a:r>
            <a:r>
              <a:rPr lang="en-US" sz="1800" dirty="0">
                <a:solidFill>
                  <a:schemeClr val="dk1"/>
                </a:solidFill>
                <a:latin typeface="Trebuchet MS" panose="020B0603020202020204"/>
                <a:sym typeface="Trebuchet MS" panose="020B0603020202020204"/>
              </a:rPr>
              <a:t>. We are forecasting the future sales by using data from the past 15 days. It implemented to predict sales for the next 15 days. We are using Double Exponential Smoothing technique.</a:t>
            </a:r>
            <a:endParaRPr lang="en-US" sz="1800" dirty="0">
              <a:solidFill>
                <a:srgbClr val="FF0000"/>
              </a:solidFill>
              <a:latin typeface="Trebuchet MS" panose="020B0603020202020204"/>
              <a:sym typeface="Trebuchet MS" panose="020B0603020202020204"/>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452</Words>
  <Application>Microsoft Office PowerPoint</Application>
  <PresentationFormat>On-screen Show (4:3)</PresentationFormat>
  <Paragraphs>35</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Chandan Manjunath</cp:lastModifiedBy>
  <cp:revision>59</cp:revision>
  <dcterms:created xsi:type="dcterms:W3CDTF">2020-04-04T14:48:00Z</dcterms:created>
  <dcterms:modified xsi:type="dcterms:W3CDTF">2020-04-15T20:10:55Z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