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8F4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0F200F-03E0-492A-BF2C-67AE7D499B2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4CC3FD-64B4-4C21-B97B-5E4644D680C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0F200F-03E0-492A-BF2C-67AE7D499B2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851648" cy="1785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Graduate </a:t>
            </a:r>
            <a:r>
              <a:rPr lang="en-US" sz="3200" dirty="0" smtClean="0"/>
              <a:t>Rotational Internship Program</a:t>
            </a:r>
            <a:br>
              <a:rPr lang="en-US" sz="3200" dirty="0" smtClean="0"/>
            </a:br>
            <a:r>
              <a:rPr lang="en-US" sz="3200" dirty="0" smtClean="0"/>
              <a:t>The Sparks </a:t>
            </a:r>
            <a:r>
              <a:rPr lang="en-US" sz="3200" dirty="0" smtClean="0"/>
              <a:t>Foundation</a:t>
            </a:r>
            <a:br>
              <a:rPr lang="en-US" sz="3200" dirty="0" smtClean="0"/>
            </a:br>
            <a:r>
              <a:rPr lang="en-US" sz="2800" dirty="0" smtClean="0"/>
              <a:t>Computer Vision &amp; Internet of Things.</a:t>
            </a:r>
            <a:br>
              <a:rPr lang="en-US" sz="28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4429132"/>
            <a:ext cx="7854696" cy="100013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Objective</a:t>
            </a:r>
            <a:r>
              <a:rPr lang="en-US" dirty="0" smtClean="0"/>
              <a:t>: Character detector which extracts printed or handwritten text from an image or video.</a:t>
            </a:r>
            <a:endParaRPr lang="en-IN" dirty="0" smtClean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2643182"/>
            <a:ext cx="69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rgbClr val="FF7C80"/>
                </a:solidFill>
              </a:rPr>
              <a:t>Prepared by:</a:t>
            </a:r>
          </a:p>
          <a:p>
            <a:pPr algn="ctr"/>
            <a:r>
              <a:rPr lang="en-IN" sz="4000" dirty="0" smtClean="0">
                <a:solidFill>
                  <a:srgbClr val="FF7C80"/>
                </a:solidFill>
              </a:rPr>
              <a:t>SHAMBHU NATH MANDAL</a:t>
            </a:r>
            <a:endParaRPr lang="en-US" sz="4000" dirty="0">
              <a:solidFill>
                <a:srgbClr val="FF7C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715436" cy="35719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Character detector which extracts printed or handwritten text from an image or video.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565222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Model and library used: </a:t>
            </a:r>
            <a:r>
              <a:rPr lang="en-US" sz="2800" dirty="0" err="1" smtClean="0"/>
              <a:t>ResNet</a:t>
            </a:r>
            <a:r>
              <a:rPr lang="en-US" sz="2800" dirty="0" smtClean="0"/>
              <a:t>, </a:t>
            </a:r>
            <a:r>
              <a:rPr lang="en-US" sz="2800" dirty="0" err="1" smtClean="0"/>
              <a:t>Keras</a:t>
            </a:r>
            <a:r>
              <a:rPr lang="en-US" sz="2800" dirty="0" smtClean="0"/>
              <a:t> and </a:t>
            </a:r>
            <a:r>
              <a:rPr lang="en-US" sz="2800" dirty="0" err="1" smtClean="0"/>
              <a:t>TensorFlow</a:t>
            </a:r>
            <a:endParaRPr lang="en-US" sz="2800" dirty="0" smtClean="0"/>
          </a:p>
          <a:p>
            <a:pPr>
              <a:buNone/>
            </a:pPr>
            <a:endParaRPr lang="en-IN" sz="2800" dirty="0" smtClean="0"/>
          </a:p>
          <a:p>
            <a:r>
              <a:rPr lang="en-US" sz="2800" dirty="0" err="1" smtClean="0"/>
              <a:t>ResNet</a:t>
            </a:r>
            <a:r>
              <a:rPr lang="en-US" sz="2800" dirty="0" smtClean="0"/>
              <a:t> and the Residual Module was First introduced by He et al. The </a:t>
            </a:r>
            <a:r>
              <a:rPr lang="en-US" sz="2800" dirty="0" err="1" smtClean="0"/>
              <a:t>ResNet</a:t>
            </a:r>
            <a:r>
              <a:rPr lang="en-US" sz="2800" dirty="0" smtClean="0"/>
              <a:t> architecture can be used to train extremely deep networks using standard SGD. In order to train networks at depths greater than 50-100 (and in some cases, 1,000) layers, </a:t>
            </a:r>
            <a:r>
              <a:rPr lang="en-US" sz="2800" dirty="0" err="1" smtClean="0"/>
              <a:t>ResNet</a:t>
            </a:r>
            <a:r>
              <a:rPr lang="en-US" sz="2800" dirty="0" smtClean="0"/>
              <a:t> relies on a micro-architecture called the residual module.</a:t>
            </a:r>
            <a:endParaRPr lang="en-IN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Resnet</a:t>
            </a:r>
            <a:r>
              <a:rPr lang="en-US" sz="2800" dirty="0" smtClean="0"/>
              <a:t> </a:t>
            </a:r>
            <a:r>
              <a:rPr lang="en-US" sz="2800" dirty="0" smtClean="0"/>
              <a:t>structure was constructed to read MNIST 0-9 and </a:t>
            </a:r>
            <a:r>
              <a:rPr lang="en-US" sz="2800" dirty="0" err="1" smtClean="0"/>
              <a:t>Kaggle</a:t>
            </a:r>
            <a:r>
              <a:rPr lang="en-US" sz="2800" dirty="0" smtClean="0"/>
              <a:t> A-Z hand written dataset as input.</a:t>
            </a:r>
            <a:endParaRPr lang="en-IN" sz="2800" dirty="0" smtClean="0"/>
          </a:p>
          <a:p>
            <a:r>
              <a:rPr lang="en-US" sz="2800" dirty="0" smtClean="0"/>
              <a:t>The output </a:t>
            </a:r>
            <a:r>
              <a:rPr lang="en-US" sz="2800" dirty="0" smtClean="0"/>
              <a:t>labels are </a:t>
            </a:r>
            <a:r>
              <a:rPr lang="en-US" sz="2800" dirty="0" smtClean="0"/>
              <a:t>digits 0-9 and capital alphabets A-Z. </a:t>
            </a:r>
            <a:endParaRPr lang="en-US" sz="2800" dirty="0" smtClean="0"/>
          </a:p>
          <a:p>
            <a:r>
              <a:rPr lang="en-IN" sz="2800" dirty="0" smtClean="0"/>
              <a:t>The codes are divided into 3files: </a:t>
            </a:r>
          </a:p>
          <a:p>
            <a:pPr lvl="1"/>
            <a:r>
              <a:rPr lang="en-IN" sz="2800" dirty="0" smtClean="0"/>
              <a:t>To build the architecture.</a:t>
            </a:r>
          </a:p>
          <a:p>
            <a:pPr lvl="1"/>
            <a:r>
              <a:rPr lang="en-IN" sz="2800" dirty="0" smtClean="0"/>
              <a:t>To train the model using the architecture and to save it as .h5 file.</a:t>
            </a:r>
          </a:p>
          <a:p>
            <a:pPr lvl="1"/>
            <a:r>
              <a:rPr lang="en-IN" sz="2800" dirty="0" smtClean="0"/>
              <a:t>To predict the model on a hand written document.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>
            <a:normAutofit/>
          </a:bodyPr>
          <a:lstStyle/>
          <a:p>
            <a:r>
              <a:rPr lang="en-US" dirty="0" smtClean="0"/>
              <a:t>The model was run for 50 Epochs with mini batch size of 128. The model performed very well with final results of 97% accuracy. 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r>
              <a:rPr lang="en-US" sz="2000" dirty="0" smtClean="0"/>
              <a:t>Epoch 50/50</a:t>
            </a:r>
            <a:endParaRPr lang="en-IN" sz="2000" dirty="0" smtClean="0"/>
          </a:p>
          <a:p>
            <a:r>
              <a:rPr lang="en-US" sz="2000" dirty="0" smtClean="0"/>
              <a:t>2765/2765 </a:t>
            </a:r>
            <a:r>
              <a:rPr lang="en-US" sz="2000" dirty="0" smtClean="0"/>
              <a:t>[====================] </a:t>
            </a:r>
            <a:r>
              <a:rPr lang="en-US" sz="2000" dirty="0" smtClean="0"/>
              <a:t>- 303s 110ms/step - loss: 0.5803 - </a:t>
            </a:r>
            <a:r>
              <a:rPr lang="en-US" sz="2000" dirty="0" smtClean="0">
                <a:solidFill>
                  <a:srgbClr val="FF0000"/>
                </a:solidFill>
              </a:rPr>
              <a:t>accuracy: 0.9667 </a:t>
            </a:r>
            <a:r>
              <a:rPr lang="en-US" sz="2000" dirty="0" smtClean="0"/>
              <a:t>- </a:t>
            </a:r>
            <a:r>
              <a:rPr lang="en-US" sz="2000" dirty="0" err="1" smtClean="0"/>
              <a:t>val_loss</a:t>
            </a:r>
            <a:r>
              <a:rPr lang="en-US" sz="2000" dirty="0" smtClean="0"/>
              <a:t>: 0.3933 - </a:t>
            </a:r>
            <a:r>
              <a:rPr lang="en-US" sz="2000" dirty="0" err="1" smtClean="0">
                <a:solidFill>
                  <a:srgbClr val="FF0000"/>
                </a:solidFill>
              </a:rPr>
              <a:t>val_accuracy</a:t>
            </a:r>
            <a:r>
              <a:rPr lang="en-US" sz="2000" dirty="0" smtClean="0">
                <a:solidFill>
                  <a:srgbClr val="FF0000"/>
                </a:solidFill>
              </a:rPr>
              <a:t>: 0.9693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accuracy                           </a:t>
            </a:r>
            <a:r>
              <a:rPr lang="en-US" sz="2000" dirty="0" smtClean="0">
                <a:solidFill>
                  <a:srgbClr val="FF0000"/>
                </a:solidFill>
              </a:rPr>
              <a:t>		0.97    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88491</a:t>
            </a: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macro </a:t>
            </a:r>
            <a:r>
              <a:rPr lang="en-US" sz="2000" dirty="0" err="1" smtClean="0"/>
              <a:t>avg</a:t>
            </a:r>
            <a:r>
              <a:rPr lang="en-US" sz="2000" dirty="0" smtClean="0"/>
              <a:t>       	0.96      	0.97	0.96	88491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/>
              <a:t>weighted </a:t>
            </a:r>
            <a:r>
              <a:rPr lang="en-US" sz="2000" dirty="0" err="1" smtClean="0"/>
              <a:t>avg</a:t>
            </a:r>
            <a:r>
              <a:rPr lang="en-US" sz="2000" dirty="0" smtClean="0"/>
              <a:t>   	0.97     	 0.97    	0.97	88491</a:t>
            </a:r>
            <a:endParaRPr lang="en-IN" sz="2000" dirty="0" smtClean="0"/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5317814"/>
          </a:xfrm>
        </p:spPr>
        <p:txBody>
          <a:bodyPr/>
          <a:lstStyle/>
          <a:p>
            <a:r>
              <a:rPr lang="en-US" dirty="0" smtClean="0"/>
              <a:t>The below figures shows the </a:t>
            </a:r>
            <a:r>
              <a:rPr lang="en-US" dirty="0" smtClean="0"/>
              <a:t>individual character has been detected using bounding box and has been classified as per labels.</a:t>
            </a:r>
            <a:endParaRPr lang="en-IN" dirty="0" smtClean="0"/>
          </a:p>
          <a:p>
            <a:r>
              <a:rPr lang="en-US" dirty="0" smtClean="0"/>
              <a:t>‘</a:t>
            </a:r>
            <a:r>
              <a:rPr lang="en-US" dirty="0" smtClean="0"/>
              <a:t>S’ and ‘O’ has been </a:t>
            </a:r>
            <a:r>
              <a:rPr lang="en-US" dirty="0" smtClean="0"/>
              <a:t>miss-classified </a:t>
            </a:r>
            <a:r>
              <a:rPr lang="en-US" dirty="0" smtClean="0"/>
              <a:t>as ‘5’ and ‘D’ </a:t>
            </a:r>
            <a:r>
              <a:rPr lang="en-US" dirty="0" smtClean="0"/>
              <a:t>respectively by the model, as obvious </a:t>
            </a:r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US" sz="1800" dirty="0" smtClean="0"/>
              <a:t>		Original </a:t>
            </a:r>
            <a:r>
              <a:rPr lang="en-US" sz="1800" dirty="0" smtClean="0"/>
              <a:t>image 	</a:t>
            </a:r>
            <a:r>
              <a:rPr lang="en-US" sz="1800" dirty="0" smtClean="0"/>
              <a:t>	</a:t>
            </a:r>
            <a:r>
              <a:rPr lang="en-US" sz="1800" dirty="0" smtClean="0"/>
              <a:t>		</a:t>
            </a:r>
            <a:r>
              <a:rPr lang="en-US" sz="1800" dirty="0" smtClean="0"/>
              <a:t>Predicted </a:t>
            </a:r>
            <a:r>
              <a:rPr lang="en-US" sz="1800" dirty="0" smtClean="0"/>
              <a:t>image </a:t>
            </a:r>
            <a:endParaRPr lang="en-IN" sz="18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85786" y="3643314"/>
            <a:ext cx="3643338" cy="1684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714876" y="3643314"/>
            <a:ext cx="3910334" cy="171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</TotalTime>
  <Words>267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       Graduate Rotational Internship Program The Sparks Foundation Computer Vision &amp; Internet of Things. </vt:lpstr>
      <vt:lpstr>Character detector which extracts printed or handwritten text from an image or video.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Graduate Rotational Internship Program The Sparks Foundation Computer Vision &amp; Internet of Things. </dc:title>
  <dc:creator>shambhu mandal</dc:creator>
  <cp:lastModifiedBy>shambhu mandal</cp:lastModifiedBy>
  <cp:revision>8</cp:revision>
  <dcterms:created xsi:type="dcterms:W3CDTF">2021-06-16T13:31:55Z</dcterms:created>
  <dcterms:modified xsi:type="dcterms:W3CDTF">2021-06-16T14:17:56Z</dcterms:modified>
</cp:coreProperties>
</file>