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5"/>
  </p:notesMasterIdLst>
  <p:sldIdLst>
    <p:sldId id="256" r:id="rId5"/>
    <p:sldId id="257" r:id="rId6"/>
    <p:sldId id="260" r:id="rId7"/>
    <p:sldId id="261" r:id="rId8"/>
    <p:sldId id="262" r:id="rId9"/>
    <p:sldId id="263" r:id="rId10"/>
    <p:sldId id="258" r:id="rId11"/>
    <p:sldId id="264" r:id="rId12"/>
    <p:sldId id="278" r:id="rId13"/>
    <p:sldId id="279" r:id="rId14"/>
    <p:sldId id="267" r:id="rId15"/>
    <p:sldId id="268" r:id="rId16"/>
    <p:sldId id="269" r:id="rId17"/>
    <p:sldId id="270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4CC9B6-A6C2-46C7-BBB9-C6A60C5C4540}" v="35" dt="2020-10-29T00:07:35.914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67" autoAdjust="0"/>
    <p:restoredTop sz="74189" autoAdjust="0"/>
  </p:normalViewPr>
  <p:slideViewPr>
    <p:cSldViewPr snapToGrid="0" snapToObjects="1" showGuides="1">
      <p:cViewPr varScale="1">
        <p:scale>
          <a:sx n="41" d="100"/>
          <a:sy n="41" d="100"/>
        </p:scale>
        <p:origin x="78" y="77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7673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3519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768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.png"/><Relationship Id="rId26" Type="http://schemas.openxmlformats.org/officeDocument/2006/relationships/customXml" Target="../ink/ink22.xml"/><Relationship Id="rId3" Type="http://schemas.openxmlformats.org/officeDocument/2006/relationships/image" Target="../media/image6.png"/><Relationship Id="rId21" Type="http://schemas.openxmlformats.org/officeDocument/2006/relationships/image" Target="../media/image4.png"/><Relationship Id="rId34" Type="http://schemas.openxmlformats.org/officeDocument/2006/relationships/customXml" Target="../ink/ink29.xml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7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8.xml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36" Type="http://schemas.openxmlformats.org/officeDocument/2006/relationships/image" Target="../media/image7.png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7.xml"/><Relationship Id="rId4" Type="http://schemas.openxmlformats.org/officeDocument/2006/relationships/customXml" Target="../ink/ink9.xml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Relationship Id="rId35" Type="http://schemas.openxmlformats.org/officeDocument/2006/relationships/customXml" Target="../ink/ink3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eu-gb.dataplatform.cloud.ibm.com/dashboards/99447518-a523-4a25-bc1b-961128a39842/view/5534a13607b91ee116f3c8e4079b285728362309e0bb805686d17b4909652097f33f4295c87a4d0bdb130330a2ea465dca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8.png"/><Relationship Id="rId18" Type="http://schemas.openxmlformats.org/officeDocument/2006/relationships/customXml" Target="../ink/ink40.xml"/><Relationship Id="rId3" Type="http://schemas.openxmlformats.org/officeDocument/2006/relationships/customXml" Target="../ink/ink31.xml"/><Relationship Id="rId7" Type="http://schemas.openxmlformats.org/officeDocument/2006/relationships/image" Target="../media/image5.png"/><Relationship Id="rId12" Type="http://schemas.openxmlformats.org/officeDocument/2006/relationships/customXml" Target="../ink/ink35.xml"/><Relationship Id="rId17" Type="http://schemas.openxmlformats.org/officeDocument/2006/relationships/customXml" Target="../ink/ink39.xml"/><Relationship Id="rId2" Type="http://schemas.openxmlformats.org/officeDocument/2006/relationships/image" Target="../media/image10.png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9" Type="http://schemas.openxmlformats.org/officeDocument/2006/relationships/customXml" Target="../ink/ink33.xml"/><Relationship Id="rId14" Type="http://schemas.openxmlformats.org/officeDocument/2006/relationships/customXml" Target="../ink/ink3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999296"/>
            <a:ext cx="4533540" cy="650024"/>
          </a:xfrm>
        </p:spPr>
        <p:txBody>
          <a:bodyPr anchor="ctr">
            <a:noAutofit/>
          </a:bodyPr>
          <a:lstStyle/>
          <a:p>
            <a:r>
              <a:rPr lang="en-US" sz="3200" dirty="0">
                <a:solidFill>
                  <a:srgbClr val="0E659B"/>
                </a:solidFill>
              </a:rPr>
              <a:t>IBM Data Analyst Capstone Project</a:t>
            </a:r>
            <a:br>
              <a:rPr lang="en-US" sz="2400" dirty="0">
                <a:solidFill>
                  <a:srgbClr val="0E659B"/>
                </a:solidFill>
              </a:rPr>
            </a:br>
            <a:r>
              <a:rPr lang="en-US" sz="2400" dirty="0">
                <a:solidFill>
                  <a:srgbClr val="0E659B"/>
                </a:solidFill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69" y="1825625"/>
            <a:ext cx="4794861" cy="4351338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4114799"/>
            <a:ext cx="5181600" cy="192677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Shay Delaney</a:t>
            </a:r>
          </a:p>
          <a:p>
            <a:pPr marL="0" indent="0">
              <a:buNone/>
            </a:pPr>
            <a:r>
              <a:rPr lang="en-US" dirty="0"/>
              <a:t>17-Oct-2022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itle 1">
            <a:extLst>
              <a:ext uri="{FF2B5EF4-FFF2-40B4-BE49-F238E27FC236}">
                <a16:creationId xmlns:a16="http://schemas.microsoft.com/office/drawing/2014/main" id="{1C3FB21F-84BF-2967-5603-A7BDF90DDF41}"/>
              </a:ext>
            </a:extLst>
          </p:cNvPr>
          <p:cNvSpPr txBox="1">
            <a:spLocks/>
          </p:cNvSpPr>
          <p:nvPr/>
        </p:nvSpPr>
        <p:spPr>
          <a:xfrm>
            <a:off x="6096000" y="3132664"/>
            <a:ext cx="5257800" cy="5961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sz="2800" dirty="0">
                <a:solidFill>
                  <a:srgbClr val="0E659B"/>
                </a:solidFill>
              </a:rPr>
              <a:t>Final Presentation</a:t>
            </a:r>
          </a:p>
        </p:txBody>
      </p:sp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MySQL is the most popular database</a:t>
            </a:r>
          </a:p>
          <a:p>
            <a:r>
              <a:rPr lang="en-US" dirty="0"/>
              <a:t>Microsoft SQL Server is still very popular and widely used.</a:t>
            </a:r>
          </a:p>
          <a:p>
            <a:r>
              <a:rPr lang="en-US" dirty="0"/>
              <a:t>MongoDB and Redis are the most popular NoSQL databases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Opensource databases are preferable</a:t>
            </a:r>
          </a:p>
          <a:p>
            <a:r>
              <a:rPr lang="en-US" dirty="0"/>
              <a:t>SQL databases account  for the most this year and next.</a:t>
            </a:r>
          </a:p>
          <a:p>
            <a:r>
              <a:rPr lang="en-US" dirty="0"/>
              <a:t>NoSQL databases have a good foothold</a:t>
            </a:r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3142210"/>
            <a:ext cx="7068725" cy="2569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Please find the permanent link of the read-only view of the Cognos dashboard below.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6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https://eu-gb.dataplatform.cloud.ibm.com/dashboards/99447518-a523-4a25-bc1b-961128a39842/view/5534a13607b91ee116f3c8e4079b285728362309e0bb805686d17b4909652097f33f4295c87a4d0bdb130330a2ea465dca</a:t>
            </a:r>
            <a:endParaRPr lang="en-US" sz="18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CURRENT TECHNOLOGY USAGE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62A7F2-4A82-A7DA-E055-D741E0C436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61426"/>
            <a:ext cx="7962900" cy="4846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FUTURE TECHNOLOGY USAGE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1D03D7-BD28-BF46-A99E-B867A697F2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814" y="1469571"/>
            <a:ext cx="7550886" cy="475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DEMOGRAPHICS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979772-D39D-DE65-9B69-5136AB4CA0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158" y="1479140"/>
            <a:ext cx="7952013" cy="4777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en-US" dirty="0"/>
              <a:t>What makes a technology popular?</a:t>
            </a:r>
          </a:p>
          <a:p>
            <a:r>
              <a:rPr lang="en-US" dirty="0"/>
              <a:t>Why are some technologies left behind?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 demand technologies can fluctuate from year to year</a:t>
            </a:r>
          </a:p>
          <a:p>
            <a:r>
              <a:rPr lang="en-US" dirty="0"/>
              <a:t>React.js is predicted to be the most popular web framework replacing jQuery</a:t>
            </a:r>
          </a:p>
          <a:p>
            <a:r>
              <a:rPr lang="en-US" dirty="0"/>
              <a:t>Linux, Docker and AWS are the most popular platforms.</a:t>
            </a:r>
          </a:p>
          <a:p>
            <a:r>
              <a:rPr lang="en-US" dirty="0"/>
              <a:t>Gender imbalance as 93% more respondents were male			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Technologists should upskill where the demand is to keep themselves relevant in the market.</a:t>
            </a:r>
          </a:p>
          <a:p>
            <a:r>
              <a:rPr lang="en-US" dirty="0"/>
              <a:t>Hire more people with frameworks experience like React.js and Vue.js</a:t>
            </a:r>
          </a:p>
          <a:p>
            <a:r>
              <a:rPr lang="en-US" dirty="0"/>
              <a:t>Continue to staff Linux but employ people with Cloud experience – AWS, Docker, </a:t>
            </a:r>
            <a:r>
              <a:rPr lang="en-US" dirty="0" err="1"/>
              <a:t>Kubernates</a:t>
            </a:r>
            <a:r>
              <a:rPr lang="en-US" dirty="0"/>
              <a:t> </a:t>
            </a:r>
            <a:r>
              <a:rPr lang="en-US" dirty="0" err="1"/>
              <a:t>etc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/>
          <a:lstStyle/>
          <a:p>
            <a:r>
              <a:rPr lang="en-US" dirty="0"/>
              <a:t>Hire more people with skills in future trend technologies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Upskill those already employed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Gender and Education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/>
          <a:lstStyle/>
          <a:p>
            <a:r>
              <a:rPr lang="en-US" dirty="0"/>
              <a:t>Include any relevant additional charts, or tables that you may have created during the analysis phase.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D63823-FC2E-4AC2-93D5-3C2B6F3154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55857" y="1849823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 JOB POSTINGS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362117-1E60-E48F-DB8E-82BE125F726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78523" y="1576849"/>
            <a:ext cx="10406831" cy="4190905"/>
          </a:xfrm>
        </p:spPr>
      </p:pic>
    </p:spTree>
    <p:extLst>
      <p:ext uri="{BB962C8B-B14F-4D97-AF65-F5344CB8AC3E}">
        <p14:creationId xmlns:p14="http://schemas.microsoft.com/office/powerpoint/2010/main" val="3078551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2200" dirty="0"/>
              <a:t>Executive Summary</a:t>
            </a:r>
          </a:p>
          <a:p>
            <a:r>
              <a:rPr lang="en-US" sz="2200" dirty="0"/>
              <a:t>Introduction</a:t>
            </a:r>
          </a:p>
          <a:p>
            <a:r>
              <a:rPr lang="en-US" sz="2200" dirty="0"/>
              <a:t>Methodology</a:t>
            </a:r>
          </a:p>
          <a:p>
            <a:r>
              <a:rPr lang="en-US" sz="2200" dirty="0"/>
              <a:t>Results</a:t>
            </a:r>
          </a:p>
          <a:p>
            <a:pPr lvl="1"/>
            <a:r>
              <a:rPr lang="en-US" sz="1800" dirty="0"/>
              <a:t>Visualization – Charts</a:t>
            </a:r>
          </a:p>
          <a:p>
            <a:pPr lvl="1"/>
            <a:r>
              <a:rPr lang="en-US" sz="1800" dirty="0"/>
              <a:t>Dashboard</a:t>
            </a:r>
          </a:p>
          <a:p>
            <a:r>
              <a:rPr lang="en-US" sz="2200" dirty="0"/>
              <a:t>Discussion</a:t>
            </a:r>
          </a:p>
          <a:p>
            <a:pPr lvl="1"/>
            <a:r>
              <a:rPr lang="en-US" sz="1800" dirty="0"/>
              <a:t>Findings &amp; Implications</a:t>
            </a:r>
          </a:p>
          <a:p>
            <a:r>
              <a:rPr lang="en-US" sz="2200" dirty="0"/>
              <a:t>Conclusion</a:t>
            </a:r>
          </a:p>
          <a:p>
            <a:r>
              <a:rPr lang="en-US" sz="2200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POPULAR LANGUAGES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BFBD7F-0411-3F0A-6EDF-405A5050CF6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26831" y="1451730"/>
            <a:ext cx="10762741" cy="4316023"/>
          </a:xfrm>
        </p:spPr>
      </p:pic>
    </p:spTree>
    <p:extLst>
      <p:ext uri="{BB962C8B-B14F-4D97-AF65-F5344CB8AC3E}">
        <p14:creationId xmlns:p14="http://schemas.microsoft.com/office/powerpoint/2010/main" val="181739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4"/>
            <a:ext cx="7068725" cy="4465447"/>
          </a:xfrm>
        </p:spPr>
        <p:txBody>
          <a:bodyPr>
            <a:normAutofit/>
          </a:bodyPr>
          <a:lstStyle/>
          <a:p>
            <a:r>
              <a:rPr lang="en-GB" sz="2200" dirty="0"/>
              <a:t>In order to keep pace with changing technologies, it is important to keep track of current and future trends</a:t>
            </a:r>
            <a:endParaRPr lang="en-US" sz="2200" dirty="0"/>
          </a:p>
          <a:p>
            <a:r>
              <a:rPr lang="en-US" sz="2200" dirty="0"/>
              <a:t>This document attempts to outline trends in the following areas of IT and Consulting;</a:t>
            </a:r>
          </a:p>
          <a:p>
            <a:pPr lvl="1"/>
            <a:r>
              <a:rPr lang="en-US" sz="1800" dirty="0"/>
              <a:t>Programming languages</a:t>
            </a:r>
          </a:p>
          <a:p>
            <a:pPr lvl="1"/>
            <a:r>
              <a:rPr lang="en-US" sz="1800" dirty="0"/>
              <a:t>Databases </a:t>
            </a:r>
          </a:p>
          <a:p>
            <a:pPr lvl="1"/>
            <a:r>
              <a:rPr lang="en-US" sz="1800" dirty="0"/>
              <a:t>Platforms</a:t>
            </a:r>
          </a:p>
          <a:p>
            <a:pPr lvl="1"/>
            <a:r>
              <a:rPr lang="en-US" sz="1800" dirty="0"/>
              <a:t>Web frameworks</a:t>
            </a:r>
          </a:p>
          <a:p>
            <a:r>
              <a:rPr lang="en-US" sz="2200" dirty="0"/>
              <a:t>This analysis should enable more informed data driven decisions for hiring in these areas.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This document is a presentation on the results of analysis conducted in order to </a:t>
            </a:r>
            <a:r>
              <a:rPr lang="en-GB" sz="2200" dirty="0"/>
              <a:t>identify trends for this year's report on emerging IT skills.</a:t>
            </a:r>
            <a:endParaRPr lang="en-US" sz="2200" dirty="0"/>
          </a:p>
          <a:p>
            <a:r>
              <a:rPr lang="en-US" sz="2200" dirty="0"/>
              <a:t>Data has been collected from various sources including</a:t>
            </a:r>
          </a:p>
          <a:p>
            <a:pPr lvl="1"/>
            <a:r>
              <a:rPr lang="en-US" sz="2000" dirty="0"/>
              <a:t>Job postings</a:t>
            </a:r>
          </a:p>
          <a:p>
            <a:pPr lvl="1"/>
            <a:r>
              <a:rPr lang="en-US" sz="2000" dirty="0"/>
              <a:t>Training portals</a:t>
            </a:r>
          </a:p>
          <a:p>
            <a:pPr lvl="1"/>
            <a:r>
              <a:rPr lang="en-US" sz="2000" dirty="0"/>
              <a:t>Surveys</a:t>
            </a:r>
          </a:p>
          <a:p>
            <a:r>
              <a:rPr lang="en-GB" sz="2200" dirty="0"/>
              <a:t>This data has been analysed the insights and trends have been identified. We aim to answer the following questions:</a:t>
            </a:r>
          </a:p>
          <a:p>
            <a:pPr lvl="1"/>
            <a:r>
              <a:rPr lang="en-GB" sz="1800" dirty="0"/>
              <a:t>What are the top programming languages in demand?</a:t>
            </a:r>
          </a:p>
          <a:p>
            <a:pPr lvl="1"/>
            <a:r>
              <a:rPr lang="en-GB" sz="1800" dirty="0"/>
              <a:t>What are the top database skills in demand?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5"/>
            <a:ext cx="7068725" cy="4351338"/>
          </a:xfrm>
        </p:spPr>
        <p:txBody>
          <a:bodyPr>
            <a:normAutofit fontScale="92500" lnSpcReduction="10000"/>
          </a:bodyPr>
          <a:lstStyle/>
          <a:p>
            <a:r>
              <a:rPr lang="en-GB" sz="2200" dirty="0"/>
              <a:t>Data Collection</a:t>
            </a:r>
          </a:p>
          <a:p>
            <a:pPr lvl="1"/>
            <a:r>
              <a:rPr lang="en-GB" sz="1800" dirty="0"/>
              <a:t>Scraped internet web sites</a:t>
            </a:r>
          </a:p>
          <a:p>
            <a:pPr lvl="1"/>
            <a:r>
              <a:rPr lang="en-GB" sz="1800" dirty="0"/>
              <a:t>Accessed APIs to collect data in various formats like .csv files, excel sheets, and databases.   </a:t>
            </a:r>
          </a:p>
          <a:p>
            <a:pPr lvl="1"/>
            <a:r>
              <a:rPr lang="en-GB" sz="1800" dirty="0"/>
              <a:t>Stack Overflow Developer 2019 survey</a:t>
            </a:r>
          </a:p>
          <a:p>
            <a:pPr lvl="1"/>
            <a:r>
              <a:rPr lang="en-GB" sz="1800" dirty="0"/>
              <a:t>GitHub job postings</a:t>
            </a:r>
          </a:p>
          <a:p>
            <a:r>
              <a:rPr lang="en-GB" sz="2200" dirty="0"/>
              <a:t>Data Wrangling</a:t>
            </a:r>
          </a:p>
          <a:p>
            <a:pPr lvl="1"/>
            <a:r>
              <a:rPr lang="en-GB" sz="1800" dirty="0"/>
              <a:t>Once collection was complete, we made the data ready for analysis using data wrangling techniques. </a:t>
            </a:r>
          </a:p>
          <a:p>
            <a:r>
              <a:rPr lang="en-GB" sz="2200" dirty="0"/>
              <a:t>Data Exploration</a:t>
            </a:r>
          </a:p>
          <a:p>
            <a:pPr lvl="1"/>
            <a:r>
              <a:rPr lang="en-GB" sz="1800" dirty="0"/>
              <a:t>Application of statistical techniques to analyse the data.  </a:t>
            </a:r>
          </a:p>
          <a:p>
            <a:r>
              <a:rPr lang="en-GB" sz="2200" dirty="0"/>
              <a:t>Data Visualisation</a:t>
            </a:r>
          </a:p>
          <a:p>
            <a:pPr lvl="1"/>
            <a:r>
              <a:rPr lang="en-GB" sz="1800" dirty="0"/>
              <a:t>Python Matplotlib</a:t>
            </a:r>
          </a:p>
          <a:p>
            <a:pPr lvl="1"/>
            <a:r>
              <a:rPr lang="en-GB" sz="1800" dirty="0"/>
              <a:t>IBM Cognos Analytics for dashboards.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F2C5EE-ED0D-D6AF-1854-97E98AE79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9984474" cy="401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E4F8AE-A595-A769-515A-44E97F02A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819" y="2716121"/>
            <a:ext cx="6145108" cy="32513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95D762-71BD-FBF9-5EA7-7433EEF174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1" y="2716121"/>
            <a:ext cx="5999968" cy="3251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HTML/CSS is the most popular language for both years.</a:t>
            </a:r>
          </a:p>
          <a:p>
            <a:r>
              <a:rPr lang="en-US" dirty="0"/>
              <a:t>Bash and JavaScript remain strong but C# has increased in popularity</a:t>
            </a:r>
          </a:p>
          <a:p>
            <a:r>
              <a:rPr lang="en-US" dirty="0"/>
              <a:t>Python is has replaced Java in the top 5 from current to next year.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Web Developer are still in high demand</a:t>
            </a:r>
          </a:p>
          <a:p>
            <a:r>
              <a:rPr lang="en-US" dirty="0"/>
              <a:t>AI and Data Analysis could be part of the reason Python has become more popular.</a:t>
            </a:r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16732AF-0BB9-5F34-7061-CCBD8BDE3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366" y="2506661"/>
            <a:ext cx="5758704" cy="310787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67DC6CF-F58B-C36D-FCC2-C48608E8DD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1191" y="2506661"/>
            <a:ext cx="5748443" cy="3337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4DA07C5-A406-4A0D-B3E6-3856C94AC7F3}">
  <ds:schemaRefs>
    <ds:schemaRef ds:uri="http://purl.org/dc/elements/1.1/"/>
    <ds:schemaRef ds:uri="http://www.w3.org/XML/1998/namespace"/>
    <ds:schemaRef ds:uri="155be751-a274-42e8-93fb-f39d3b9bccc8"/>
    <ds:schemaRef ds:uri="http://purl.org/dc/dcmitype/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f80a141d-92ca-4d3d-9308-f7e7b1d44ce8"/>
  </ds:schemaRefs>
</ds:datastoreItem>
</file>

<file path=customXml/itemProps3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1984</TotalTime>
  <Words>578</Words>
  <Application>Microsoft Office PowerPoint</Application>
  <PresentationFormat>Widescreen</PresentationFormat>
  <Paragraphs>111</Paragraphs>
  <Slides>20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Helv</vt:lpstr>
      <vt:lpstr>IBM Plex Mono SemiBold</vt:lpstr>
      <vt:lpstr>IBM Plex Mono Text</vt:lpstr>
      <vt:lpstr>SLIDE_TEMPLATE_skill_network</vt:lpstr>
      <vt:lpstr>IBM Data Analyst Capstone Project  </vt:lpstr>
      <vt:lpstr>OUTLINE</vt:lpstr>
      <vt:lpstr>EXECUTIVE SUMMARY</vt:lpstr>
      <vt:lpstr>INTRODUCTION</vt:lpstr>
      <vt:lpstr>METHODOLOGY</vt:lpstr>
      <vt:lpstr>RESULTS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DASHBOARD</vt:lpstr>
      <vt:lpstr>CURRENT TECHNOLOGY USAGE</vt:lpstr>
      <vt:lpstr>FUTURE TECHNOLOGY USAGE</vt:lpstr>
      <vt:lpstr>DEMOGRAPHICS</vt:lpstr>
      <vt:lpstr>DISCUSSION</vt:lpstr>
      <vt:lpstr>OVERALL FINDINGS &amp; IMPLICATIONS</vt:lpstr>
      <vt:lpstr>CONCLUSION</vt:lpstr>
      <vt:lpstr>APPENDIX</vt:lpstr>
      <vt:lpstr> JOB POSTINGS</vt:lpstr>
      <vt:lpstr>POPULAR LANGUAGES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Shay Delaney</cp:lastModifiedBy>
  <cp:revision>24</cp:revision>
  <dcterms:created xsi:type="dcterms:W3CDTF">2020-10-28T18:29:43Z</dcterms:created>
  <dcterms:modified xsi:type="dcterms:W3CDTF">2022-10-18T19:06:18Z</dcterms:modified>
</cp:coreProperties>
</file>