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3f6c102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53f6c102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6fac5e8e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6fac5e8e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6fac5e8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6fac5e8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6fac5e8e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6fac5e8e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3f6c1025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53f6c1025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3f6c1025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3f6c1025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3f6c102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3f6c102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3f6c1025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3f6c1025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740a382e70bb1f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740a382e70bb1f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53f6c1025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53f6c1025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53f6c102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53f6c102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6fac5e8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6fac5e8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117200" y="917550"/>
            <a:ext cx="4741200" cy="1836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99188" y="3132850"/>
            <a:ext cx="3852300" cy="19896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0175" y="917538"/>
            <a:ext cx="3801600" cy="1836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04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Text-Conditioned Latent Diffusion Model on Fashion-MNIST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/>
          <p:nvPr/>
        </p:nvSpPr>
        <p:spPr>
          <a:xfrm rot="5400000">
            <a:off x="1523825" y="1190675"/>
            <a:ext cx="1066800" cy="924000"/>
          </a:xfrm>
          <a:prstGeom prst="trapezoid">
            <a:avLst>
              <a:gd name="adj" fmla="val 25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595225" y="1460238"/>
            <a:ext cx="9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Encoder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 rot="-5400000">
            <a:off x="2692875" y="1190675"/>
            <a:ext cx="1066800" cy="924000"/>
          </a:xfrm>
          <a:prstGeom prst="trapezoid">
            <a:avLst>
              <a:gd name="adj" fmla="val 25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764275" y="1460238"/>
            <a:ext cx="9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Decoder</a:t>
            </a:r>
            <a:endParaRPr sz="1200" b="1"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75" y="1258900"/>
            <a:ext cx="787575" cy="78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6" idx="3"/>
            <a:endCxn id="73" idx="1"/>
          </p:cNvCxnSpPr>
          <p:nvPr/>
        </p:nvCxnSpPr>
        <p:spPr>
          <a:xfrm rot="10800000" flipH="1">
            <a:off x="1096850" y="1644887"/>
            <a:ext cx="4983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2" y="2046463"/>
            <a:ext cx="14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FashionMNIST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(1*28*28)</a:t>
            </a:r>
            <a:endParaRPr sz="1200"/>
          </a:p>
        </p:txBody>
      </p:sp>
      <p:cxnSp>
        <p:nvCxnSpPr>
          <p:cNvPr id="79" name="Google Shape;79;p15"/>
          <p:cNvCxnSpPr/>
          <p:nvPr/>
        </p:nvCxnSpPr>
        <p:spPr>
          <a:xfrm>
            <a:off x="2641450" y="1845138"/>
            <a:ext cx="600" cy="3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1938712" y="2165538"/>
            <a:ext cx="14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Latents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(1*14*14)</a:t>
            </a:r>
            <a:endParaRPr sz="1200"/>
          </a:p>
        </p:txBody>
      </p:sp>
      <p:sp>
        <p:nvSpPr>
          <p:cNvPr id="81" name="Google Shape;81;p15"/>
          <p:cNvSpPr txBox="1"/>
          <p:nvPr/>
        </p:nvSpPr>
        <p:spPr>
          <a:xfrm>
            <a:off x="121775" y="54825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1.  AutoEncoder </a:t>
            </a:r>
            <a:r>
              <a:rPr lang="en" sz="1200"/>
              <a:t>(Trained with MSE+Perceptual Loss)</a:t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 rot="5400000">
            <a:off x="1646638" y="3578738"/>
            <a:ext cx="1066800" cy="924000"/>
          </a:xfrm>
          <a:prstGeom prst="trapezoid">
            <a:avLst>
              <a:gd name="adj" fmla="val 25000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666863" y="3905125"/>
            <a:ext cx="9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CLIP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0460" y="3313725"/>
            <a:ext cx="1748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Prompts: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“A photo of [label]”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{'T-shirt', 'Trouser',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'Pullover', 'Dress',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'Coat', 'Sandal',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'Shirt', 'Sneaker',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'Bag', 'Boot'}</a:t>
            </a:r>
            <a:endParaRPr sz="1200"/>
          </a:p>
        </p:txBody>
      </p:sp>
      <p:cxnSp>
        <p:nvCxnSpPr>
          <p:cNvPr id="85" name="Google Shape;85;p15"/>
          <p:cNvCxnSpPr/>
          <p:nvPr/>
        </p:nvCxnSpPr>
        <p:spPr>
          <a:xfrm>
            <a:off x="1406088" y="4040750"/>
            <a:ext cx="3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642038" y="4040750"/>
            <a:ext cx="30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2897763" y="3802675"/>
            <a:ext cx="104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Latents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(1*512)</a:t>
            </a:r>
            <a:endParaRPr sz="1200"/>
          </a:p>
        </p:txBody>
      </p:sp>
      <p:sp>
        <p:nvSpPr>
          <p:cNvPr id="88" name="Google Shape;88;p15"/>
          <p:cNvSpPr txBox="1"/>
          <p:nvPr/>
        </p:nvSpPr>
        <p:spPr>
          <a:xfrm>
            <a:off x="121775" y="2799325"/>
            <a:ext cx="37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FF"/>
                </a:solidFill>
              </a:rPr>
              <a:t>2. Text Encoder </a:t>
            </a:r>
            <a:r>
              <a:rPr lang="en" sz="1200"/>
              <a:t>(Pre-Trained on Large Dataset )</a:t>
            </a:r>
            <a:endParaRPr sz="12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25" y="1274236"/>
            <a:ext cx="723348" cy="7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186662" y="1997550"/>
            <a:ext cx="140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Noise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(1*14*14)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5643025" y="1241122"/>
            <a:ext cx="1086000" cy="1017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722648" y="1169234"/>
            <a:ext cx="1086000" cy="1017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792458" y="1091938"/>
            <a:ext cx="1086000" cy="1017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869379" y="1031087"/>
            <a:ext cx="1086000" cy="1017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Conditioned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Diffusion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Model</a:t>
            </a:r>
            <a:endParaRPr sz="1200" b="1"/>
          </a:p>
        </p:txBody>
      </p:sp>
      <p:cxnSp>
        <p:nvCxnSpPr>
          <p:cNvPr id="95" name="Google Shape;95;p15"/>
          <p:cNvCxnSpPr>
            <a:stCxn id="87" idx="3"/>
            <a:endCxn id="93" idx="2"/>
          </p:cNvCxnSpPr>
          <p:nvPr/>
        </p:nvCxnSpPr>
        <p:spPr>
          <a:xfrm rot="10800000" flipH="1">
            <a:off x="3939063" y="2109625"/>
            <a:ext cx="2396400" cy="1970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7137350" y="1920463"/>
            <a:ext cx="140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Target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(Image Latents)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(1*14*14)</a:t>
            </a:r>
            <a:endParaRPr sz="12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2567" y="1243717"/>
            <a:ext cx="723350" cy="7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117200" y="582575"/>
            <a:ext cx="4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3.  Diffusion Model </a:t>
            </a:r>
            <a:r>
              <a:rPr lang="en" sz="1200">
                <a:solidFill>
                  <a:schemeClr val="dk1"/>
                </a:solidFill>
              </a:rPr>
              <a:t>(Corresponds to Prior in the DALL-E 2)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5369" y="3899494"/>
            <a:ext cx="1127875" cy="112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 rot="10800000" flipH="1">
            <a:off x="3344750" y="2416363"/>
            <a:ext cx="3792600" cy="152700"/>
          </a:xfrm>
          <a:prstGeom prst="bentConnector3">
            <a:avLst>
              <a:gd name="adj1" fmla="val 627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15"/>
          <p:cNvSpPr/>
          <p:nvPr/>
        </p:nvSpPr>
        <p:spPr>
          <a:xfrm>
            <a:off x="7405900" y="2930088"/>
            <a:ext cx="1066800" cy="924000"/>
          </a:xfrm>
          <a:prstGeom prst="trapezoid">
            <a:avLst>
              <a:gd name="adj" fmla="val 25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477300" y="3207438"/>
            <a:ext cx="9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Decoder</a:t>
            </a:r>
            <a:endParaRPr sz="1200" b="1">
              <a:solidFill>
                <a:srgbClr val="000000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7939000" y="2564288"/>
            <a:ext cx="600" cy="3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95250" y="41650"/>
            <a:ext cx="904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Perceptual Loss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(Johnson, Justin, Alexandre Alahi, and Li Fei-Fei. "Perceptual losses for real-time style transfer and super-resolution.", 2016)</a:t>
            </a: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(Zhang, Richard, et al. "The unreasonable effectiveness of deep features as a perceptual metric.",2018)</a:t>
            </a: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4" y="1837560"/>
            <a:ext cx="1480690" cy="153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236" y="1837559"/>
            <a:ext cx="1480690" cy="153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210" y="1837550"/>
            <a:ext cx="1480690" cy="153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975" y="3491188"/>
            <a:ext cx="1480690" cy="153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6389" y="3526624"/>
            <a:ext cx="1480690" cy="153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9202" y="3526623"/>
            <a:ext cx="1480690" cy="153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95250" y="811075"/>
            <a:ext cx="502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implemented a combined loss function with both MSE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perceptual loss. Only perceptual loss need calibration.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62225" y="1519850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1807838" y="1519850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MSE Loss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3446463" y="1304450"/>
            <a:ext cx="143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L_combined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 epochs)</a:t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9">
            <a:alphaModFix/>
          </a:blip>
          <a:srcRect t="21968" b="19851"/>
          <a:stretch/>
        </p:blipFill>
        <p:spPr>
          <a:xfrm>
            <a:off x="4428725" y="946300"/>
            <a:ext cx="4715424" cy="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066175" y="1734400"/>
            <a:ext cx="4077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examples are from the same network, but trained with different parameters.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did not trained the second network further and have no saved examples with same net, different loss.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first used VGG for feature generation, then trained my own classifier and used it features.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0" y="468200"/>
            <a:ext cx="7663475" cy="46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/>
        </p:nvSpPr>
        <p:spPr>
          <a:xfrm>
            <a:off x="0" y="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classifier: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used the output of the feature module for perceptual loss (FashionMNIST)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95250" y="41650"/>
            <a:ext cx="904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Model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95238" y="488225"/>
            <a:ext cx="4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0" y="503350"/>
            <a:ext cx="40110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Model takes the place of prior in the DALL-E 2 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here generates image latents for the decoder from (=conditioned on) text latens.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learns the latent space distribution, which is why using a VAE is not essential for autoencoder.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Mid-Blocks (1 for my model) is named: “UNetMidBlock2DCrossAttn”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essentially 2 ResNet Block with an cross-attention block in between.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Cross-attention: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uery from feature maps of UNet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 and </a:t>
            </a: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alues from embeddings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0" y="428500"/>
            <a:ext cx="4828198" cy="24278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3915600" y="438975"/>
            <a:ext cx="1656600" cy="24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6628125" y="438975"/>
            <a:ext cx="2381400" cy="24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5601925" y="2323175"/>
            <a:ext cx="991800" cy="59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3903588" y="2952475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Blocks</a:t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7102713" y="2952475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Bloks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5381713" y="2952475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Blocks</a:t>
            </a:r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225" y="3448749"/>
            <a:ext cx="3958475" cy="70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0" y="4527900"/>
            <a:ext cx="470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*I tried training a VAE takes text embedding directly, outputs image embedding. Variance exploded (KL loss)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0"/>
            <a:ext cx="904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Generations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Prompts form training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275" y="866775"/>
            <a:ext cx="42767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86851" y="5457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photo of a Dress”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50" y="866763"/>
            <a:ext cx="42767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585239" y="5457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photo of a Boot”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0"/>
            <a:ext cx="904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Generations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Prompts resembles training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86851" y="5457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“Boot”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585239" y="5457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“Something to wear on summer”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38" y="864100"/>
            <a:ext cx="4279392" cy="42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864100"/>
            <a:ext cx="4279392" cy="427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0"/>
            <a:ext cx="904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Generations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Prompts resembles training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-560411" y="11172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“Boot” (only)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158389" y="11172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“Something you wear on the foot”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220" y="1456763"/>
            <a:ext cx="2669125" cy="266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25" y="1456775"/>
            <a:ext cx="2669125" cy="2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225" y="1456775"/>
            <a:ext cx="2669125" cy="26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2386051" y="11172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“Something to wear on summer”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0" y="0"/>
            <a:ext cx="90489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Generations on CIFAR10: (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successful)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 is trained successfully. Latent diffusion failed.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paper trained CIFAR10 diffusion model with 8 V100 GPUs with 10.6 Hours. Model had 35.7 Million parameters.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 is trained with a generous GPU with 1 hour. Model has 9.3 million parameters. (works on 16*16)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-473361" y="16970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photo of a cat”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245439" y="16970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photo of a ship”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321076" y="1697025"/>
            <a:ext cx="42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photo of a airplane”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0" y="209722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875" y="209722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451" y="20972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95250" y="41650"/>
            <a:ext cx="904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Choices: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95250" y="461000"/>
            <a:ext cx="873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main architectures (and one method) are needed: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Latent Space Generation / Embedding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images and the conditions (text, another image, mask)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(text-image embeddings), Transformers (text embeddings), AutoEncoders (image embeddings)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Reconstruction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new images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models, GAN, VAE, AE (Autoencoder)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Conditioning Method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reconstruction with conditioning latents/embeddings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Concatenation, Adaptive (Layer/Instance) Normalization, Cross Attention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the two prominent text to diffusion models.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l="7241" r="2350"/>
          <a:stretch/>
        </p:blipFill>
        <p:spPr>
          <a:xfrm>
            <a:off x="95238" y="2860251"/>
            <a:ext cx="4436525" cy="206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4">
            <a:alphaModFix/>
          </a:blip>
          <a:srcRect l="5580" t="5817" b="1401"/>
          <a:stretch/>
        </p:blipFill>
        <p:spPr>
          <a:xfrm>
            <a:off x="4849062" y="2828788"/>
            <a:ext cx="4188875" cy="20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95238" y="2585000"/>
            <a:ext cx="375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DALL-E 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849063" y="2459500"/>
            <a:ext cx="4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Latent Diffusion (LDM) / Stable Diffusion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072850" y="2758100"/>
            <a:ext cx="14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embedding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421450" y="2758088"/>
            <a:ext cx="14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embedding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95250" y="41650"/>
            <a:ext cx="904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Choices of Simple T2I LDM on FashionMNIST | AutoEncoder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95238" y="488225"/>
            <a:ext cx="40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400" y="635241"/>
            <a:ext cx="5310776" cy="4336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0" y="663913"/>
            <a:ext cx="3833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Types: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Convolutional: Upsampling/Downsampling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ResNet: Feature Learning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Notes: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VAE  / </a:t>
            </a: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loss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1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Probably latent space will be more structured because of the KL regularization. Distribution learning done by the diffusion during text to image latent transformation.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information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preserved in the latent space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1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diffusion model fails. (I flattened the learned feature of [256/128*2*2])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1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information is valuable for diffusion 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Perceptual Loss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for better reconstruction.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95250" y="41650"/>
            <a:ext cx="904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Perceptual Loss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(Johnson, Justin, Alexandre Alahi, and Li Fei-Fei. "Perceptual losses for real-time style transfer and super-resolution.", 2016)</a:t>
            </a: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(Zhang, Richard, et al. "The unreasonable effectiveness of deep features as a perceptual metric.",2018)</a:t>
            </a: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95250" y="811075"/>
            <a:ext cx="5371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Idea: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features of a neural network as a (perceptual) metric.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paper uses </a:t>
            </a:r>
            <a:r>
              <a:rPr lang="en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feature generator.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 consists of a feature submodule with conv layer and a classifier submodule with linear layers.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 transfer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 use 4 different feature set from the network.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super-resolution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only uses the feature a middle layer.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there are images that minimizes the perceptual losses taken  solely from the indicated layer. The last layers do not possess the general structure of the original image.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 becomes a defacto for perceptual loss.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825" y="872944"/>
            <a:ext cx="3838176" cy="140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825" y="2310938"/>
            <a:ext cx="2565956" cy="13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900" y="2275150"/>
            <a:ext cx="1219103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623" y="3620650"/>
            <a:ext cx="5481528" cy="15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95250" y="41650"/>
            <a:ext cx="90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95250" y="41650"/>
            <a:ext cx="904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Perceptual Loss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(Johnson, Justin, Alexandre Alahi, and Li Fei-Fei. "Perceptual losses for real-time style transfer and super-resolution.", 2016)</a:t>
            </a: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(Zhang, Richard, et al. "The unreasonable effectiveness of deep features as a perceptual metric.",2018)</a:t>
            </a:r>
            <a:endParaRPr sz="1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95250" y="811075"/>
            <a:ext cx="5021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paper generalizes the idea of perceptual loss.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show that </a:t>
            </a:r>
            <a:r>
              <a:rPr lang="en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VGG, even not only supervised networks, but also un/self-supervised networks do better than traditional metrics.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also train a small network that predicts the perceptual loss.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48" y="917475"/>
            <a:ext cx="3921449" cy="22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0" y="3184150"/>
            <a:ext cx="8338044" cy="19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13" y="2529000"/>
            <a:ext cx="4169577" cy="7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On-screen Show (16:9)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Serkan Hamdi GÜĞÜL</dc:creator>
  <cp:lastModifiedBy>Serkan Hamdi Güğül</cp:lastModifiedBy>
  <cp:revision>1</cp:revision>
  <dcterms:modified xsi:type="dcterms:W3CDTF">2025-02-21T10:07:44Z</dcterms:modified>
</cp:coreProperties>
</file>