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CloudOps Demo: Multi-Tier Application on AWS EKS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Phase 4 - Disaster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Task: Add disaster recovery using Route53 Failover Routing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Failover Architecture</a:t>
            </a:r>
          </a:p>
          <a:p>
            <a:pPr lvl="0" indent="0">
              <a:buNone/>
            </a:pPr>
            <a:r>
              <a:rPr>
                <a:latin typeface="Courier"/>
              </a:rPr>
              <a:t>Internet Users
      │
      ▼
┌─────────────────┐
│    Route53      │
│  Health Checks  │
└─────────────────┘
      │
      ▼
┌─────────────────┐    ┌─────────────────┐
│   PRIMARY       │    │   SECONDARY     │
│  us-west-2      │    │   us-east-1     │
│  (Terraform)    │    │ (CloudFormation)│
└─────────────────┘    └─────────────────┘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Disaster Recovery Features</a:t>
            </a:r>
          </a:p>
          <a:p>
            <a:pPr lvl="0"/>
            <a:r>
              <a:rPr b="1"/>
              <a:t>Automated failover</a:t>
            </a:r>
            <a:r>
              <a:rPr/>
              <a:t>: 30-second health check intervals</a:t>
            </a:r>
          </a:p>
          <a:p>
            <a:pPr lvl="0"/>
            <a:r>
              <a:rPr b="1"/>
              <a:t>SNS notifications</a:t>
            </a:r>
            <a:r>
              <a:rPr/>
              <a:t>: Real-time alerts for failures</a:t>
            </a:r>
          </a:p>
          <a:p>
            <a:pPr lvl="0"/>
            <a:r>
              <a:rPr b="1"/>
              <a:t>Cross-region database</a:t>
            </a:r>
            <a:r>
              <a:rPr/>
              <a:t>: RDS read replicas for data consistency</a:t>
            </a:r>
          </a:p>
          <a:p>
            <a:pPr lvl="0"/>
            <a:r>
              <a:rPr b="1"/>
              <a:t>DNS-based routing</a:t>
            </a:r>
            <a:r>
              <a:rPr/>
              <a:t>: Transparent user experience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Phase 5 - Monitoring &amp;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Task: Monitor service logs using CloudWatch Dashboard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Monitoring Stack</a:t>
            </a:r>
          </a:p>
          <a:p>
            <a:pPr lvl="0" indent="0">
              <a:buNone/>
            </a:pPr>
            <a:r>
              <a:rPr>
                <a:latin typeface="Courier"/>
              </a:rPr>
              <a:t>Application Logs → CloudWatch Logs → Dashboard Widgets
                                  ↓
Health Checks → CloudWatch Alarms → SNS Notifications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Dashboard Components</a:t>
            </a:r>
          </a:p>
          <a:p>
            <a:pPr lvl="0"/>
            <a:r>
              <a:rPr b="1"/>
              <a:t>Application Logs</a:t>
            </a:r>
            <a:r>
              <a:rPr/>
              <a:t>: Separate streams for frontend/backend</a:t>
            </a:r>
          </a:p>
          <a:p>
            <a:pPr lvl="0"/>
            <a:r>
              <a:rPr b="1"/>
              <a:t>Performance Metrics</a:t>
            </a:r>
            <a:r>
              <a:rPr/>
              <a:t>: CPU, memory, request latency</a:t>
            </a:r>
          </a:p>
          <a:p>
            <a:pPr lvl="0"/>
            <a:r>
              <a:rPr b="1"/>
              <a:t>Health Checks</a:t>
            </a:r>
            <a:r>
              <a:rPr/>
              <a:t>: Route53 endpoint monitoring</a:t>
            </a:r>
          </a:p>
          <a:p>
            <a:pPr lvl="0"/>
            <a:r>
              <a:rPr b="1"/>
              <a:t>Custom Metrics</a:t>
            </a:r>
            <a:r>
              <a:rPr/>
              <a:t>: Business-specific KPIs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Alerting Strategy</a:t>
            </a:r>
          </a:p>
          <a:p>
            <a:pPr lvl="0"/>
            <a:r>
              <a:rPr/>
              <a:t>CloudWatch Alarms for threshold breaches</a:t>
            </a:r>
          </a:p>
          <a:p>
            <a:pPr lvl="0"/>
            <a:r>
              <a:rPr/>
              <a:t>SNS topics for email/SMS notifications</a:t>
            </a:r>
          </a:p>
          <a:p>
            <a:pPr lvl="0"/>
            <a:r>
              <a:rPr/>
              <a:t>Integration with Route53 health checks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Technical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Infrastructure as Code</a:t>
            </a:r>
          </a:p>
          <a:p>
            <a:pPr lvl="0"/>
            <a:r>
              <a:rPr b="1"/>
              <a:t>Terraform</a:t>
            </a:r>
            <a:r>
              <a:rPr/>
              <a:t>: 200+ lines across 8 modules</a:t>
            </a:r>
          </a:p>
          <a:p>
            <a:pPr lvl="0"/>
            <a:r>
              <a:rPr b="1"/>
              <a:t>CloudFormation</a:t>
            </a:r>
            <a:r>
              <a:rPr/>
              <a:t>: 300+ lines with nested stacks</a:t>
            </a:r>
          </a:p>
          <a:p>
            <a:pPr lvl="0"/>
            <a:r>
              <a:rPr b="1"/>
              <a:t>Kubernetes</a:t>
            </a:r>
            <a:r>
              <a:rPr/>
              <a:t>: 14 YAML manifests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Security Best Practices</a:t>
            </a:r>
          </a:p>
          <a:p>
            <a:pPr lvl="0"/>
            <a:r>
              <a:rPr/>
              <a:t>Non-root containers with security contexts</a:t>
            </a:r>
          </a:p>
          <a:p>
            <a:pPr lvl="0"/>
            <a:r>
              <a:rPr/>
              <a:t>Network policies for micro-segmentation</a:t>
            </a:r>
          </a:p>
          <a:p>
            <a:pPr lvl="0"/>
            <a:r>
              <a:rPr/>
              <a:t>Secrets management with AWS Parameter Store</a:t>
            </a:r>
          </a:p>
          <a:p>
            <a:pPr lvl="0"/>
            <a:r>
              <a:rPr/>
              <a:t>IAM roles with least privilege principle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Performance Optimizations</a:t>
            </a:r>
          </a:p>
          <a:p>
            <a:pPr lvl="0"/>
            <a:r>
              <a:rPr/>
              <a:t>Multi-stage Docker builds (image size reduction)</a:t>
            </a:r>
          </a:p>
          <a:p>
            <a:pPr lvl="0"/>
            <a:r>
              <a:rPr/>
              <a:t>Container resource limits and requests</a:t>
            </a:r>
          </a:p>
          <a:p>
            <a:pPr lvl="0"/>
            <a:r>
              <a:rPr/>
              <a:t>Database connection pooling</a:t>
            </a:r>
          </a:p>
          <a:p>
            <a:pPr lvl="0"/>
            <a:r>
              <a:rPr/>
              <a:t>CDN integration for static assets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Key Metrics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Deployment Metrics</a:t>
            </a:r>
          </a:p>
          <a:p>
            <a:pPr lvl="0"/>
            <a:r>
              <a:rPr b="1"/>
              <a:t>Build Time</a:t>
            </a:r>
            <a:r>
              <a:rPr/>
              <a:t>: ~8 minutes (including tests)</a:t>
            </a:r>
          </a:p>
          <a:p>
            <a:pPr lvl="0"/>
            <a:r>
              <a:rPr b="1"/>
              <a:t>Deployment Time</a:t>
            </a:r>
            <a:r>
              <a:rPr/>
              <a:t>: ~5 minutes with zero downtime</a:t>
            </a:r>
          </a:p>
          <a:p>
            <a:pPr lvl="0"/>
            <a:r>
              <a:rPr b="1"/>
              <a:t>Recovery Time</a:t>
            </a:r>
            <a:r>
              <a:rPr/>
              <a:t>: &lt;2 minutes automated failover</a:t>
            </a:r>
          </a:p>
          <a:p>
            <a:pPr lvl="0"/>
            <a:r>
              <a:rPr b="1"/>
              <a:t>Monitoring</a:t>
            </a:r>
            <a:r>
              <a:rPr/>
              <a:t>: 99.9% uptime SLA capability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 Optimization</a:t>
            </a:r>
          </a:p>
          <a:p>
            <a:pPr lvl="0"/>
            <a:r>
              <a:rPr b="1"/>
              <a:t>Spot instances</a:t>
            </a:r>
            <a:r>
              <a:rPr/>
              <a:t>: 60% cost reduction for non-production</a:t>
            </a:r>
          </a:p>
          <a:p>
            <a:pPr lvl="0"/>
            <a:r>
              <a:rPr b="1"/>
              <a:t>Auto-scaling</a:t>
            </a:r>
            <a:r>
              <a:rPr/>
              <a:t>: Dynamic resource allocation</a:t>
            </a:r>
          </a:p>
          <a:p>
            <a:pPr lvl="0"/>
            <a:r>
              <a:rPr b="1"/>
              <a:t>Reserved instances</a:t>
            </a:r>
            <a:r>
              <a:rPr/>
              <a:t>: 40% savings for predictable workloads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Security Compliance</a:t>
            </a:r>
          </a:p>
          <a:p>
            <a:pPr lvl="0"/>
            <a:r>
              <a:rPr b="1"/>
              <a:t>Encryption</a:t>
            </a:r>
            <a:r>
              <a:rPr/>
              <a:t>: At-rest and in-transit</a:t>
            </a:r>
          </a:p>
          <a:p>
            <a:pPr lvl="0"/>
            <a:r>
              <a:rPr b="1"/>
              <a:t>Networking</a:t>
            </a:r>
            <a:r>
              <a:rPr/>
              <a:t>: Private subnets with NAT gateways</a:t>
            </a:r>
          </a:p>
          <a:p>
            <a:pPr lvl="0"/>
            <a:r>
              <a:rPr b="1"/>
              <a:t>Access control</a:t>
            </a:r>
            <a:r>
              <a:rPr/>
              <a:t>: RBAC and security groups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Challenge 1: Container Database vs RDS</a:t>
            </a:r>
          </a:p>
          <a:p>
            <a:pPr lvl="0" indent="0" marL="0">
              <a:buNone/>
            </a:pPr>
            <a:r>
              <a:rPr b="1"/>
              <a:t>Issue</a:t>
            </a:r>
            <a:r>
              <a:rPr/>
              <a:t>: Initial PostgreSQL containerization not allowed </a:t>
            </a:r>
            <a:r>
              <a:rPr b="1"/>
              <a:t>Solution</a:t>
            </a:r>
            <a:r>
              <a:rPr/>
              <a:t>: Migrated to AWS RDS with proper security groups and networking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Challenge 2: Multi-region Complexity</a:t>
            </a:r>
          </a:p>
          <a:p>
            <a:pPr lvl="0" indent="0" marL="0">
              <a:buNone/>
            </a:pPr>
            <a:r>
              <a:rPr b="1"/>
              <a:t>Issue</a:t>
            </a:r>
            <a:r>
              <a:rPr/>
              <a:t>: Managing consistent deployments across regions </a:t>
            </a:r>
            <a:r>
              <a:rPr b="1"/>
              <a:t>Solution</a:t>
            </a:r>
            <a:r>
              <a:rPr/>
              <a:t>: Parameterized templates and shared ECR repositories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Challenge 3: Zero-downtime Deployments</a:t>
            </a:r>
          </a:p>
          <a:p>
            <a:pPr lvl="0" indent="0" marL="0">
              <a:buNone/>
            </a:pPr>
            <a:r>
              <a:rPr b="1"/>
              <a:t>Issue</a:t>
            </a:r>
            <a:r>
              <a:rPr/>
              <a:t>: Service interruption during updates </a:t>
            </a:r>
            <a:r>
              <a:rPr b="1"/>
              <a:t>Solution</a:t>
            </a:r>
            <a:r>
              <a:rPr/>
              <a:t>: Rolling updates with health checks and readiness probes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DevOps Best Practices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CI/CD Excellence</a:t>
            </a:r>
          </a:p>
          <a:p>
            <a:pPr lvl="0"/>
            <a:r>
              <a:rPr/>
              <a:t>✅ Automated testing in pipeline</a:t>
            </a:r>
          </a:p>
          <a:p>
            <a:pPr lvl="0"/>
            <a:r>
              <a:rPr/>
              <a:t>✅ Infrastructure as Code (GitOps)</a:t>
            </a:r>
          </a:p>
          <a:p>
            <a:pPr lvl="0"/>
            <a:r>
              <a:rPr/>
              <a:t>✅ Container security scanning</a:t>
            </a:r>
          </a:p>
          <a:p>
            <a:pPr lvl="0"/>
            <a:r>
              <a:rPr/>
              <a:t>✅ Rollback capabilities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 Excellence</a:t>
            </a:r>
          </a:p>
          <a:p>
            <a:pPr lvl="0"/>
            <a:r>
              <a:rPr/>
              <a:t>✅ Comprehensive monitoring and alerting</a:t>
            </a:r>
          </a:p>
          <a:p>
            <a:pPr lvl="0"/>
            <a:r>
              <a:rPr/>
              <a:t>✅ Automated disaster recovery</a:t>
            </a:r>
          </a:p>
          <a:p>
            <a:pPr lvl="0"/>
            <a:r>
              <a:rPr/>
              <a:t>✅ Documentation and runbooks</a:t>
            </a:r>
          </a:p>
          <a:p>
            <a:pPr lvl="0"/>
            <a:r>
              <a:rPr/>
              <a:t>✅ Cost optimization strategies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Security &amp; Compliance</a:t>
            </a:r>
          </a:p>
          <a:p>
            <a:pPr lvl="0"/>
            <a:r>
              <a:rPr/>
              <a:t>✅ Least privilege access</a:t>
            </a:r>
          </a:p>
          <a:p>
            <a:pPr lvl="0"/>
            <a:r>
              <a:rPr/>
              <a:t>✅ Data encryption</a:t>
            </a:r>
          </a:p>
          <a:p>
            <a:pPr lvl="0"/>
            <a:r>
              <a:rPr/>
              <a:t>✅ Network segmentation</a:t>
            </a:r>
          </a:p>
          <a:p>
            <a:pPr lvl="0"/>
            <a:r>
              <a:rPr/>
              <a:t>✅ Audit logging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Architecture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Scalability</a:t>
            </a:r>
          </a:p>
          <a:p>
            <a:pPr lvl="0"/>
            <a:r>
              <a:rPr/>
              <a:t>Horizontal pod autoscaling (2-10 replicas)</a:t>
            </a:r>
          </a:p>
          <a:p>
            <a:pPr lvl="0"/>
            <a:r>
              <a:rPr/>
              <a:t>Managed node groups with automatic scaling</a:t>
            </a:r>
          </a:p>
          <a:p>
            <a:pPr lvl="0"/>
            <a:r>
              <a:rPr/>
              <a:t>Database read replicas for read-heavy workloads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Reliability</a:t>
            </a:r>
          </a:p>
          <a:p>
            <a:pPr lvl="0"/>
            <a:r>
              <a:rPr/>
              <a:t>Multi-AZ database deployment</a:t>
            </a:r>
          </a:p>
          <a:p>
            <a:pPr lvl="0"/>
            <a:r>
              <a:rPr/>
              <a:t>Cross-region disaster recovery</a:t>
            </a:r>
          </a:p>
          <a:p>
            <a:pPr lvl="0"/>
            <a:r>
              <a:rPr/>
              <a:t>Health checks and automatic failover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Maintainability</a:t>
            </a:r>
          </a:p>
          <a:p>
            <a:pPr lvl="0"/>
            <a:r>
              <a:rPr/>
              <a:t>Infrastructure as Code for consistency</a:t>
            </a:r>
          </a:p>
          <a:p>
            <a:pPr lvl="0"/>
            <a:r>
              <a:rPr/>
              <a:t>Automated deployments reduce human error</a:t>
            </a:r>
          </a:p>
          <a:p>
            <a:pPr lvl="0"/>
            <a:r>
              <a:rPr/>
              <a:t>Comprehensive monitoring for proactive maintenance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Phase 6 - Advanced Features</a:t>
            </a:r>
          </a:p>
          <a:p>
            <a:pPr lvl="0"/>
            <a:r>
              <a:rPr b="1"/>
              <a:t>Service Mesh</a:t>
            </a:r>
            <a:r>
              <a:rPr/>
              <a:t>: Istio for advanced traffic management</a:t>
            </a:r>
          </a:p>
          <a:p>
            <a:pPr lvl="0"/>
            <a:r>
              <a:rPr b="1"/>
              <a:t>GitOps</a:t>
            </a:r>
            <a:r>
              <a:rPr/>
              <a:t>: ArgoCD for declarative deployments</a:t>
            </a:r>
          </a:p>
          <a:p>
            <a:pPr lvl="0"/>
            <a:r>
              <a:rPr b="1"/>
              <a:t>Observability</a:t>
            </a:r>
            <a:r>
              <a:rPr/>
              <a:t>: Distributed tracing with Jaeger</a:t>
            </a:r>
          </a:p>
          <a:p>
            <a:pPr lvl="0"/>
            <a:r>
              <a:rPr b="1"/>
              <a:t>Security</a:t>
            </a:r>
            <a:r>
              <a:rPr/>
              <a:t>: Falco for runtime security monitoring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Phase 7 - Enterprise Integration</a:t>
            </a:r>
          </a:p>
          <a:p>
            <a:pPr lvl="0"/>
            <a:r>
              <a:rPr b="1"/>
              <a:t>Identity Management</a:t>
            </a:r>
            <a:r>
              <a:rPr/>
              <a:t>: Integration with corporate SSO</a:t>
            </a:r>
          </a:p>
          <a:p>
            <a:pPr lvl="0"/>
            <a:r>
              <a:rPr b="1"/>
              <a:t>Compliance</a:t>
            </a:r>
            <a:r>
              <a:rPr/>
              <a:t>: SOC2, PCI-DSS compliance automation</a:t>
            </a:r>
          </a:p>
          <a:p>
            <a:pPr lvl="0"/>
            <a:r>
              <a:rPr b="1"/>
              <a:t>Multi-cloud</a:t>
            </a:r>
            <a:r>
              <a:rPr/>
              <a:t>: Deployment on Azure/GCP for vendor diversity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Monthly Cost Breakdown (Estimated)</a:t>
            </a:r>
          </a:p>
          <a:p>
            <a:pPr lvl="0"/>
            <a:r>
              <a:rPr b="1"/>
              <a:t>EKS Cluster</a:t>
            </a:r>
            <a:r>
              <a:rPr/>
              <a:t>: $72/month (control plane)</a:t>
            </a:r>
          </a:p>
          <a:p>
            <a:pPr lvl="0"/>
            <a:r>
              <a:rPr b="1"/>
              <a:t>EC2 Instances</a:t>
            </a:r>
            <a:r>
              <a:rPr/>
              <a:t>: $150/month (3 t3.medium nodes)</a:t>
            </a:r>
          </a:p>
          <a:p>
            <a:pPr lvl="0"/>
            <a:r>
              <a:rPr b="1"/>
              <a:t>RDS PostgreSQL</a:t>
            </a:r>
            <a:r>
              <a:rPr/>
              <a:t>: $45/month (db.t3.micro Multi-AZ)</a:t>
            </a:r>
          </a:p>
          <a:p>
            <a:pPr lvl="0"/>
            <a:r>
              <a:rPr b="1"/>
              <a:t>Load Balancers</a:t>
            </a:r>
            <a:r>
              <a:rPr/>
              <a:t>: $25/month (ALB + NLB)</a:t>
            </a:r>
          </a:p>
          <a:p>
            <a:pPr lvl="0"/>
            <a:r>
              <a:rPr b="1"/>
              <a:t>Route53</a:t>
            </a:r>
            <a:r>
              <a:rPr/>
              <a:t>: $5/month (health checks)</a:t>
            </a:r>
          </a:p>
          <a:p>
            <a:pPr lvl="0"/>
            <a:r>
              <a:rPr b="1"/>
              <a:t>Total</a:t>
            </a:r>
            <a:r>
              <a:rPr/>
              <a:t>: ~$300/month per region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 Optimization Opportunities</a:t>
            </a:r>
          </a:p>
          <a:p>
            <a:pPr lvl="0"/>
            <a:r>
              <a:rPr/>
              <a:t>Spot instances for development environments</a:t>
            </a:r>
          </a:p>
          <a:p>
            <a:pPr lvl="0"/>
            <a:r>
              <a:rPr/>
              <a:t>Reserved instances for production (40% savings)</a:t>
            </a:r>
          </a:p>
          <a:p>
            <a:pPr lvl="0"/>
            <a:r>
              <a:rPr/>
              <a:t>Automated start/stop for non-production resources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Insights</a:t>
            </a:r>
          </a:p>
          <a:p>
            <a:pPr lvl="0" indent="-342900" marL="342900">
              <a:buAutoNum type="arabicPeriod"/>
            </a:pPr>
            <a:r>
              <a:rPr b="1"/>
              <a:t>Container Strategy</a:t>
            </a:r>
            <a:r>
              <a:rPr/>
              <a:t>: Multi-stage builds significantly reduce image sizes</a:t>
            </a:r>
          </a:p>
          <a:p>
            <a:pPr lvl="0" indent="-342900" marL="342900">
              <a:buAutoNum type="arabicPeriod"/>
            </a:pPr>
            <a:r>
              <a:rPr b="1"/>
              <a:t>Database Choice</a:t>
            </a:r>
            <a:r>
              <a:rPr/>
              <a:t>: Managed services (RDS) provide better reliability than self-managed</a:t>
            </a:r>
          </a:p>
          <a:p>
            <a:pPr lvl="0" indent="-342900" marL="342900">
              <a:buAutoNum type="arabicPeriod"/>
            </a:pPr>
            <a:r>
              <a:rPr b="1"/>
              <a:t>Monitoring</a:t>
            </a:r>
            <a:r>
              <a:rPr/>
              <a:t>: Proactive monitoring prevents issues before they impact users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Process Improvements</a:t>
            </a:r>
          </a:p>
          <a:p>
            <a:pPr lvl="0" indent="-342900" marL="342900">
              <a:buAutoNum type="arabicPeriod"/>
            </a:pPr>
            <a:r>
              <a:rPr b="1"/>
              <a:t>Infrastructure as Code</a:t>
            </a:r>
            <a:r>
              <a:rPr/>
              <a:t>: Essential for consistent, repeatable deployments</a:t>
            </a:r>
          </a:p>
          <a:p>
            <a:pPr lvl="0" indent="-342900" marL="342900">
              <a:buAutoNum type="arabicPeriod"/>
            </a:pPr>
            <a:r>
              <a:rPr b="1"/>
              <a:t>Automated Testing</a:t>
            </a:r>
            <a:r>
              <a:rPr/>
              <a:t>: Catches issues early in the development cycle</a:t>
            </a:r>
          </a:p>
          <a:p>
            <a:pPr lvl="0" indent="-342900" marL="342900">
              <a:buAutoNum type="arabicPeriod"/>
            </a:pPr>
            <a:r>
              <a:rPr b="1"/>
              <a:t>Documentation</a:t>
            </a:r>
            <a:r>
              <a:rPr/>
              <a:t>: Critical for team knowledge sharing and onboarding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Complete DevOps Pipeline with Disaster Recovery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Live Demonstration</a:t>
            </a:r>
          </a:p>
          <a:p>
            <a:pPr lvl="0" indent="-342900" marL="342900">
              <a:buAutoNum type="arabicPeriod"/>
            </a:pPr>
            <a:r>
              <a:rPr b="1"/>
              <a:t>Application Access</a:t>
            </a:r>
            <a:r>
              <a:rPr/>
              <a:t>: Show working three-tier application</a:t>
            </a:r>
          </a:p>
          <a:p>
            <a:pPr lvl="0" indent="-342900" marL="342900">
              <a:buAutoNum type="arabicPeriod"/>
            </a:pPr>
            <a:r>
              <a:rPr b="1"/>
              <a:t>CI/CD Pipeline</a:t>
            </a:r>
            <a:r>
              <a:rPr/>
              <a:t>: Trigger deployment via Git commit</a:t>
            </a:r>
          </a:p>
          <a:p>
            <a:pPr lvl="0" indent="-342900" marL="342900">
              <a:buAutoNum type="arabicPeriod"/>
            </a:pPr>
            <a:r>
              <a:rPr b="1"/>
              <a:t>Failover Test</a:t>
            </a:r>
            <a:r>
              <a:rPr/>
              <a:t>: Simulate primary region failure</a:t>
            </a:r>
          </a:p>
          <a:p>
            <a:pPr lvl="0" indent="-342900" marL="342900">
              <a:buAutoNum type="arabicPeriod"/>
            </a:pPr>
            <a:r>
              <a:rPr b="1"/>
              <a:t>Monitoring</a:t>
            </a:r>
            <a:r>
              <a:rPr/>
              <a:t>: Real-time CloudWatch dashboard</a:t>
            </a:r>
          </a:p>
          <a:p>
            <a:pPr lvl="0" indent="-342900" marL="342900">
              <a:buAutoNum type="arabicPeriod"/>
            </a:pPr>
            <a:r>
              <a:rPr b="1"/>
              <a:t>Recovery</a:t>
            </a:r>
            <a:r>
              <a:rPr/>
              <a:t>: Automatic failback to primary region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URLs</a:t>
            </a:r>
          </a:p>
          <a:p>
            <a:pPr lvl="0"/>
            <a:r>
              <a:rPr/>
              <a:t>Application: </a:t>
            </a:r>
            <a:r>
              <a:rPr>
                <a:latin typeface="Courier"/>
              </a:rPr>
              <a:t>https://cloudops-demo.yourdomain.com</a:t>
            </a:r>
          </a:p>
          <a:p>
            <a:pPr lvl="0"/>
            <a:r>
              <a:rPr/>
              <a:t>Pipeline: AWS CodePipeline console</a:t>
            </a:r>
          </a:p>
          <a:p>
            <a:pPr lvl="0"/>
            <a:r>
              <a:rPr/>
              <a:t>Monitoring: CloudWatch dashboard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Knowledge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Documentation Delivered</a:t>
            </a:r>
          </a:p>
          <a:p>
            <a:pPr lvl="0"/>
            <a:r>
              <a:rPr/>
              <a:t>✅ Complete README with setup instructions</a:t>
            </a:r>
          </a:p>
          <a:p>
            <a:pPr lvl="0"/>
            <a:r>
              <a:rPr/>
              <a:t>✅ Architecture diagrams and decision records</a:t>
            </a:r>
          </a:p>
          <a:p>
            <a:pPr lvl="0"/>
            <a:r>
              <a:rPr/>
              <a:t>✅ Deployment runbooks and troubleshooting guides</a:t>
            </a:r>
          </a:p>
          <a:p>
            <a:pPr lvl="0"/>
            <a:r>
              <a:rPr/>
              <a:t>✅ Cost optimization recommendations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Skills Developed</a:t>
            </a:r>
          </a:p>
          <a:p>
            <a:pPr lvl="0"/>
            <a:r>
              <a:rPr/>
              <a:t>Container orchestration with Kubernetes</a:t>
            </a:r>
          </a:p>
          <a:p>
            <a:pPr lvl="0"/>
            <a:r>
              <a:rPr/>
              <a:t>Infrastructure automation with Terraform/CloudFormation</a:t>
            </a:r>
          </a:p>
          <a:p>
            <a:pPr lvl="0"/>
            <a:r>
              <a:rPr/>
              <a:t>CI/CD pipeline design and implementation</a:t>
            </a:r>
          </a:p>
          <a:p>
            <a:pPr lvl="0"/>
            <a:r>
              <a:rPr/>
              <a:t>Disaster recovery planning and testing</a:t>
            </a:r>
          </a:p>
          <a:p>
            <a:pPr lvl="0"/>
            <a:r>
              <a:rPr/>
              <a:t>Cloud-native monitoring and observability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Q&amp;A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Questions &amp; Discussion</a:t>
            </a:r>
          </a:p>
          <a:p>
            <a:pPr lvl="0"/>
            <a:r>
              <a:rPr/>
              <a:t>Technical implementation details</a:t>
            </a:r>
          </a:p>
          <a:p>
            <a:pPr lvl="0"/>
            <a:r>
              <a:rPr/>
              <a:t>Scaling considerations</a:t>
            </a:r>
          </a:p>
          <a:p>
            <a:pPr lvl="0"/>
            <a:r>
              <a:rPr/>
              <a:t>Security best practices</a:t>
            </a:r>
          </a:p>
          <a:p>
            <a:pPr lvl="0"/>
            <a:r>
              <a:rPr/>
              <a:t>Cost optimization strategies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 indent="-342900" marL="342900">
              <a:buAutoNum type="arabicPeriod"/>
            </a:pPr>
            <a:r>
              <a:rPr b="1"/>
              <a:t>Production Readiness</a:t>
            </a:r>
            <a:r>
              <a:rPr/>
              <a:t>: Security audit and performance testing</a:t>
            </a:r>
          </a:p>
          <a:p>
            <a:pPr lvl="0" indent="-342900" marL="342900">
              <a:buAutoNum type="arabicPeriod"/>
            </a:pPr>
            <a:r>
              <a:rPr b="1"/>
              <a:t>Team Training</a:t>
            </a:r>
            <a:r>
              <a:rPr/>
              <a:t>: Knowledge transfer sessions</a:t>
            </a:r>
          </a:p>
          <a:p>
            <a:pPr lvl="0" indent="-342900" marL="342900">
              <a:buAutoNum type="arabicPeriod"/>
            </a:pPr>
            <a:r>
              <a:rPr b="1"/>
              <a:t>Expansion</a:t>
            </a:r>
            <a:r>
              <a:rPr/>
              <a:t>: Additional regions and services</a:t>
            </a:r>
          </a:p>
          <a:p>
            <a:pPr lvl="0" indent="-342900" marL="342900">
              <a:buAutoNum type="arabicPeriod"/>
            </a:pPr>
            <a:r>
              <a:rPr b="1"/>
              <a:t>Optimization</a:t>
            </a:r>
            <a:r>
              <a:rPr/>
              <a:t>: Continuous improvement based on metrics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Contact Information</a:t>
            </a:r>
          </a:p>
          <a:p>
            <a:pPr lvl="0"/>
            <a:r>
              <a:rPr b="1"/>
              <a:t>Project Repository</a:t>
            </a:r>
            <a:r>
              <a:rPr/>
              <a:t>: [GitHub URL]</a:t>
            </a:r>
          </a:p>
          <a:p>
            <a:pPr lvl="0"/>
            <a:r>
              <a:rPr b="1"/>
              <a:t>Documentation</a:t>
            </a:r>
            <a:r>
              <a:rPr/>
              <a:t>: [Wiki/Confluence URL]</a:t>
            </a:r>
          </a:p>
          <a:p>
            <a:pPr lvl="0"/>
            <a:r>
              <a:rPr b="1"/>
              <a:t>Support</a:t>
            </a:r>
            <a:r>
              <a:rPr/>
              <a:t>: [Team contact information]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Additional Slides: Technical Deep Dives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21: Kubernetes Manifest Examples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Frontend Deployment snippet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apiVersion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apps/v1</a:t>
            </a:r>
            <a:br/>
            <a:r>
              <a:rPr>
                <a:solidFill>
                  <a:srgbClr val="06287E"/>
                </a:solidFill>
                <a:latin typeface="Courier"/>
              </a:rPr>
              <a:t>kind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Deployment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metadata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frontend-deployment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namespace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cloudops-demo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spec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replicas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matchLabels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app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frontend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template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spec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containers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frontend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image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your-registry/cloudops-frontend:latest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ports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containerPort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3000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resources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>
                <a:solidFill>
                  <a:srgbClr val="06287E"/>
                </a:solidFill>
                <a:latin typeface="Courier"/>
              </a:rPr>
              <a:t>requests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memory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"128Mi"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cpu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"100m"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>
                <a:solidFill>
                  <a:srgbClr val="06287E"/>
                </a:solidFill>
                <a:latin typeface="Courier"/>
              </a:rPr>
              <a:t>limits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memory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"256Mi"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cpu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"200m"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22: Terraform Module Structure</a:t>
            </a:r>
          </a:p>
          <a:p>
            <a:pPr lvl="0" indent="0">
              <a:buNone/>
            </a:pPr>
            <a:r>
              <a:rPr>
                <a:latin typeface="Courier"/>
              </a:rPr>
              <a:t>terraform/
├── main.tf                    # Main configuration
├── variables.tf               # Input variables
├── outputs.tf                # Output values
└── modules/
    ├── rds/                  # RDS PostgreSQL module
    ├── ecr/                  # Container registry module
    ├── iam/                  # IAM roles and policies
    ├── load-balancer-controller/
    └── route53-failover/     # DNS failover module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23: CloudFormation Template Structure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CloudFormation nested stack example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AWSTemplateFormatVersion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'2010-09-09'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'CloudOps Demo - Complete Infrastructure'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Parameters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EnvironmentName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Type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String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Default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cloudops-demo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Resources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VPCStack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Type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AWS::CloudFormation::Stack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Properties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TemplateURL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!Sub 'https://s3.amazonaws.com/templates/vpc.yaml'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Parameters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EnvironmentName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!Ref EnvironmentName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EKSStack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Type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AWS::CloudFormation::Stack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Properties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TemplateURL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!Sub 'https://s3.amazonaws.com/templates/eks.yaml'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Parameters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VPCId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!GetAtt VPCStack.Outputs.VPC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CloudOps Demo: Enterprise-Grade Multi-Tier Application</a:t>
            </a:r>
            <a:r>
              <a:rPr/>
              <a:t> - </a:t>
            </a:r>
            <a:r>
              <a:rPr b="1"/>
              <a:t>Subtitle</a:t>
            </a:r>
            <a:r>
              <a:rPr/>
              <a:t>: Complete DevOps Pipeline with CI/CD, Multi-Region Deployment &amp; Disaster Recovery - </a:t>
            </a:r>
            <a:r>
              <a:rPr b="1"/>
              <a:t>Presenter</a:t>
            </a:r>
            <a:r>
              <a:rPr/>
              <a:t>: [Your Name] - </a:t>
            </a:r>
            <a:r>
              <a:rPr b="1"/>
              <a:t>Date</a:t>
            </a:r>
            <a:r>
              <a:rPr/>
              <a:t>: [Current Date] - </a:t>
            </a:r>
            <a:r>
              <a:rPr b="1"/>
              <a:t>Technologies</a:t>
            </a:r>
            <a:r>
              <a:rPr/>
              <a:t>: AWS EKS, RDS, Route53, CloudWatch, Terraform, CloudFormation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Objective</a:t>
            </a:r>
          </a:p>
          <a:p>
            <a:pPr lvl="0" indent="0" marL="0">
              <a:buNone/>
            </a:pPr>
            <a:r>
              <a:rPr/>
              <a:t>Deploy a production-ready, three-tier web application with complete automation, multi-region availability, and disaster recovery capabilities.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Deliverables</a:t>
            </a:r>
          </a:p>
          <a:p>
            <a:pPr lvl="0"/>
            <a:r>
              <a:rPr/>
              <a:t>✅ Multi-tier application on AWS EKS</a:t>
            </a:r>
          </a:p>
          <a:p>
            <a:pPr lvl="0"/>
            <a:r>
              <a:rPr/>
              <a:t>✅ Automated CI/CD pipeline using CodePipeline</a:t>
            </a:r>
          </a:p>
          <a:p>
            <a:pPr lvl="0"/>
            <a:r>
              <a:rPr/>
              <a:t>✅ Multi-region deployment (Terraform + CloudFormation)</a:t>
            </a:r>
          </a:p>
          <a:p>
            <a:pPr lvl="0"/>
            <a:r>
              <a:rPr/>
              <a:t>✅ Disaster recovery with Route53 failover</a:t>
            </a:r>
          </a:p>
          <a:p>
            <a:pPr lvl="0"/>
            <a:r>
              <a:rPr/>
              <a:t>✅ Comprehensive monitoring with CloudWatch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Three-Tier Architecture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┌─────────────────┐    ┌─────────────────┐    ┌─────────────────┐
│   Frontend      │    │    Backend      │    │   Database      │
│   (React)       │◄──►│  (Node.js)      │◄──►│  (AWS RDS)      │
│   Port: 3000    │    │   Port: 5000    │    │   Port: 5432    │
└─────────────────┘    └─────────────────┘    └─────────────────┘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Technology Stack</a:t>
            </a:r>
          </a:p>
          <a:p>
            <a:pPr lvl="0"/>
            <a:r>
              <a:rPr b="1"/>
              <a:t>Frontend</a:t>
            </a:r>
            <a:r>
              <a:rPr/>
              <a:t>: React 18 + Material-UI + Nginx</a:t>
            </a:r>
          </a:p>
          <a:p>
            <a:pPr lvl="0"/>
            <a:r>
              <a:rPr b="1"/>
              <a:t>Backend</a:t>
            </a:r>
            <a:r>
              <a:rPr/>
              <a:t>: Node.js + Express + PostgreSQL driver</a:t>
            </a:r>
          </a:p>
          <a:p>
            <a:pPr lvl="0"/>
            <a:r>
              <a:rPr b="1"/>
              <a:t>Database</a:t>
            </a:r>
            <a:r>
              <a:rPr/>
              <a:t>: AWS RDS PostgreSQL 15</a:t>
            </a:r>
          </a:p>
          <a:p>
            <a:pPr lvl="0"/>
            <a:r>
              <a:rPr b="1"/>
              <a:t>Infrastructure</a:t>
            </a:r>
            <a:r>
              <a:rPr/>
              <a:t>: Kubernetes (EKS), Docker containers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Phase 1 - Multi-Tier Application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Task: Deploy multi-tier Application on EKS Cluster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Implementation Highlights</a:t>
            </a:r>
          </a:p>
          <a:p>
            <a:pPr lvl="0"/>
            <a:r>
              <a:rPr b="1"/>
              <a:t>Container Strategy</a:t>
            </a:r>
            <a:r>
              <a:rPr/>
              <a:t>: Multi-stage Docker builds for optimization</a:t>
            </a:r>
          </a:p>
          <a:p>
            <a:pPr lvl="0"/>
            <a:r>
              <a:rPr b="1"/>
              <a:t>Orchestration</a:t>
            </a:r>
            <a:r>
              <a:rPr/>
              <a:t>: Kubernetes manifests with proper resource management</a:t>
            </a:r>
          </a:p>
          <a:p>
            <a:pPr lvl="0"/>
            <a:r>
              <a:rPr b="1"/>
              <a:t>Database</a:t>
            </a:r>
            <a:r>
              <a:rPr/>
              <a:t>: AWS RDS PostgreSQL (managed service)</a:t>
            </a:r>
          </a:p>
          <a:p>
            <a:pPr lvl="0"/>
            <a:r>
              <a:rPr b="1"/>
              <a:t>Security</a:t>
            </a:r>
            <a:r>
              <a:rPr/>
              <a:t>: Network policies, RBAC, secrets management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rPr/>
              <a:t>14 Kubernetes manifests (namespace, configmaps, secrets, deployments, services)</a:t>
            </a:r>
          </a:p>
          <a:p>
            <a:pPr lvl="0"/>
            <a:r>
              <a:rPr/>
              <a:t>Horizontal Pod Autoscaler (HPA) for dynamic scaling</a:t>
            </a:r>
          </a:p>
          <a:p>
            <a:pPr lvl="0"/>
            <a:r>
              <a:rPr/>
              <a:t>Load balancer for external access</a:t>
            </a:r>
          </a:p>
          <a:p>
            <a:pPr lvl="0"/>
            <a:r>
              <a:rPr/>
              <a:t>Persistent storage for database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Phase 1 - Kubernetes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Kubernetes Resources Deployed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Namespace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cloudops-demo</a:t>
            </a:r>
            <a:br/>
            <a:r>
              <a:rPr>
                <a:solidFill>
                  <a:srgbClr val="06287E"/>
                </a:solidFill>
                <a:latin typeface="Courier"/>
              </a:rPr>
              <a:t>├── ConfigMaps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Application configuration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├── Secrets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Database credentials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├── Deployments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│   ├── Frontend (2 replicas)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│   └── Backend (2 replicas)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├── Services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│   ├── Frontend (LoadBalancer)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│   └── Backend (ClusterIP)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├── HPA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Auto-scaling (2-10 replicas)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└── NetworkPolicies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Security isolation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Features Implemented</a:t>
            </a:r>
          </a:p>
          <a:p>
            <a:pPr lvl="0"/>
            <a:r>
              <a:rPr/>
              <a:t>Health checks and readiness probes</a:t>
            </a:r>
          </a:p>
          <a:p>
            <a:pPr lvl="0"/>
            <a:r>
              <a:rPr/>
              <a:t>Resource limits and requests</a:t>
            </a:r>
          </a:p>
          <a:p>
            <a:pPr lvl="0"/>
            <a:r>
              <a:rPr/>
              <a:t>Rolling updates with zero downtime</a:t>
            </a:r>
          </a:p>
          <a:p>
            <a:pPr lvl="0"/>
            <a:r>
              <a:rPr/>
              <a:t>Service mesh communication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Phase 2 - CI/CD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Task: Automate deployment using CodePipeline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Pipeline Components</a:t>
            </a:r>
          </a:p>
          <a:p>
            <a:pPr lvl="0" indent="-342900" marL="342900">
              <a:buAutoNum type="arabicPeriod"/>
            </a:pPr>
            <a:r>
              <a:rPr b="1"/>
              <a:t>Source</a:t>
            </a:r>
            <a:r>
              <a:rPr/>
              <a:t>: GitHub repository integration</a:t>
            </a:r>
          </a:p>
          <a:p>
            <a:pPr lvl="0" indent="-342900" marL="342900">
              <a:buAutoNum type="arabicPeriod"/>
            </a:pPr>
            <a:r>
              <a:rPr b="1"/>
              <a:t>Build</a:t>
            </a:r>
            <a:r>
              <a:rPr/>
              <a:t>: AWS CodeBuild with custom buildspec.yml</a:t>
            </a:r>
          </a:p>
          <a:p>
            <a:pPr lvl="0" indent="-342900" marL="342900">
              <a:buAutoNum type="arabicPeriod"/>
            </a:pPr>
            <a:r>
              <a:rPr b="1"/>
              <a:t>Deploy</a:t>
            </a:r>
            <a:r>
              <a:rPr/>
              <a:t>: Automated EKS deployment with kubectl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buildspec.yml Highlights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phases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install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 i="1">
                <a:solidFill>
                  <a:srgbClr val="60A0B0"/>
                </a:solidFill>
                <a:latin typeface="Courier"/>
              </a:rPr>
              <a:t> # Install kubectl, Helm, Docker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pre_build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 i="1">
                <a:solidFill>
                  <a:srgbClr val="60A0B0"/>
                </a:solidFill>
                <a:latin typeface="Courier"/>
              </a:rPr>
              <a:t> # Run tests, login to ECR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build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 i="1">
                <a:solidFill>
                  <a:srgbClr val="60A0B0"/>
                </a:solidFill>
                <a:latin typeface="Courier"/>
              </a:rPr>
              <a:t> # Build Docker images, tag with commit hash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post_build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 i="1">
                <a:solidFill>
                  <a:srgbClr val="60A0B0"/>
                </a:solidFill>
                <a:latin typeface="Courier"/>
              </a:rPr>
              <a:t> # Push to ECR, deploy to EKS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Automation Features</a:t>
            </a:r>
          </a:p>
          <a:p>
            <a:pPr lvl="0"/>
            <a:r>
              <a:rPr/>
              <a:t>Automated testing (frontend &amp; backend)</a:t>
            </a:r>
          </a:p>
          <a:p>
            <a:pPr lvl="0"/>
            <a:r>
              <a:rPr/>
              <a:t>Docker image building and pushing to ECR</a:t>
            </a:r>
          </a:p>
          <a:p>
            <a:pPr lvl="0"/>
            <a:r>
              <a:rPr/>
              <a:t>Dynamic image tagging with Git commit hash</a:t>
            </a:r>
          </a:p>
          <a:p>
            <a:pPr lvl="0"/>
            <a:r>
              <a:rPr/>
              <a:t>Zero-downtime deployments with rollout status checks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Phase 3 - Multi-Region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Task: Expose deployment in multiple AWS Regions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Implementation Strategy</a:t>
            </a:r>
          </a:p>
          <a:p>
            <a:pPr lvl="0"/>
            <a:r>
              <a:rPr b="1"/>
              <a:t>Region 1 (us-west-2)</a:t>
            </a:r>
            <a:r>
              <a:rPr/>
              <a:t>: Terraform Infrastructure as Code</a:t>
            </a:r>
          </a:p>
          <a:p>
            <a:pPr lvl="0"/>
            <a:r>
              <a:rPr b="1"/>
              <a:t>Region 2 (us-east-1)</a:t>
            </a:r>
            <a:r>
              <a:rPr/>
              <a:t>: CloudFormation templates</a:t>
            </a:r>
          </a:p>
          <a:p>
            <a:pPr lvl="0"/>
            <a:r>
              <a:rPr b="1"/>
              <a:t>Cross-region</a:t>
            </a:r>
            <a:r>
              <a:rPr/>
              <a:t>: Shared ECR repositories and Route53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Terraform Components (us-west-2)</a:t>
            </a:r>
          </a:p>
          <a:p>
            <a:pPr lvl="0" indent="0">
              <a:buNone/>
            </a:pPr>
            <a:r>
              <a:rPr>
                <a:latin typeface="Courier"/>
              </a:rPr>
              <a:t>├── VPC with public/private subnets
├── EKS cluster with managed node groups
├── RDS PostgreSQL with Multi-AZ
├── ECR repositories
├── IAM roles and policies
└── Load Balancer Controller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CloudFormation Components (us-east-1)</a:t>
            </a:r>
          </a:p>
          <a:p>
            <a:pPr lvl="0"/>
            <a:r>
              <a:rPr/>
              <a:t>Equivalent infrastructure using CloudFormation templates</a:t>
            </a:r>
          </a:p>
          <a:p>
            <a:pPr lvl="0"/>
            <a:r>
              <a:rPr/>
              <a:t>Parameter-driven configuration</a:t>
            </a:r>
          </a:p>
          <a:p>
            <a:pPr lvl="0"/>
            <a:r>
              <a:rPr/>
              <a:t>Cross-stack references for resource sharing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2025-06-24T17:22:11Z</dcterms:created>
  <dcterms:modified xsi:type="dcterms:W3CDTF">2025-06-24T17:22:11Z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