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0" r:id="rId4"/>
  </p:sldMasterIdLst>
  <p:sldIdLst>
    <p:sldId id="256" r:id="rId5"/>
    <p:sldId id="258" r:id="rId6"/>
    <p:sldId id="257" r:id="rId7"/>
    <p:sldId id="259" r:id="rId8"/>
    <p:sldId id="264" r:id="rId9"/>
    <p:sldId id="265" r:id="rId10"/>
    <p:sldId id="285" r:id="rId11"/>
    <p:sldId id="286" r:id="rId12"/>
    <p:sldId id="260" r:id="rId13"/>
    <p:sldId id="266" r:id="rId14"/>
    <p:sldId id="263" r:id="rId15"/>
    <p:sldId id="283" r:id="rId16"/>
    <p:sldId id="261" r:id="rId17"/>
    <p:sldId id="267" r:id="rId18"/>
    <p:sldId id="268" r:id="rId19"/>
    <p:sldId id="269" r:id="rId20"/>
    <p:sldId id="270" r:id="rId21"/>
    <p:sldId id="271" r:id="rId22"/>
    <p:sldId id="272" r:id="rId23"/>
    <p:sldId id="273" r:id="rId24"/>
    <p:sldId id="274" r:id="rId25"/>
    <p:sldId id="275" r:id="rId26"/>
    <p:sldId id="280" r:id="rId27"/>
    <p:sldId id="281" r:id="rId28"/>
    <p:sldId id="282" r:id="rId29"/>
    <p:sldId id="276" r:id="rId30"/>
    <p:sldId id="277" r:id="rId31"/>
    <p:sldId id="262" r:id="rId32"/>
    <p:sldId id="287" r:id="rId33"/>
    <p:sldId id="284" r:id="rId34"/>
    <p:sldId id="289" r:id="rId35"/>
    <p:sldId id="291" r:id="rId36"/>
    <p:sldId id="292" r:id="rId37"/>
    <p:sldId id="288" r:id="rId38"/>
    <p:sldId id="290" r:id="rId39"/>
    <p:sldId id="303" r:id="rId40"/>
    <p:sldId id="293" r:id="rId41"/>
    <p:sldId id="294" r:id="rId42"/>
    <p:sldId id="295" r:id="rId43"/>
    <p:sldId id="296" r:id="rId44"/>
    <p:sldId id="297" r:id="rId45"/>
    <p:sldId id="298" r:id="rId46"/>
    <p:sldId id="299" r:id="rId47"/>
    <p:sldId id="300" r:id="rId48"/>
    <p:sldId id="301" r:id="rId49"/>
    <p:sldId id="302" r:id="rId50"/>
    <p:sldId id="304" r:id="rId51"/>
    <p:sldId id="305" r:id="rId52"/>
    <p:sldId id="306" r:id="rId53"/>
    <p:sldId id="307" r:id="rId54"/>
    <p:sldId id="308" r:id="rId55"/>
    <p:sldId id="309" r:id="rId56"/>
    <p:sldId id="31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0" d="100"/>
          <a:sy n="90" d="100"/>
        </p:scale>
        <p:origin x="33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pPr/>
              <a:t>11-Sep-17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06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pPr/>
              <a:t>11-Sep-17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2206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pPr/>
              <a:t>11-Sep-17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53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pPr/>
              <a:t>11-Sep-17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235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pPr/>
              <a:t>11-Sep-17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32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pPr/>
              <a:t>11-Sep-17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548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pPr/>
              <a:t>11-Sep-17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313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pPr/>
              <a:t>11-Sep-17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8710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pPr/>
              <a:t>11-Sep-17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275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pPr/>
              <a:t>11-Sep-17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963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pPr/>
              <a:t>11-Sep-17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915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11-Sep-17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39625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pega.com/products/pega-7-platform/robotic-automation" TargetMode="External"/><Relationship Id="rId2" Type="http://schemas.openxmlformats.org/officeDocument/2006/relationships/hyperlink" Target="https://www.pega.com/topics/robotic-automation" TargetMode="External"/><Relationship Id="rId1" Type="http://schemas.openxmlformats.org/officeDocument/2006/relationships/slideLayout" Target="../slideLayouts/slideLayout2.xml"/><Relationship Id="rId4" Type="http://schemas.openxmlformats.org/officeDocument/2006/relationships/hyperlink" Target="http://searchcio.techtarget.com/definition/IT-automat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uipath.com/guides/output-or-screen-scraping-methods" TargetMode="External"/><Relationship Id="rId2" Type="http://schemas.openxmlformats.org/officeDocument/2006/relationships/hyperlink" Target="https://www.uipath.com/guides/input-methods"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uipath.com/release-notes/uipath-v2016.2" TargetMode="External"/><Relationship Id="rId2" Type="http://schemas.openxmlformats.org/officeDocument/2006/relationships/hyperlink" Target="https://www.uipath.com/release-notes/uipath-v2017.1" TargetMode="External"/><Relationship Id="rId1" Type="http://schemas.openxmlformats.org/officeDocument/2006/relationships/slideLayout" Target="../slideLayouts/slideLayout2.xml"/><Relationship Id="rId4" Type="http://schemas.openxmlformats.org/officeDocument/2006/relationships/hyperlink" Target="https://www.uipath.com/release-notes/uipath-v2016.1"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hyperlink" Target="https://orchestrator.uipath.com/docs/default-roles"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hyperlink" Target="https://orchestrator.uipath.com/docs/publishing-a-project-from-studio-to-orchestrator"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hyperlink" Target="https://orchestrator.uipath.com/docs/about-jobs"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hyperlink" Target="https://orchestrator.uipath.com/docs/about-schedules"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hyperlink" Target="https://www.uipath.com/contact-us" TargetMode="Externa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UI PATH – An Overview</a:t>
            </a:r>
          </a:p>
        </p:txBody>
      </p:sp>
      <p:sp>
        <p:nvSpPr>
          <p:cNvPr id="3" name="Subtitle 2"/>
          <p:cNvSpPr>
            <a:spLocks noGrp="1"/>
          </p:cNvSpPr>
          <p:nvPr>
            <p:ph type="subTitle" idx="1"/>
          </p:nvPr>
        </p:nvSpPr>
        <p:spPr/>
        <p:txBody>
          <a:bodyPr/>
          <a:lstStyle/>
          <a:p>
            <a:r>
              <a:rPr lang="en-US" dirty="0"/>
              <a:t>RPA</a:t>
            </a:r>
          </a:p>
        </p:txBody>
      </p:sp>
    </p:spTree>
    <p:extLst>
      <p:ext uri="{BB962C8B-B14F-4D97-AF65-F5344CB8AC3E}">
        <p14:creationId xmlns:p14="http://schemas.microsoft.com/office/powerpoint/2010/main" val="2689745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UIPAth</a:t>
            </a:r>
            <a:r>
              <a:rPr lang="en-US" dirty="0"/>
              <a:t> Activities	</a:t>
            </a:r>
          </a:p>
        </p:txBody>
      </p:sp>
      <p:sp>
        <p:nvSpPr>
          <p:cNvPr id="3" name="Content Placeholder 2"/>
          <p:cNvSpPr>
            <a:spLocks noGrp="1"/>
          </p:cNvSpPr>
          <p:nvPr>
            <p:ph sz="half" idx="1"/>
          </p:nvPr>
        </p:nvSpPr>
        <p:spPr/>
        <p:txBody>
          <a:bodyPr/>
          <a:lstStyle/>
          <a:p>
            <a:r>
              <a:rPr lang="en-US" dirty="0"/>
              <a:t>UI Automation</a:t>
            </a:r>
          </a:p>
          <a:p>
            <a:r>
              <a:rPr lang="en-US" dirty="0"/>
              <a:t>User Events</a:t>
            </a:r>
          </a:p>
          <a:p>
            <a:r>
              <a:rPr lang="en-US" dirty="0"/>
              <a:t>App Integration</a:t>
            </a:r>
          </a:p>
          <a:p>
            <a:r>
              <a:rPr lang="en-US" dirty="0"/>
              <a:t>System</a:t>
            </a:r>
          </a:p>
          <a:p>
            <a:r>
              <a:rPr lang="en-US" dirty="0"/>
              <a:t>Programming</a:t>
            </a:r>
          </a:p>
          <a:p>
            <a:r>
              <a:rPr lang="en-US" dirty="0"/>
              <a:t>Workflow</a:t>
            </a:r>
          </a:p>
          <a:p>
            <a:r>
              <a:rPr lang="en-US" dirty="0"/>
              <a:t>Cognitive</a:t>
            </a:r>
          </a:p>
          <a:p>
            <a:r>
              <a:rPr lang="en-US" dirty="0"/>
              <a:t>Orchestrator</a:t>
            </a:r>
          </a:p>
        </p:txBody>
      </p:sp>
    </p:spTree>
    <p:extLst>
      <p:ext uri="{BB962C8B-B14F-4D97-AF65-F5344CB8AC3E}">
        <p14:creationId xmlns:p14="http://schemas.microsoft.com/office/powerpoint/2010/main" val="105974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541" y="585216"/>
            <a:ext cx="9720072" cy="824484"/>
          </a:xfrm>
        </p:spPr>
        <p:txBody>
          <a:bodyPr/>
          <a:lstStyle/>
          <a:p>
            <a:r>
              <a:rPr lang="en-US" dirty="0" err="1"/>
              <a:t>UIPath</a:t>
            </a:r>
            <a:r>
              <a:rPr lang="en-US" dirty="0"/>
              <a:t> selectors</a:t>
            </a:r>
          </a:p>
        </p:txBody>
      </p:sp>
      <p:pic>
        <p:nvPicPr>
          <p:cNvPr id="3074" name="Picture 2" descr="Click Properties Selecto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87701" y="1600200"/>
            <a:ext cx="4627035" cy="47085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a:xfrm>
            <a:off x="5989320" y="1409700"/>
            <a:ext cx="5478780" cy="4899660"/>
          </a:xfrm>
        </p:spPr>
        <p:txBody>
          <a:bodyPr/>
          <a:lstStyle/>
          <a:p>
            <a:r>
              <a:rPr lang="en-US" dirty="0" err="1"/>
              <a:t>UiPath</a:t>
            </a:r>
            <a:r>
              <a:rPr lang="en-US" dirty="0"/>
              <a:t> uses what we call selectors. These store the attributes of a graphical user interface element and its parents, in the shape of an XML fragment. </a:t>
            </a:r>
          </a:p>
          <a:p>
            <a:endParaRPr lang="en-US" dirty="0"/>
          </a:p>
          <a:p>
            <a:r>
              <a:rPr lang="en-US" dirty="0"/>
              <a:t>Selectors are stored in the </a:t>
            </a:r>
            <a:r>
              <a:rPr lang="en-US" b="1" dirty="0"/>
              <a:t>Properties</a:t>
            </a:r>
            <a:r>
              <a:rPr lang="en-US" dirty="0"/>
              <a:t> panel of activities, </a:t>
            </a:r>
            <a:r>
              <a:rPr lang="en-US" dirty="0" err="1"/>
              <a:t>under</a:t>
            </a:r>
            <a:r>
              <a:rPr lang="en-US" b="1" dirty="0" err="1"/>
              <a:t>Input</a:t>
            </a:r>
            <a:r>
              <a:rPr lang="en-US" b="1" dirty="0"/>
              <a:t> &gt; Target &gt; Selector</a:t>
            </a:r>
            <a:r>
              <a:rPr lang="en-US" dirty="0"/>
              <a:t>. All activities related to graphical elements have this property.</a:t>
            </a:r>
          </a:p>
        </p:txBody>
      </p:sp>
    </p:spTree>
    <p:extLst>
      <p:ext uri="{BB962C8B-B14F-4D97-AF65-F5344CB8AC3E}">
        <p14:creationId xmlns:p14="http://schemas.microsoft.com/office/powerpoint/2010/main" val="111442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Selector Editor window"/>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194156" y="2286000"/>
            <a:ext cx="4414125"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4346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989" y="585216"/>
            <a:ext cx="4309873" cy="1499616"/>
          </a:xfrm>
        </p:spPr>
        <p:txBody>
          <a:bodyPr/>
          <a:lstStyle/>
          <a:p>
            <a:r>
              <a:rPr lang="en-US" dirty="0" err="1"/>
              <a:t>uiPATH</a:t>
            </a:r>
            <a:r>
              <a:rPr lang="en-US" dirty="0"/>
              <a:t> EXPLORER</a:t>
            </a:r>
          </a:p>
        </p:txBody>
      </p:sp>
      <p:sp>
        <p:nvSpPr>
          <p:cNvPr id="3" name="Content Placeholder 2"/>
          <p:cNvSpPr>
            <a:spLocks noGrp="1"/>
          </p:cNvSpPr>
          <p:nvPr>
            <p:ph sz="half" idx="1"/>
          </p:nvPr>
        </p:nvSpPr>
        <p:spPr>
          <a:xfrm>
            <a:off x="736601" y="2084832"/>
            <a:ext cx="4597400" cy="4224528"/>
          </a:xfrm>
        </p:spPr>
        <p:txBody>
          <a:bodyPr/>
          <a:lstStyle/>
          <a:p>
            <a:r>
              <a:rPr lang="en-US" dirty="0"/>
              <a:t>-</a:t>
            </a:r>
            <a:r>
              <a:rPr lang="en-US" dirty="0" err="1"/>
              <a:t>UIPath</a:t>
            </a:r>
            <a:r>
              <a:rPr lang="en-US" dirty="0"/>
              <a:t> Explorer is a tool used to recognize the elements of the active applications.</a:t>
            </a:r>
          </a:p>
          <a:p>
            <a:r>
              <a:rPr lang="en-US" dirty="0"/>
              <a:t>-</a:t>
            </a:r>
            <a:r>
              <a:rPr lang="en-US" dirty="0" err="1"/>
              <a:t>UIPath</a:t>
            </a:r>
            <a:r>
              <a:rPr lang="en-US" dirty="0"/>
              <a:t> has a unique way of identifying elements.</a:t>
            </a:r>
          </a:p>
          <a:p>
            <a:r>
              <a:rPr lang="en-US" dirty="0"/>
              <a:t>-</a:t>
            </a:r>
            <a:r>
              <a:rPr lang="en-US" dirty="0" err="1"/>
              <a:t>UIPath</a:t>
            </a:r>
            <a:r>
              <a:rPr lang="en-US" dirty="0"/>
              <a:t> Selectors used can be customized accordingly by modifying the attribute values.</a:t>
            </a:r>
          </a:p>
          <a:p>
            <a:r>
              <a:rPr lang="en-US" dirty="0"/>
              <a:t> </a:t>
            </a:r>
          </a:p>
        </p:txBody>
      </p:sp>
      <p:pic>
        <p:nvPicPr>
          <p:cNvPr id="2050" name="Picture 2" descr="uipath_explorer_window.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99100" y="742999"/>
            <a:ext cx="6350000" cy="583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87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4754879" cy="1499616"/>
          </a:xfrm>
        </p:spPr>
        <p:txBody>
          <a:bodyPr/>
          <a:lstStyle/>
          <a:p>
            <a:r>
              <a:rPr lang="en-US" dirty="0"/>
              <a:t>UIPATH VARIABLES	</a:t>
            </a:r>
          </a:p>
        </p:txBody>
      </p:sp>
      <p:sp>
        <p:nvSpPr>
          <p:cNvPr id="3" name="Content Placeholder 2"/>
          <p:cNvSpPr>
            <a:spLocks noGrp="1"/>
          </p:cNvSpPr>
          <p:nvPr>
            <p:ph sz="half" idx="1"/>
          </p:nvPr>
        </p:nvSpPr>
        <p:spPr/>
        <p:txBody>
          <a:bodyPr>
            <a:normAutofit/>
          </a:bodyPr>
          <a:lstStyle/>
          <a:p>
            <a:r>
              <a:rPr lang="en-US" dirty="0"/>
              <a:t>In </a:t>
            </a:r>
            <a:r>
              <a:rPr lang="en-US" dirty="0" err="1"/>
              <a:t>UiPath</a:t>
            </a:r>
            <a:r>
              <a:rPr lang="en-US" dirty="0"/>
              <a:t> Studio, variables are used to store multiples type of data. Another key aspect of variables is that their value can change so that you can, for example, control how many times the body of a loop is executed.</a:t>
            </a:r>
          </a:p>
          <a:p>
            <a:r>
              <a:rPr lang="en-US" dirty="0"/>
              <a:t>The data stored within a variable is called a value, and it can be of multiple types. In </a:t>
            </a:r>
            <a:r>
              <a:rPr lang="en-US" dirty="0" err="1"/>
              <a:t>UiPath</a:t>
            </a:r>
            <a:r>
              <a:rPr lang="en-US" dirty="0"/>
              <a:t>, we support a large amount of types, ranging from generic value, text, number, data table, time and date, to </a:t>
            </a:r>
            <a:r>
              <a:rPr lang="en-US" dirty="0" err="1"/>
              <a:t>UiElements</a:t>
            </a:r>
            <a:r>
              <a:rPr lang="en-US" dirty="0"/>
              <a:t>.</a:t>
            </a:r>
          </a:p>
          <a:p>
            <a:endParaRPr lang="en-US" dirty="0"/>
          </a:p>
        </p:txBody>
      </p:sp>
      <p:pic>
        <p:nvPicPr>
          <p:cNvPr id="1026" name="Picture 2" descr="Create variable from context menu"/>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1112402"/>
            <a:ext cx="5676900" cy="466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63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95867" y="1422400"/>
            <a:ext cx="4983140" cy="4886960"/>
          </a:xfrm>
        </p:spPr>
        <p:txBody>
          <a:bodyPr>
            <a:normAutofit fontScale="85000" lnSpcReduction="20000"/>
          </a:bodyPr>
          <a:lstStyle/>
          <a:p>
            <a:r>
              <a:rPr lang="en-US" b="1" dirty="0"/>
              <a:t>From the Variables panel:</a:t>
            </a:r>
            <a:endParaRPr lang="en-US" dirty="0"/>
          </a:p>
          <a:p>
            <a:br>
              <a:rPr lang="en-US" dirty="0"/>
            </a:br>
            <a:r>
              <a:rPr lang="en-US" dirty="0"/>
              <a:t>In the </a:t>
            </a:r>
            <a:r>
              <a:rPr lang="en-US" b="1" dirty="0"/>
              <a:t>Main</a:t>
            </a:r>
            <a:r>
              <a:rPr lang="en-US" dirty="0"/>
              <a:t> panel, click </a:t>
            </a:r>
            <a:r>
              <a:rPr lang="en-US" b="1" dirty="0"/>
              <a:t>Variables</a:t>
            </a:r>
            <a:r>
              <a:rPr lang="en-US" dirty="0"/>
              <a:t>. The </a:t>
            </a:r>
            <a:r>
              <a:rPr lang="en-US" b="1" dirty="0"/>
              <a:t>Variables</a:t>
            </a:r>
            <a:r>
              <a:rPr lang="en-US" dirty="0"/>
              <a:t> panel is displayed.</a:t>
            </a:r>
          </a:p>
          <a:p>
            <a:r>
              <a:rPr lang="en-US" dirty="0"/>
              <a:t>Click the </a:t>
            </a:r>
            <a:r>
              <a:rPr lang="en-US" b="1" dirty="0"/>
              <a:t>Create Variable</a:t>
            </a:r>
            <a:r>
              <a:rPr lang="en-US" dirty="0"/>
              <a:t> line. A new variable with the default values in displayed.</a:t>
            </a:r>
          </a:p>
          <a:p>
            <a:r>
              <a:rPr lang="en-US" b="1" dirty="0"/>
              <a:t>Promoting Variables to Global Scope</a:t>
            </a:r>
          </a:p>
          <a:p>
            <a:r>
              <a:rPr lang="en-US" dirty="0"/>
              <a:t>Some variables, when created directly in an activity (from the context menu of an activity), are automatically given the smallest scope they belong to. To make them available in your entire workflow, do the following:</a:t>
            </a:r>
          </a:p>
          <a:p>
            <a:r>
              <a:rPr lang="en-US" dirty="0"/>
              <a:t>Click the smallest container in a workflow.</a:t>
            </a:r>
          </a:p>
          <a:p>
            <a:r>
              <a:rPr lang="en-US" dirty="0"/>
              <a:t>On the </a:t>
            </a:r>
            <a:r>
              <a:rPr lang="en-US" b="1" dirty="0"/>
              <a:t>Design</a:t>
            </a:r>
            <a:r>
              <a:rPr lang="en-US" dirty="0"/>
              <a:t> ribbon tab, in the </a:t>
            </a:r>
            <a:r>
              <a:rPr lang="en-US" b="1" dirty="0"/>
              <a:t>Variables</a:t>
            </a:r>
            <a:r>
              <a:rPr lang="en-US" dirty="0"/>
              <a:t> group, select </a:t>
            </a:r>
            <a:r>
              <a:rPr lang="en-US" b="1" dirty="0"/>
              <a:t>Manage Variables &gt; Promote to Global Scope</a:t>
            </a:r>
            <a:r>
              <a:rPr lang="en-US" dirty="0"/>
              <a:t>. All the variables used in the selected container now have a global scope.</a:t>
            </a:r>
          </a:p>
          <a:p>
            <a:endParaRPr lang="en-US" dirty="0"/>
          </a:p>
        </p:txBody>
      </p:sp>
      <p:pic>
        <p:nvPicPr>
          <p:cNvPr id="2050" name="Picture 2" descr="Create variable from Variables pa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010" y="2302933"/>
            <a:ext cx="6548990" cy="383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852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a:t>
            </a:r>
          </a:p>
        </p:txBody>
      </p:sp>
      <p:sp>
        <p:nvSpPr>
          <p:cNvPr id="3" name="Content Placeholder 2"/>
          <p:cNvSpPr>
            <a:spLocks noGrp="1"/>
          </p:cNvSpPr>
          <p:nvPr>
            <p:ph sz="half" idx="1"/>
          </p:nvPr>
        </p:nvSpPr>
        <p:spPr/>
        <p:txBody>
          <a:bodyPr>
            <a:normAutofit fontScale="92500" lnSpcReduction="10000"/>
          </a:bodyPr>
          <a:lstStyle/>
          <a:p>
            <a:r>
              <a:rPr lang="en-US" dirty="0"/>
              <a:t>Arguments are used to pass data from a workflow to another. In a global sense, they resemble variables, as they store data dynamically and pass it on. Variables pass it to other activities, while arguments pass it to other workflows. As a result, they enable you to reuse workflows time and again</a:t>
            </a:r>
          </a:p>
          <a:p>
            <a:r>
              <a:rPr lang="en-US" dirty="0"/>
              <a:t>Due to the nature of arguments, you are going to use them a lot in relation with the </a:t>
            </a:r>
            <a:r>
              <a:rPr lang="en-US" b="1" dirty="0"/>
              <a:t>Invoke Workflow File</a:t>
            </a:r>
            <a:r>
              <a:rPr lang="en-US" dirty="0"/>
              <a:t> and </a:t>
            </a:r>
            <a:r>
              <a:rPr lang="en-US" b="1" dirty="0"/>
              <a:t>Launch Workflow Interactive</a:t>
            </a:r>
            <a:r>
              <a:rPr lang="en-US" dirty="0"/>
              <a:t> activities. They can be found in the </a:t>
            </a:r>
            <a:r>
              <a:rPr lang="en-US" b="1" dirty="0"/>
              <a:t>Activities</a:t>
            </a:r>
            <a:r>
              <a:rPr lang="en-US" dirty="0"/>
              <a:t> panel, under </a:t>
            </a:r>
            <a:r>
              <a:rPr lang="en-US" b="1" dirty="0"/>
              <a:t>Workflow &gt; Invoke</a:t>
            </a:r>
            <a:r>
              <a:rPr lang="en-US" dirty="0"/>
              <a:t> and they enable you to browse for a workflow, and import and edit their arguments..</a:t>
            </a:r>
          </a:p>
        </p:txBody>
      </p:sp>
      <p:pic>
        <p:nvPicPr>
          <p:cNvPr id="3074" name="Picture 2" descr="arguments_panel.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1659467"/>
            <a:ext cx="6017942" cy="425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49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Imported NAMESPACES	</a:t>
            </a:r>
          </a:p>
        </p:txBody>
      </p:sp>
      <p:sp>
        <p:nvSpPr>
          <p:cNvPr id="3" name="Content Placeholder 2"/>
          <p:cNvSpPr>
            <a:spLocks noGrp="1"/>
          </p:cNvSpPr>
          <p:nvPr>
            <p:ph sz="half" idx="1"/>
          </p:nvPr>
        </p:nvSpPr>
        <p:spPr>
          <a:xfrm>
            <a:off x="1024127" y="1854200"/>
            <a:ext cx="4754880" cy="4455160"/>
          </a:xfrm>
        </p:spPr>
        <p:txBody>
          <a:bodyPr>
            <a:normAutofit fontScale="85000" lnSpcReduction="20000"/>
          </a:bodyPr>
          <a:lstStyle/>
          <a:p>
            <a:r>
              <a:rPr lang="en-US" dirty="0" err="1"/>
              <a:t>VB.Net</a:t>
            </a:r>
            <a:r>
              <a:rPr lang="en-US" dirty="0"/>
              <a:t> namespaces in </a:t>
            </a:r>
            <a:r>
              <a:rPr lang="en-US" dirty="0" err="1"/>
              <a:t>UiPath</a:t>
            </a:r>
            <a:r>
              <a:rPr lang="en-US" dirty="0"/>
              <a:t> Studio represent containers that store different types of data. They enable you to define the scope of your expressions, variables and arguments.</a:t>
            </a:r>
          </a:p>
          <a:p>
            <a:r>
              <a:rPr lang="en-US" dirty="0"/>
              <a:t>For example, if you have the </a:t>
            </a:r>
            <a:r>
              <a:rPr lang="en-US" dirty="0" err="1"/>
              <a:t>System.Data</a:t>
            </a:r>
            <a:r>
              <a:rPr lang="en-US" dirty="0"/>
              <a:t> namespace imported, you can further use </a:t>
            </a:r>
            <a:r>
              <a:rPr lang="en-US" dirty="0" err="1"/>
              <a:t>DataTable</a:t>
            </a:r>
            <a:r>
              <a:rPr lang="en-US" dirty="0"/>
              <a:t>, </a:t>
            </a:r>
            <a:r>
              <a:rPr lang="en-US" dirty="0" err="1"/>
              <a:t>DataView</a:t>
            </a:r>
            <a:r>
              <a:rPr lang="en-US" dirty="0"/>
              <a:t>, </a:t>
            </a:r>
            <a:r>
              <a:rPr lang="en-US" dirty="0" err="1"/>
              <a:t>DataColumn</a:t>
            </a:r>
            <a:r>
              <a:rPr lang="en-US" dirty="0"/>
              <a:t>, </a:t>
            </a:r>
            <a:r>
              <a:rPr lang="en-US" dirty="0" err="1"/>
              <a:t>DataRowand</a:t>
            </a:r>
            <a:r>
              <a:rPr lang="en-US" dirty="0"/>
              <a:t> other classes that are available in it, without having to always type </a:t>
            </a:r>
            <a:r>
              <a:rPr lang="en-US" dirty="0" err="1"/>
              <a:t>System.Data.DataTable</a:t>
            </a:r>
            <a:r>
              <a:rPr lang="en-US" dirty="0"/>
              <a:t> and so on.</a:t>
            </a:r>
          </a:p>
          <a:p>
            <a:r>
              <a:rPr lang="en-US" dirty="0"/>
              <a:t>All imported namespaces are displayed in the </a:t>
            </a:r>
            <a:r>
              <a:rPr lang="en-US" b="1" dirty="0"/>
              <a:t>Imports</a:t>
            </a:r>
            <a:r>
              <a:rPr lang="en-US" dirty="0"/>
              <a:t> panel. Note that some namespaces are automatically imported when you browse for a </a:t>
            </a:r>
            <a:r>
              <a:rPr lang="en-US" dirty="0" err="1"/>
              <a:t>.Net</a:t>
            </a:r>
            <a:r>
              <a:rPr lang="en-US" dirty="0"/>
              <a:t> type variable or argument, for example.</a:t>
            </a:r>
          </a:p>
          <a:p>
            <a:r>
              <a:rPr lang="en-US" dirty="0"/>
              <a:t>To open this panel, click </a:t>
            </a:r>
            <a:r>
              <a:rPr lang="en-US" b="1" dirty="0"/>
              <a:t>Imports</a:t>
            </a:r>
            <a:r>
              <a:rPr lang="en-US" dirty="0"/>
              <a:t> in the </a:t>
            </a:r>
            <a:r>
              <a:rPr lang="en-US" b="1" dirty="0"/>
              <a:t>Main</a:t>
            </a:r>
            <a:r>
              <a:rPr lang="en-US" dirty="0"/>
              <a:t> panel.</a:t>
            </a:r>
          </a:p>
          <a:p>
            <a:endParaRPr lang="en-US" dirty="0"/>
          </a:p>
        </p:txBody>
      </p:sp>
      <p:pic>
        <p:nvPicPr>
          <p:cNvPr id="4098" name="Picture 2" descr="The Imports panel"/>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1924627"/>
            <a:ext cx="4754562" cy="397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87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5287772" cy="1154684"/>
          </a:xfrm>
        </p:spPr>
        <p:txBody>
          <a:bodyPr/>
          <a:lstStyle/>
          <a:p>
            <a:r>
              <a:rPr lang="en-US" dirty="0"/>
              <a:t>CONTROL FLOW</a:t>
            </a:r>
          </a:p>
        </p:txBody>
      </p:sp>
      <p:sp>
        <p:nvSpPr>
          <p:cNvPr id="3" name="Content Placeholder 2"/>
          <p:cNvSpPr>
            <a:spLocks noGrp="1"/>
          </p:cNvSpPr>
          <p:nvPr>
            <p:ph sz="half" idx="1"/>
          </p:nvPr>
        </p:nvSpPr>
        <p:spPr>
          <a:xfrm>
            <a:off x="1024126" y="2084832"/>
            <a:ext cx="5770373" cy="4224528"/>
          </a:xfrm>
        </p:spPr>
        <p:txBody>
          <a:bodyPr>
            <a:normAutofit fontScale="92500"/>
          </a:bodyPr>
          <a:lstStyle/>
          <a:p>
            <a:r>
              <a:rPr lang="en-US" dirty="0"/>
              <a:t>All of these activities can be found in the </a:t>
            </a:r>
            <a:r>
              <a:rPr lang="en-US" b="1" dirty="0"/>
              <a:t>Activities</a:t>
            </a:r>
            <a:r>
              <a:rPr lang="en-US" dirty="0"/>
              <a:t> panel, under </a:t>
            </a:r>
            <a:r>
              <a:rPr lang="en-US" b="1" dirty="0"/>
              <a:t>Workflow &gt; Control Flow</a:t>
            </a:r>
            <a:r>
              <a:rPr lang="en-US" dirty="0"/>
              <a:t>.</a:t>
            </a:r>
          </a:p>
          <a:p>
            <a:r>
              <a:rPr lang="en-US" dirty="0"/>
              <a:t>They enable you to define rules and automate decisions for a given workflow, through if…else or for each statements or loops, as well as add delays so that you can perfectly time two activities.</a:t>
            </a:r>
          </a:p>
          <a:p>
            <a:r>
              <a:rPr lang="en-US" dirty="0"/>
              <a:t>Loops represent an important part of workflows as they enable you to easily check dependencies between variables, activities and conditions. They are created once and enable you to iterate data a specified number of times, until a condition is met, once for each item in a collection or indefinitely.</a:t>
            </a:r>
          </a:p>
          <a:p>
            <a:endParaRPr lang="en-US" dirty="0"/>
          </a:p>
        </p:txBody>
      </p:sp>
      <p:pic>
        <p:nvPicPr>
          <p:cNvPr id="5122" name="Picture 2" descr="The Control Flow activiti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504673" y="1930400"/>
            <a:ext cx="234069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10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Uipath</a:t>
            </a:r>
            <a:r>
              <a:rPr lang="en-US" dirty="0"/>
              <a:t> </a:t>
            </a:r>
            <a:r>
              <a:rPr lang="en-US" dirty="0" err="1"/>
              <a:t>reCORDING</a:t>
            </a:r>
            <a:endParaRPr lang="en-US" dirty="0"/>
          </a:p>
        </p:txBody>
      </p:sp>
      <p:sp>
        <p:nvSpPr>
          <p:cNvPr id="3" name="Content Placeholder 2"/>
          <p:cNvSpPr>
            <a:spLocks noGrp="1"/>
          </p:cNvSpPr>
          <p:nvPr>
            <p:ph sz="half" idx="1"/>
          </p:nvPr>
        </p:nvSpPr>
        <p:spPr/>
        <p:txBody>
          <a:bodyPr/>
          <a:lstStyle/>
          <a:p>
            <a:r>
              <a:rPr lang="en-US" dirty="0"/>
              <a:t>Recording is an important part of </a:t>
            </a:r>
            <a:r>
              <a:rPr lang="en-US" dirty="0" err="1"/>
              <a:t>UiPath</a:t>
            </a:r>
            <a:r>
              <a:rPr lang="en-US" dirty="0"/>
              <a:t> Studio, that can help you save a lot of time when automating your business processes. This functionality enables you to easily capture a user’s actions on the screen and translates them into sequences</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4019158539"/>
              </p:ext>
            </p:extLst>
          </p:nvPr>
        </p:nvGraphicFramePr>
        <p:xfrm>
          <a:off x="5989638" y="2527300"/>
          <a:ext cx="4754562" cy="1346828"/>
        </p:xfrm>
        <a:graphic>
          <a:graphicData uri="http://schemas.openxmlformats.org/drawingml/2006/table">
            <a:tbl>
              <a:tblPr/>
              <a:tblGrid>
                <a:gridCol w="2377281">
                  <a:extLst>
                    <a:ext uri="{9D8B030D-6E8A-4147-A177-3AD203B41FA5}">
                      <a16:colId xmlns:a16="http://schemas.microsoft.com/office/drawing/2014/main" val="20000"/>
                    </a:ext>
                  </a:extLst>
                </a:gridCol>
                <a:gridCol w="2377281">
                  <a:extLst>
                    <a:ext uri="{9D8B030D-6E8A-4147-A177-3AD203B41FA5}">
                      <a16:colId xmlns:a16="http://schemas.microsoft.com/office/drawing/2014/main" val="20001"/>
                    </a:ext>
                  </a:extLst>
                </a:gridCol>
              </a:tblGrid>
              <a:tr h="315987">
                <a:tc>
                  <a:txBody>
                    <a:bodyPr/>
                    <a:lstStyle/>
                    <a:p>
                      <a:pPr algn="ctr"/>
                      <a:r>
                        <a:rPr lang="en-US" sz="900" b="1" dirty="0">
                          <a:solidFill>
                            <a:srgbClr val="FFFFFF"/>
                          </a:solidFill>
                          <a:effectLst/>
                          <a:latin typeface="Open Sans"/>
                        </a:rPr>
                        <a:t>Recordable</a:t>
                      </a:r>
                      <a:endParaRPr lang="en-US" sz="900" dirty="0">
                        <a:effectLst/>
                      </a:endParaRPr>
                    </a:p>
                  </a:txBody>
                  <a:tcPr marL="44727" marR="44727" marT="22363" marB="22363" anchor="ctr">
                    <a:lnL>
                      <a:noFill/>
                    </a:lnL>
                    <a:lnR>
                      <a:noFill/>
                    </a:lnR>
                    <a:lnT>
                      <a:noFill/>
                    </a:lnT>
                    <a:lnB>
                      <a:noFill/>
                    </a:lnB>
                    <a:solidFill>
                      <a:srgbClr val="308DC6"/>
                    </a:solidFill>
                  </a:tcPr>
                </a:tc>
                <a:tc>
                  <a:txBody>
                    <a:bodyPr/>
                    <a:lstStyle/>
                    <a:p>
                      <a:pPr algn="ctr"/>
                      <a:r>
                        <a:rPr lang="en-US" sz="900" b="1">
                          <a:solidFill>
                            <a:srgbClr val="FFFFFF"/>
                          </a:solidFill>
                          <a:effectLst/>
                          <a:latin typeface="Open Sans"/>
                        </a:rPr>
                        <a:t>Non-recordable</a:t>
                      </a:r>
                      <a:endParaRPr lang="en-US" sz="900">
                        <a:effectLst/>
                      </a:endParaRPr>
                    </a:p>
                  </a:txBody>
                  <a:tcPr marL="44727" marR="44727" marT="22363" marB="22363" anchor="ctr">
                    <a:lnL>
                      <a:noFill/>
                    </a:lnL>
                    <a:lnR>
                      <a:noFill/>
                    </a:lnR>
                    <a:lnT>
                      <a:noFill/>
                    </a:lnT>
                    <a:lnB>
                      <a:noFill/>
                    </a:lnB>
                    <a:solidFill>
                      <a:srgbClr val="308DC6"/>
                    </a:solidFill>
                  </a:tcPr>
                </a:tc>
                <a:extLst>
                  <a:ext uri="{0D108BD9-81ED-4DB2-BD59-A6C34878D82A}">
                    <a16:rowId xmlns:a16="http://schemas.microsoft.com/office/drawing/2014/main" val="10000"/>
                  </a:ext>
                </a:extLst>
              </a:tr>
              <a:tr h="1030841">
                <a:tc>
                  <a:txBody>
                    <a:bodyPr/>
                    <a:lstStyle/>
                    <a:p>
                      <a:pPr algn="l">
                        <a:buFont typeface="Arial" panose="020B0604020202020204" pitchFamily="34" charset="0"/>
                        <a:buChar char="•"/>
                      </a:pPr>
                      <a:r>
                        <a:rPr lang="en-US" sz="900" dirty="0">
                          <a:solidFill>
                            <a:srgbClr val="4E5758"/>
                          </a:solidFill>
                          <a:effectLst/>
                          <a:latin typeface="Open Sans"/>
                        </a:rPr>
                        <a:t>Left-click on buttons, check boxes, drop-down lists and other GUI elements</a:t>
                      </a:r>
                    </a:p>
                    <a:p>
                      <a:pPr algn="l">
                        <a:buFont typeface="Arial" panose="020B0604020202020204" pitchFamily="34" charset="0"/>
                        <a:buChar char="•"/>
                      </a:pPr>
                      <a:r>
                        <a:rPr lang="en-US" sz="900" dirty="0">
                          <a:solidFill>
                            <a:srgbClr val="4E5758"/>
                          </a:solidFill>
                          <a:effectLst/>
                          <a:latin typeface="Open Sans"/>
                        </a:rPr>
                        <a:t>Text typing</a:t>
                      </a:r>
                    </a:p>
                  </a:txBody>
                  <a:tcPr marL="44727" marR="44727" marT="22363" marB="22363" anchor="ctr">
                    <a:lnL>
                      <a:noFill/>
                    </a:lnL>
                    <a:lnR>
                      <a:noFill/>
                    </a:lnR>
                    <a:lnT>
                      <a:noFill/>
                    </a:lnT>
                    <a:lnB>
                      <a:noFill/>
                    </a:lnB>
                    <a:solidFill>
                      <a:srgbClr val="FFFFFF"/>
                    </a:solidFill>
                  </a:tcPr>
                </a:tc>
                <a:tc>
                  <a:txBody>
                    <a:bodyPr/>
                    <a:lstStyle/>
                    <a:p>
                      <a:pPr algn="l">
                        <a:buFont typeface="Arial" panose="020B0604020202020204" pitchFamily="34" charset="0"/>
                        <a:buChar char="•"/>
                      </a:pPr>
                      <a:r>
                        <a:rPr lang="en-US" sz="900" dirty="0">
                          <a:solidFill>
                            <a:srgbClr val="4E5758"/>
                          </a:solidFill>
                          <a:effectLst/>
                          <a:latin typeface="Open Sans"/>
                        </a:rPr>
                        <a:t>Keyboard shortcuts</a:t>
                      </a:r>
                    </a:p>
                    <a:p>
                      <a:pPr algn="l">
                        <a:buFont typeface="Arial" panose="020B0604020202020204" pitchFamily="34" charset="0"/>
                        <a:buChar char="•"/>
                      </a:pPr>
                      <a:r>
                        <a:rPr lang="en-US" sz="900" dirty="0">
                          <a:solidFill>
                            <a:srgbClr val="4E5758"/>
                          </a:solidFill>
                          <a:effectLst/>
                          <a:latin typeface="Open Sans"/>
                        </a:rPr>
                        <a:t>Modifier keys</a:t>
                      </a:r>
                    </a:p>
                    <a:p>
                      <a:pPr algn="l">
                        <a:buFont typeface="Arial" panose="020B0604020202020204" pitchFamily="34" charset="0"/>
                        <a:buChar char="•"/>
                      </a:pPr>
                      <a:r>
                        <a:rPr lang="en-US" sz="900" dirty="0">
                          <a:solidFill>
                            <a:srgbClr val="4E5758"/>
                          </a:solidFill>
                          <a:effectLst/>
                          <a:latin typeface="Open Sans"/>
                        </a:rPr>
                        <a:t>Right-click</a:t>
                      </a:r>
                    </a:p>
                    <a:p>
                      <a:pPr algn="l">
                        <a:buFont typeface="Arial" panose="020B0604020202020204" pitchFamily="34" charset="0"/>
                        <a:buChar char="•"/>
                      </a:pPr>
                      <a:r>
                        <a:rPr lang="en-US" sz="900" dirty="0">
                          <a:solidFill>
                            <a:srgbClr val="4E5758"/>
                          </a:solidFill>
                          <a:effectLst/>
                          <a:latin typeface="Open Sans"/>
                        </a:rPr>
                        <a:t>Mouse hover</a:t>
                      </a:r>
                    </a:p>
                  </a:txBody>
                  <a:tcPr marL="44727" marR="44727" marT="22363" marB="22363"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
        <p:nvSpPr>
          <p:cNvPr id="6" name="Rectangle 1"/>
          <p:cNvSpPr>
            <a:spLocks noChangeArrowheads="1"/>
          </p:cNvSpPr>
          <p:nvPr/>
        </p:nvSpPr>
        <p:spPr bwMode="auto">
          <a:xfrm>
            <a:off x="5989638" y="3874128"/>
            <a:ext cx="4310062" cy="52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31D40"/>
                </a:solidFill>
                <a:effectLst/>
                <a:latin typeface="Open Sans"/>
              </a:rPr>
              <a:t>Regardless of the type of recording selected, some actions are recordable and some are not.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40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RPA OVERVIEW</a:t>
            </a:r>
          </a:p>
        </p:txBody>
      </p:sp>
      <p:sp>
        <p:nvSpPr>
          <p:cNvPr id="3" name="Content Placeholder 2"/>
          <p:cNvSpPr>
            <a:spLocks noGrp="1"/>
          </p:cNvSpPr>
          <p:nvPr>
            <p:ph idx="1"/>
          </p:nvPr>
        </p:nvSpPr>
        <p:spPr>
          <a:xfrm>
            <a:off x="1024128" y="1968500"/>
            <a:ext cx="9720073" cy="4340860"/>
          </a:xfrm>
        </p:spPr>
        <p:txBody>
          <a:bodyPr/>
          <a:lstStyle/>
          <a:p>
            <a:r>
              <a:rPr lang="en-US" dirty="0"/>
              <a:t>&gt; Robotic automation is the application of software to automate tasks and processes otherwise performed by humans. To Simplify, robotic automation is software automating software. </a:t>
            </a:r>
          </a:p>
          <a:p>
            <a:r>
              <a:rPr lang="en-US" dirty="0"/>
              <a:t>&gt;Software robots can fully automate essential business transactions through </a:t>
            </a:r>
            <a:r>
              <a:rPr lang="en-US" dirty="0">
                <a:hlinkClick r:id="rId2"/>
              </a:rPr>
              <a:t>Robotic Process Automation</a:t>
            </a:r>
            <a:r>
              <a:rPr lang="en-US" dirty="0"/>
              <a:t> (RPA) or optimize the way people work with </a:t>
            </a:r>
            <a:r>
              <a:rPr lang="en-US" dirty="0">
                <a:hlinkClick r:id="rId3"/>
              </a:rPr>
              <a:t>Robotic Desktop Automation</a:t>
            </a:r>
            <a:r>
              <a:rPr lang="en-US" dirty="0"/>
              <a:t> (RDA).</a:t>
            </a:r>
          </a:p>
          <a:p>
            <a:r>
              <a:rPr lang="en-US" dirty="0"/>
              <a:t>&gt;The goal of robotic automation is an improved customer experience and operational excellence through increased efficiency, performance, and agility in the day-to-day activities across the enterprise.</a:t>
            </a:r>
          </a:p>
          <a:p>
            <a:r>
              <a:rPr lang="en-US" dirty="0"/>
              <a:t>&gt;What distinguishes RPA from traditional </a:t>
            </a:r>
            <a:r>
              <a:rPr lang="en-US" u="sng" dirty="0">
                <a:hlinkClick r:id="rId4"/>
              </a:rPr>
              <a:t>IT automation</a:t>
            </a:r>
            <a:r>
              <a:rPr lang="en-US" dirty="0"/>
              <a:t> is RPA software's ability to be aware and adapt to changing circumstances, exceptions and new situations.</a:t>
            </a:r>
          </a:p>
        </p:txBody>
      </p:sp>
    </p:spTree>
    <p:extLst>
      <p:ext uri="{BB962C8B-B14F-4D97-AF65-F5344CB8AC3E}">
        <p14:creationId xmlns:p14="http://schemas.microsoft.com/office/powerpoint/2010/main" val="429067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TYPES	</a:t>
            </a:r>
          </a:p>
        </p:txBody>
      </p:sp>
      <p:sp>
        <p:nvSpPr>
          <p:cNvPr id="3" name="Content Placeholder 2"/>
          <p:cNvSpPr>
            <a:spLocks noGrp="1"/>
          </p:cNvSpPr>
          <p:nvPr>
            <p:ph sz="half" idx="1"/>
          </p:nvPr>
        </p:nvSpPr>
        <p:spPr/>
        <p:txBody>
          <a:bodyPr>
            <a:normAutofit fontScale="77500" lnSpcReduction="20000"/>
          </a:bodyPr>
          <a:lstStyle/>
          <a:p>
            <a:r>
              <a:rPr lang="en-US" b="1" dirty="0"/>
              <a:t>Basic</a:t>
            </a:r>
            <a:r>
              <a:rPr lang="en-US" dirty="0"/>
              <a:t> – generates a full selector for each activity and no container, the resulted workflow is slower than one that uses containers and is suitable for single activities.</a:t>
            </a:r>
          </a:p>
          <a:p>
            <a:r>
              <a:rPr lang="en-US" b="1" dirty="0"/>
              <a:t>Desktop</a:t>
            </a:r>
            <a:r>
              <a:rPr lang="en-US" dirty="0"/>
              <a:t> – suitable for all types of desktop apps and multiple actions; it is faster than the Basic recorder, and generates a container (with the selector of the top level window) in which activities are enclosed, and partial selectors for each activity.</a:t>
            </a:r>
          </a:p>
          <a:p>
            <a:r>
              <a:rPr lang="en-US" b="1" dirty="0"/>
              <a:t>Web</a:t>
            </a:r>
            <a:r>
              <a:rPr lang="en-US" dirty="0"/>
              <a:t> – designed for recording in web apps and browsers (supported: Internet Explorer, Google Chrome), generates containers and uses the </a:t>
            </a:r>
            <a:r>
              <a:rPr lang="en-US" b="1" dirty="0"/>
              <a:t>Simulate Type/Click </a:t>
            </a:r>
            <a:r>
              <a:rPr lang="en-US" dirty="0"/>
              <a:t>input method by default.</a:t>
            </a:r>
          </a:p>
          <a:p>
            <a:r>
              <a:rPr lang="en-US" b="1" dirty="0"/>
              <a:t>Citrix</a:t>
            </a:r>
            <a:r>
              <a:rPr lang="en-US" dirty="0"/>
              <a:t> – used to record virtualized environments (VNC, virtual machines, Citrix, etc.) or SAP, permits only image, text and keyboard automation, and requires explicit positioning.</a:t>
            </a:r>
          </a:p>
          <a:p>
            <a:endParaRPr lang="en-US" dirty="0"/>
          </a:p>
        </p:txBody>
      </p:sp>
      <p:pic>
        <p:nvPicPr>
          <p:cNvPr id="7170" name="Picture 2" descr="Recording types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9122" y="468154"/>
            <a:ext cx="4754562" cy="1733740"/>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1" descr="Desktop Recording contro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728" y="3818572"/>
            <a:ext cx="4276725" cy="13335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Basic Recording control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728" y="2286000"/>
            <a:ext cx="424815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7183" name="Picture 15" descr="Web Recording controll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6628" y="5351144"/>
            <a:ext cx="4286250" cy="12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42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700272" cy="1499616"/>
          </a:xfrm>
        </p:spPr>
        <p:txBody>
          <a:bodyPr/>
          <a:lstStyle/>
          <a:p>
            <a:r>
              <a:rPr lang="en-US" dirty="0"/>
              <a:t>Citrix recording</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1388790199"/>
              </p:ext>
            </p:extLst>
          </p:nvPr>
        </p:nvGraphicFramePr>
        <p:xfrm>
          <a:off x="1024128" y="3838574"/>
          <a:ext cx="8056372" cy="2003425"/>
        </p:xfrm>
        <a:graphic>
          <a:graphicData uri="http://schemas.openxmlformats.org/drawingml/2006/table">
            <a:tbl>
              <a:tblPr/>
              <a:tblGrid>
                <a:gridCol w="4028186">
                  <a:extLst>
                    <a:ext uri="{9D8B030D-6E8A-4147-A177-3AD203B41FA5}">
                      <a16:colId xmlns:a16="http://schemas.microsoft.com/office/drawing/2014/main" val="20000"/>
                    </a:ext>
                  </a:extLst>
                </a:gridCol>
                <a:gridCol w="4028186">
                  <a:extLst>
                    <a:ext uri="{9D8B030D-6E8A-4147-A177-3AD203B41FA5}">
                      <a16:colId xmlns:a16="http://schemas.microsoft.com/office/drawing/2014/main" val="20001"/>
                    </a:ext>
                  </a:extLst>
                </a:gridCol>
              </a:tblGrid>
              <a:tr h="307057">
                <a:tc>
                  <a:txBody>
                    <a:bodyPr/>
                    <a:lstStyle/>
                    <a:p>
                      <a:pPr algn="ctr"/>
                      <a:r>
                        <a:rPr lang="en-US" sz="900" b="1" dirty="0">
                          <a:solidFill>
                            <a:srgbClr val="FFFFFF"/>
                          </a:solidFill>
                          <a:effectLst/>
                          <a:latin typeface="Open Sans"/>
                        </a:rPr>
                        <a:t>Automatic Recorder</a:t>
                      </a:r>
                      <a:endParaRPr lang="en-US" sz="900" dirty="0">
                        <a:effectLst/>
                      </a:endParaRPr>
                    </a:p>
                  </a:txBody>
                  <a:tcPr marL="44727" marR="44727" marT="22363" marB="22363" anchor="ctr">
                    <a:lnL>
                      <a:noFill/>
                    </a:lnL>
                    <a:lnR>
                      <a:noFill/>
                    </a:lnR>
                    <a:lnT>
                      <a:noFill/>
                    </a:lnT>
                    <a:lnB>
                      <a:noFill/>
                    </a:lnB>
                    <a:solidFill>
                      <a:srgbClr val="308DC6"/>
                    </a:solidFill>
                  </a:tcPr>
                </a:tc>
                <a:tc>
                  <a:txBody>
                    <a:bodyPr/>
                    <a:lstStyle/>
                    <a:p>
                      <a:pPr algn="ctr"/>
                      <a:r>
                        <a:rPr lang="en-US" sz="900" b="1" dirty="0">
                          <a:solidFill>
                            <a:srgbClr val="FFFFFF"/>
                          </a:solidFill>
                          <a:effectLst/>
                          <a:latin typeface="Open Sans"/>
                        </a:rPr>
                        <a:t>Manual Recorder</a:t>
                      </a:r>
                      <a:endParaRPr lang="en-US" sz="900" dirty="0">
                        <a:effectLst/>
                      </a:endParaRPr>
                    </a:p>
                  </a:txBody>
                  <a:tcPr marL="44727" marR="44727" marT="22363" marB="22363" anchor="ctr">
                    <a:lnL>
                      <a:noFill/>
                    </a:lnL>
                    <a:lnR>
                      <a:noFill/>
                    </a:lnR>
                    <a:lnT>
                      <a:noFill/>
                    </a:lnT>
                    <a:lnB>
                      <a:noFill/>
                    </a:lnB>
                    <a:solidFill>
                      <a:srgbClr val="308DC6"/>
                    </a:solidFill>
                  </a:tcPr>
                </a:tc>
                <a:extLst>
                  <a:ext uri="{0D108BD9-81ED-4DB2-BD59-A6C34878D82A}">
                    <a16:rowId xmlns:a16="http://schemas.microsoft.com/office/drawing/2014/main" val="10000"/>
                  </a:ext>
                </a:extLst>
              </a:tr>
              <a:tr h="1696368">
                <a:tc>
                  <a:txBody>
                    <a:bodyPr/>
                    <a:lstStyle/>
                    <a:p>
                      <a:pPr>
                        <a:buFont typeface="Arial" panose="020B0604020202020204" pitchFamily="34" charset="0"/>
                        <a:buChar char="•"/>
                      </a:pPr>
                      <a:r>
                        <a:rPr lang="en-US" sz="900" dirty="0">
                          <a:solidFill>
                            <a:srgbClr val="4E5758"/>
                          </a:solidFill>
                          <a:effectLst/>
                          <a:latin typeface="Open Sans"/>
                        </a:rPr>
                        <a:t>Left-clicks on windows, buttons, check boxes, drop-down lists etc.</a:t>
                      </a:r>
                    </a:p>
                    <a:p>
                      <a:pPr>
                        <a:buFont typeface="Arial" panose="020B0604020202020204" pitchFamily="34" charset="0"/>
                        <a:buChar char="•"/>
                      </a:pPr>
                      <a:r>
                        <a:rPr lang="en-US" sz="900" dirty="0">
                          <a:solidFill>
                            <a:srgbClr val="4E5758"/>
                          </a:solidFill>
                          <a:effectLst/>
                          <a:latin typeface="Open Sans"/>
                        </a:rPr>
                        <a:t>Text typing</a:t>
                      </a:r>
                    </a:p>
                  </a:txBody>
                  <a:tcPr marL="44727" marR="44727" marT="22363" marB="22363" anchor="ctr">
                    <a:lnL>
                      <a:noFill/>
                    </a:lnL>
                    <a:lnR>
                      <a:noFill/>
                    </a:lnR>
                    <a:lnT>
                      <a:noFill/>
                    </a:lnT>
                    <a:lnB>
                      <a:noFill/>
                    </a:lnB>
                    <a:solidFill>
                      <a:srgbClr val="FFFFFF"/>
                    </a:solidFill>
                  </a:tcPr>
                </a:tc>
                <a:tc>
                  <a:txBody>
                    <a:bodyPr/>
                    <a:lstStyle/>
                    <a:p>
                      <a:pPr>
                        <a:buFont typeface="Arial" panose="020B0604020202020204" pitchFamily="34" charset="0"/>
                        <a:buChar char="•"/>
                      </a:pPr>
                      <a:r>
                        <a:rPr lang="en-US" sz="900" dirty="0">
                          <a:solidFill>
                            <a:srgbClr val="4E5758"/>
                          </a:solidFill>
                          <a:effectLst/>
                          <a:latin typeface="Open Sans"/>
                        </a:rPr>
                        <a:t>Keyboard shortcuts</a:t>
                      </a:r>
                    </a:p>
                    <a:p>
                      <a:pPr>
                        <a:buFont typeface="Arial" panose="020B0604020202020204" pitchFamily="34" charset="0"/>
                        <a:buChar char="•"/>
                      </a:pPr>
                      <a:r>
                        <a:rPr lang="en-US" sz="900" dirty="0">
                          <a:solidFill>
                            <a:srgbClr val="4E5758"/>
                          </a:solidFill>
                          <a:effectLst/>
                          <a:latin typeface="Open Sans"/>
                        </a:rPr>
                        <a:t>Modifier keys</a:t>
                      </a:r>
                    </a:p>
                    <a:p>
                      <a:pPr>
                        <a:buFont typeface="Arial" panose="020B0604020202020204" pitchFamily="34" charset="0"/>
                        <a:buChar char="•"/>
                      </a:pPr>
                      <a:r>
                        <a:rPr lang="en-US" sz="900" dirty="0">
                          <a:solidFill>
                            <a:srgbClr val="4E5758"/>
                          </a:solidFill>
                          <a:effectLst/>
                          <a:latin typeface="Open Sans"/>
                        </a:rPr>
                        <a:t>Right-click</a:t>
                      </a:r>
                    </a:p>
                    <a:p>
                      <a:pPr>
                        <a:buFont typeface="Arial" panose="020B0604020202020204" pitchFamily="34" charset="0"/>
                        <a:buChar char="•"/>
                      </a:pPr>
                      <a:r>
                        <a:rPr lang="en-US" sz="900" dirty="0">
                          <a:solidFill>
                            <a:srgbClr val="4E5758"/>
                          </a:solidFill>
                          <a:effectLst/>
                          <a:latin typeface="Open Sans"/>
                        </a:rPr>
                        <a:t>Mouse hover</a:t>
                      </a:r>
                    </a:p>
                    <a:p>
                      <a:pPr>
                        <a:buFont typeface="Arial" panose="020B0604020202020204" pitchFamily="34" charset="0"/>
                        <a:buChar char="•"/>
                      </a:pPr>
                      <a:r>
                        <a:rPr lang="en-US" sz="900" dirty="0">
                          <a:solidFill>
                            <a:srgbClr val="4E5758"/>
                          </a:solidFill>
                          <a:effectLst/>
                          <a:latin typeface="Open Sans"/>
                        </a:rPr>
                        <a:t>Getting text</a:t>
                      </a:r>
                    </a:p>
                    <a:p>
                      <a:pPr>
                        <a:buFont typeface="Arial" panose="020B0604020202020204" pitchFamily="34" charset="0"/>
                        <a:buChar char="•"/>
                      </a:pPr>
                      <a:r>
                        <a:rPr lang="en-US" sz="900" dirty="0">
                          <a:solidFill>
                            <a:srgbClr val="4E5758"/>
                          </a:solidFill>
                          <a:effectLst/>
                          <a:latin typeface="Open Sans"/>
                        </a:rPr>
                        <a:t>Find elements and images</a:t>
                      </a:r>
                    </a:p>
                    <a:p>
                      <a:pPr>
                        <a:buFont typeface="Arial" panose="020B0604020202020204" pitchFamily="34" charset="0"/>
                        <a:buChar char="•"/>
                      </a:pPr>
                      <a:r>
                        <a:rPr lang="en-US" sz="900" dirty="0">
                          <a:solidFill>
                            <a:srgbClr val="4E5758"/>
                          </a:solidFill>
                          <a:effectLst/>
                          <a:latin typeface="Open Sans"/>
                        </a:rPr>
                        <a:t>Copy to Clipboard</a:t>
                      </a:r>
                    </a:p>
                  </a:txBody>
                  <a:tcPr marL="44727" marR="44727" marT="22363" marB="22363"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pic>
        <p:nvPicPr>
          <p:cNvPr id="8194" name="Picture 2" descr="citrix_recording_controll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5275" y="1120775"/>
            <a:ext cx="4286250" cy="13144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ChangeArrowheads="1"/>
          </p:cNvSpPr>
          <p:nvPr/>
        </p:nvSpPr>
        <p:spPr bwMode="auto">
          <a:xfrm>
            <a:off x="0" y="2872415"/>
            <a:ext cx="10792751" cy="52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31D40"/>
                </a:solidFill>
                <a:effectLst/>
                <a:latin typeface="Open Sans"/>
              </a:rPr>
              <a:t>To figure out if you should use automatic or manual recording in your workflow, you should better understand the differences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31D40"/>
                </a:solidFill>
                <a:effectLst/>
                <a:latin typeface="Open Sans"/>
              </a:rPr>
              <a:t> between them and their capabilities.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4901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ELEMENTS</a:t>
            </a:r>
          </a:p>
        </p:txBody>
      </p:sp>
      <p:sp>
        <p:nvSpPr>
          <p:cNvPr id="3" name="Content Placeholder 2"/>
          <p:cNvSpPr>
            <a:spLocks noGrp="1"/>
          </p:cNvSpPr>
          <p:nvPr>
            <p:ph sz="half" idx="1"/>
          </p:nvPr>
        </p:nvSpPr>
        <p:spPr/>
        <p:txBody>
          <a:bodyPr/>
          <a:lstStyle/>
          <a:p>
            <a:r>
              <a:rPr lang="en-US" dirty="0"/>
              <a:t>UI elements refer to all graphical user interface pieces that construct an application, be they windows, check boxes, text fields or drop-down lists, and so on. Knowing how to interact with them enables you to implement UI automation much faster and easier.</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509806488"/>
              </p:ext>
            </p:extLst>
          </p:nvPr>
        </p:nvGraphicFramePr>
        <p:xfrm>
          <a:off x="6319838" y="3073400"/>
          <a:ext cx="4754562" cy="2402544"/>
        </p:xfrm>
        <a:graphic>
          <a:graphicData uri="http://schemas.openxmlformats.org/drawingml/2006/table">
            <a:tbl>
              <a:tblPr/>
              <a:tblGrid>
                <a:gridCol w="2377281">
                  <a:extLst>
                    <a:ext uri="{9D8B030D-6E8A-4147-A177-3AD203B41FA5}">
                      <a16:colId xmlns:a16="http://schemas.microsoft.com/office/drawing/2014/main" val="20000"/>
                    </a:ext>
                  </a:extLst>
                </a:gridCol>
                <a:gridCol w="2377281">
                  <a:extLst>
                    <a:ext uri="{9D8B030D-6E8A-4147-A177-3AD203B41FA5}">
                      <a16:colId xmlns:a16="http://schemas.microsoft.com/office/drawing/2014/main" val="20001"/>
                    </a:ext>
                  </a:extLst>
                </a:gridCol>
              </a:tblGrid>
              <a:tr h="368229">
                <a:tc>
                  <a:txBody>
                    <a:bodyPr/>
                    <a:lstStyle/>
                    <a:p>
                      <a:pPr algn="ctr"/>
                      <a:r>
                        <a:rPr lang="en-US" sz="900" dirty="0">
                          <a:solidFill>
                            <a:srgbClr val="FFFFFF"/>
                          </a:solidFill>
                          <a:effectLst/>
                          <a:latin typeface="Open Sans"/>
                        </a:rPr>
                        <a:t>Input Actions</a:t>
                      </a:r>
                      <a:endParaRPr lang="en-US" sz="900" dirty="0">
                        <a:effectLst/>
                      </a:endParaRP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900">
                          <a:solidFill>
                            <a:srgbClr val="FFFFFF"/>
                          </a:solidFill>
                          <a:effectLst/>
                          <a:latin typeface="Open Sans"/>
                        </a:rPr>
                        <a:t>Output Actions</a:t>
                      </a:r>
                      <a:endParaRPr lang="en-US" sz="900">
                        <a:effectLst/>
                      </a:endParaRP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extLst>
                  <a:ext uri="{0D108BD9-81ED-4DB2-BD59-A6C34878D82A}">
                    <a16:rowId xmlns:a16="http://schemas.microsoft.com/office/drawing/2014/main" val="10000"/>
                  </a:ext>
                </a:extLst>
              </a:tr>
              <a:tr h="2034315">
                <a:tc>
                  <a:txBody>
                    <a:bodyPr/>
                    <a:lstStyle/>
                    <a:p>
                      <a:pPr>
                        <a:buFont typeface="Arial" panose="020B0604020202020204" pitchFamily="34" charset="0"/>
                        <a:buChar char="•"/>
                      </a:pPr>
                      <a:r>
                        <a:rPr lang="en-US" sz="900" dirty="0">
                          <a:solidFill>
                            <a:srgbClr val="4E5758"/>
                          </a:solidFill>
                          <a:effectLst/>
                          <a:latin typeface="Open Sans"/>
                        </a:rPr>
                        <a:t>Clicks</a:t>
                      </a:r>
                    </a:p>
                    <a:p>
                      <a:pPr>
                        <a:buFont typeface="Arial" panose="020B0604020202020204" pitchFamily="34" charset="0"/>
                        <a:buChar char="•"/>
                      </a:pPr>
                      <a:r>
                        <a:rPr lang="en-US" sz="900" dirty="0">
                          <a:solidFill>
                            <a:srgbClr val="4E5758"/>
                          </a:solidFill>
                          <a:effectLst/>
                          <a:latin typeface="Open Sans"/>
                        </a:rPr>
                        <a:t>Text Typing</a:t>
                      </a:r>
                    </a:p>
                    <a:p>
                      <a:pPr>
                        <a:buFont typeface="Arial" panose="020B0604020202020204" pitchFamily="34" charset="0"/>
                        <a:buChar char="•"/>
                      </a:pPr>
                      <a:r>
                        <a:rPr lang="en-US" sz="900" dirty="0">
                          <a:solidFill>
                            <a:srgbClr val="4E5758"/>
                          </a:solidFill>
                          <a:effectLst/>
                          <a:latin typeface="Open Sans"/>
                        </a:rPr>
                        <a:t>Keyboard shortcuts</a:t>
                      </a:r>
                    </a:p>
                    <a:p>
                      <a:pPr>
                        <a:buFont typeface="Arial" panose="020B0604020202020204" pitchFamily="34" charset="0"/>
                        <a:buChar char="•"/>
                      </a:pPr>
                      <a:r>
                        <a:rPr lang="en-US" sz="900" dirty="0">
                          <a:solidFill>
                            <a:srgbClr val="4E5758"/>
                          </a:solidFill>
                          <a:effectLst/>
                          <a:latin typeface="Open Sans"/>
                        </a:rPr>
                        <a:t>Right-clicks</a:t>
                      </a:r>
                    </a:p>
                    <a:p>
                      <a:pPr>
                        <a:buFont typeface="Arial" panose="020B0604020202020204" pitchFamily="34" charset="0"/>
                        <a:buChar char="•"/>
                      </a:pPr>
                      <a:r>
                        <a:rPr lang="en-US" sz="900" dirty="0">
                          <a:solidFill>
                            <a:srgbClr val="4E5758"/>
                          </a:solidFill>
                          <a:effectLst/>
                          <a:latin typeface="Open Sans"/>
                        </a:rPr>
                        <a:t>Mouse hover</a:t>
                      </a:r>
                    </a:p>
                    <a:p>
                      <a:pPr>
                        <a:buFont typeface="Arial" panose="020B0604020202020204" pitchFamily="34" charset="0"/>
                        <a:buChar char="•"/>
                      </a:pPr>
                      <a:r>
                        <a:rPr lang="en-US" sz="900" dirty="0">
                          <a:solidFill>
                            <a:srgbClr val="4E5758"/>
                          </a:solidFill>
                          <a:effectLst/>
                          <a:latin typeface="Open Sans"/>
                        </a:rPr>
                        <a:t>Clipboard actions</a:t>
                      </a:r>
                    </a:p>
                    <a:p>
                      <a:pPr>
                        <a:buFont typeface="Arial" panose="020B0604020202020204" pitchFamily="34" charset="0"/>
                        <a:buChar char="•"/>
                      </a:pPr>
                      <a:r>
                        <a:rPr lang="en-US" sz="900" dirty="0">
                          <a:solidFill>
                            <a:srgbClr val="4E5758"/>
                          </a:solidFill>
                          <a:effectLst/>
                          <a:latin typeface="Open Sans"/>
                        </a:rPr>
                        <a:t>Etc.</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sz="900" dirty="0">
                          <a:solidFill>
                            <a:srgbClr val="4E5758"/>
                          </a:solidFill>
                          <a:effectLst/>
                          <a:latin typeface="Open Sans"/>
                        </a:rPr>
                        <a:t>Getting text</a:t>
                      </a:r>
                    </a:p>
                    <a:p>
                      <a:pPr>
                        <a:buFont typeface="Arial" panose="020B0604020202020204" pitchFamily="34" charset="0"/>
                        <a:buChar char="•"/>
                      </a:pPr>
                      <a:r>
                        <a:rPr lang="en-US" sz="900" dirty="0">
                          <a:solidFill>
                            <a:srgbClr val="4E5758"/>
                          </a:solidFill>
                          <a:effectLst/>
                          <a:latin typeface="Open Sans"/>
                        </a:rPr>
                        <a:t>Finding elements and images</a:t>
                      </a:r>
                    </a:p>
                    <a:p>
                      <a:pPr>
                        <a:buFont typeface="Arial" panose="020B0604020202020204" pitchFamily="34" charset="0"/>
                        <a:buChar char="•"/>
                      </a:pPr>
                      <a:r>
                        <a:rPr lang="en-US" sz="900" dirty="0">
                          <a:solidFill>
                            <a:srgbClr val="4E5758"/>
                          </a:solidFill>
                          <a:effectLst/>
                          <a:latin typeface="Open Sans"/>
                        </a:rPr>
                        <a:t>Clipboard actions</a:t>
                      </a:r>
                    </a:p>
                    <a:p>
                      <a:pPr>
                        <a:buFont typeface="Arial" panose="020B0604020202020204" pitchFamily="34" charset="0"/>
                        <a:buChar char="•"/>
                      </a:pPr>
                      <a:r>
                        <a:rPr lang="en-US" sz="900" dirty="0">
                          <a:solidFill>
                            <a:srgbClr val="4E5758"/>
                          </a:solidFill>
                          <a:effectLst/>
                          <a:latin typeface="Open Sans"/>
                        </a:rPr>
                        <a:t>Etc.</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6" name="Rectangle 1"/>
          <p:cNvSpPr>
            <a:spLocks noChangeArrowheads="1"/>
          </p:cNvSpPr>
          <p:nvPr/>
        </p:nvSpPr>
        <p:spPr bwMode="auto">
          <a:xfrm>
            <a:off x="6362700" y="2187123"/>
            <a:ext cx="4381500" cy="5289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0" rIns="0" bIns="6665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31D40"/>
                </a:solidFill>
                <a:effectLst/>
                <a:latin typeface="Open Sans"/>
              </a:rPr>
              <a:t> </a:t>
            </a:r>
            <a:r>
              <a:rPr kumimoji="0" lang="en-US" altLang="en-US" sz="1500" b="0" i="0" u="none" strike="noStrike" cap="none" normalizeH="0" baseline="0" dirty="0">
                <a:ln>
                  <a:noFill/>
                </a:ln>
                <a:solidFill>
                  <a:srgbClr val="0088CC"/>
                </a:solidFill>
                <a:effectLst/>
                <a:latin typeface="Open Sans"/>
                <a:hlinkClick r:id="rId2"/>
              </a:rPr>
              <a:t>Input Methods</a:t>
            </a:r>
            <a:r>
              <a:rPr kumimoji="0" lang="en-US" altLang="en-US" sz="1500" b="0" i="0" u="none" strike="noStrike" cap="none" normalizeH="0" baseline="0" dirty="0">
                <a:ln>
                  <a:noFill/>
                </a:ln>
                <a:solidFill>
                  <a:srgbClr val="131D40"/>
                </a:solidFill>
                <a:effectLst/>
                <a:latin typeface="Open Sans"/>
              </a:rPr>
              <a:t> and </a:t>
            </a:r>
            <a:r>
              <a:rPr kumimoji="0" lang="en-US" altLang="en-US" sz="1500" b="0" i="0" u="none" strike="noStrike" cap="none" normalizeH="0" baseline="0" dirty="0">
                <a:ln>
                  <a:noFill/>
                </a:ln>
                <a:solidFill>
                  <a:srgbClr val="0088CC"/>
                </a:solidFill>
                <a:effectLst/>
                <a:latin typeface="Open Sans"/>
                <a:hlinkClick r:id="rId3"/>
              </a:rPr>
              <a:t>Output or Screen Scraping Methods</a:t>
            </a:r>
            <a:r>
              <a:rPr kumimoji="0" lang="en-US" altLang="en-US" sz="1500" b="0" i="0" u="none" strike="noStrike" cap="none" normalizeH="0" baseline="0" dirty="0">
                <a:ln>
                  <a:noFill/>
                </a:ln>
                <a:solidFill>
                  <a:srgbClr val="131D40"/>
                </a:solidFill>
                <a:effectLst/>
                <a:latin typeface="Open San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499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ELEMENT PROPERTIES	</a:t>
            </a:r>
          </a:p>
        </p:txBody>
      </p:sp>
      <p:pic>
        <p:nvPicPr>
          <p:cNvPr id="10242" name="Picture 2" descr="Common properties for UI automation activitie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645145" y="2286000"/>
            <a:ext cx="3512148"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5989320" y="1600200"/>
            <a:ext cx="4754880" cy="4709160"/>
          </a:xfrm>
        </p:spPr>
        <p:txBody>
          <a:bodyPr>
            <a:normAutofit fontScale="77500" lnSpcReduction="20000"/>
          </a:bodyPr>
          <a:lstStyle/>
          <a:p>
            <a:r>
              <a:rPr lang="en-US" b="1" dirty="0" err="1"/>
              <a:t>ContinueOnError</a:t>
            </a:r>
            <a:r>
              <a:rPr lang="en-US" dirty="0"/>
              <a:t> – specifies if the workflow should continue, even if the activity throws an error. This field only supports </a:t>
            </a:r>
            <a:r>
              <a:rPr lang="en-US" dirty="0" err="1"/>
              <a:t>boolean</a:t>
            </a:r>
            <a:r>
              <a:rPr lang="en-US" dirty="0"/>
              <a:t> values (True, False).</a:t>
            </a:r>
          </a:p>
          <a:p>
            <a:r>
              <a:rPr lang="en-US" b="1" dirty="0" err="1"/>
              <a:t>DelayAfter</a:t>
            </a:r>
            <a:r>
              <a:rPr lang="en-US" dirty="0"/>
              <a:t> – adds a pause after the activity, in milliseconds.</a:t>
            </a:r>
          </a:p>
          <a:p>
            <a:r>
              <a:rPr lang="en-US" b="1" dirty="0" err="1"/>
              <a:t>DelayBefore</a:t>
            </a:r>
            <a:r>
              <a:rPr lang="en-US" dirty="0"/>
              <a:t> – adds a pause before the activity, in milliseconds.</a:t>
            </a:r>
          </a:p>
          <a:p>
            <a:r>
              <a:rPr lang="en-US" b="1" dirty="0" err="1"/>
              <a:t>TimeoutMS</a:t>
            </a:r>
            <a:r>
              <a:rPr lang="en-US" dirty="0"/>
              <a:t> – specifies the amount of time (in milliseconds) to wait for a specified element to be found before an error is thrown. The default value is 30000 milliseconds (30 seconds).</a:t>
            </a:r>
          </a:p>
          <a:p>
            <a:r>
              <a:rPr lang="en-US" b="1" dirty="0" err="1"/>
              <a:t>WaitForReady</a:t>
            </a:r>
            <a:r>
              <a:rPr lang="en-US" dirty="0"/>
              <a:t> – wait for the target to become ready, before performing the activity. There are three available options:</a:t>
            </a:r>
          </a:p>
          <a:p>
            <a:pPr lvl="1"/>
            <a:r>
              <a:rPr lang="en-US" b="1" dirty="0"/>
              <a:t>None </a:t>
            </a:r>
            <a:r>
              <a:rPr lang="en-US" dirty="0"/>
              <a:t>– does not wait for the target to be ready.</a:t>
            </a:r>
          </a:p>
          <a:p>
            <a:pPr lvl="1"/>
            <a:r>
              <a:rPr lang="en-US" b="1" dirty="0"/>
              <a:t>Interactive – </a:t>
            </a:r>
            <a:r>
              <a:rPr lang="en-US" dirty="0"/>
              <a:t>waits until only a part of the app is loaded.</a:t>
            </a:r>
          </a:p>
          <a:p>
            <a:pPr lvl="1"/>
            <a:r>
              <a:rPr lang="en-US" b="1" dirty="0"/>
              <a:t>Complete – </a:t>
            </a:r>
            <a:r>
              <a:rPr lang="en-US" dirty="0"/>
              <a:t>waits for the entire app to be loaded.</a:t>
            </a:r>
          </a:p>
          <a:p>
            <a:r>
              <a:rPr lang="en-US" b="1" dirty="0"/>
              <a:t>Target</a:t>
            </a:r>
            <a:r>
              <a:rPr lang="en-US" dirty="0"/>
              <a:t> – identifies the UI element the activity works with.</a:t>
            </a:r>
          </a:p>
          <a:p>
            <a:endParaRPr lang="en-US" dirty="0"/>
          </a:p>
        </p:txBody>
      </p:sp>
    </p:spTree>
    <p:extLst>
      <p:ext uri="{BB962C8B-B14F-4D97-AF65-F5344CB8AC3E}">
        <p14:creationId xmlns:p14="http://schemas.microsoft.com/office/powerpoint/2010/main" val="3894792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3433572" cy="1499616"/>
          </a:xfrm>
        </p:spPr>
        <p:txBody>
          <a:bodyPr/>
          <a:lstStyle/>
          <a:p>
            <a:r>
              <a:rPr lang="en-US" dirty="0"/>
              <a:t>INPUT METHODS	</a:t>
            </a:r>
          </a:p>
        </p:txBody>
      </p:sp>
      <p:pic>
        <p:nvPicPr>
          <p:cNvPr id="11266" name="Picture 2" descr="Input methods properties panel"/>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37762" y="2286635"/>
            <a:ext cx="3444113"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4546600" y="355600"/>
            <a:ext cx="7277100" cy="2184400"/>
          </a:xfrm>
        </p:spPr>
        <p:txBody>
          <a:bodyPr>
            <a:normAutofit/>
          </a:bodyPr>
          <a:lstStyle/>
          <a:p>
            <a:r>
              <a:rPr lang="en-US" sz="1800" dirty="0"/>
              <a:t>Input actions require you or the robot to directly interact with an opened application or web page. There are three types of input methods for click and type actions, that differ in terms of compatibility and capability. We generally recommend the </a:t>
            </a:r>
            <a:r>
              <a:rPr lang="en-US" sz="1800" b="1" dirty="0"/>
              <a:t>Simulate Type/Click</a:t>
            </a:r>
            <a:r>
              <a:rPr lang="en-US" sz="1800" dirty="0"/>
              <a:t> method as it is the fastest of the three and works in the background, but only if you do not need to send special keyboard shortcuts. If this does not work for you, try the </a:t>
            </a:r>
            <a:r>
              <a:rPr lang="en-US" sz="1800" b="1" dirty="0"/>
              <a:t>Windows Messages</a:t>
            </a:r>
            <a:r>
              <a:rPr lang="en-US" sz="1800" dirty="0"/>
              <a:t> method and then the </a:t>
            </a:r>
            <a:r>
              <a:rPr lang="en-US" sz="1800" b="1" dirty="0"/>
              <a:t>Default</a:t>
            </a:r>
            <a:r>
              <a:rPr lang="en-US" sz="1800" dirty="0"/>
              <a:t> one, as it is the slowest.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70314815"/>
              </p:ext>
            </p:extLst>
          </p:nvPr>
        </p:nvGraphicFramePr>
        <p:xfrm>
          <a:off x="4546602" y="2730501"/>
          <a:ext cx="7111998" cy="3954622"/>
        </p:xfrm>
        <a:graphic>
          <a:graphicData uri="http://schemas.openxmlformats.org/drawingml/2006/table">
            <a:tbl>
              <a:tblPr/>
              <a:tblGrid>
                <a:gridCol w="1185333">
                  <a:extLst>
                    <a:ext uri="{9D8B030D-6E8A-4147-A177-3AD203B41FA5}">
                      <a16:colId xmlns:a16="http://schemas.microsoft.com/office/drawing/2014/main" val="20000"/>
                    </a:ext>
                  </a:extLst>
                </a:gridCol>
                <a:gridCol w="1185333">
                  <a:extLst>
                    <a:ext uri="{9D8B030D-6E8A-4147-A177-3AD203B41FA5}">
                      <a16:colId xmlns:a16="http://schemas.microsoft.com/office/drawing/2014/main" val="20001"/>
                    </a:ext>
                  </a:extLst>
                </a:gridCol>
                <a:gridCol w="1185333">
                  <a:extLst>
                    <a:ext uri="{9D8B030D-6E8A-4147-A177-3AD203B41FA5}">
                      <a16:colId xmlns:a16="http://schemas.microsoft.com/office/drawing/2014/main" val="20002"/>
                    </a:ext>
                  </a:extLst>
                </a:gridCol>
                <a:gridCol w="1185333">
                  <a:extLst>
                    <a:ext uri="{9D8B030D-6E8A-4147-A177-3AD203B41FA5}">
                      <a16:colId xmlns:a16="http://schemas.microsoft.com/office/drawing/2014/main" val="20003"/>
                    </a:ext>
                  </a:extLst>
                </a:gridCol>
                <a:gridCol w="1185333">
                  <a:extLst>
                    <a:ext uri="{9D8B030D-6E8A-4147-A177-3AD203B41FA5}">
                      <a16:colId xmlns:a16="http://schemas.microsoft.com/office/drawing/2014/main" val="20004"/>
                    </a:ext>
                  </a:extLst>
                </a:gridCol>
                <a:gridCol w="1185333">
                  <a:extLst>
                    <a:ext uri="{9D8B030D-6E8A-4147-A177-3AD203B41FA5}">
                      <a16:colId xmlns:a16="http://schemas.microsoft.com/office/drawing/2014/main" val="20005"/>
                    </a:ext>
                  </a:extLst>
                </a:gridCol>
              </a:tblGrid>
              <a:tr h="1211422">
                <a:tc>
                  <a:txBody>
                    <a:bodyPr/>
                    <a:lstStyle/>
                    <a:p>
                      <a:pPr algn="ctr"/>
                      <a:r>
                        <a:rPr lang="en-US" sz="1800" b="1" dirty="0">
                          <a:solidFill>
                            <a:srgbClr val="FFFFFF"/>
                          </a:solidFill>
                          <a:effectLst/>
                          <a:latin typeface="Open Sans"/>
                        </a:rPr>
                        <a:t>Method\Capability</a:t>
                      </a:r>
                      <a:endParaRPr lang="en-US" sz="1800"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1800" b="1">
                          <a:solidFill>
                            <a:srgbClr val="FFFFFF"/>
                          </a:solidFill>
                          <a:effectLst/>
                          <a:latin typeface="Open Sans"/>
                        </a:rPr>
                        <a:t>Compatibility</a:t>
                      </a:r>
                      <a:endParaRPr lang="en-US" sz="180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1800" b="1" dirty="0">
                          <a:solidFill>
                            <a:srgbClr val="FFFFFF"/>
                          </a:solidFill>
                          <a:effectLst/>
                          <a:latin typeface="Open Sans"/>
                        </a:rPr>
                        <a:t>Background execution</a:t>
                      </a:r>
                      <a:endParaRPr lang="en-US" sz="1800"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1800" b="1" dirty="0">
                          <a:solidFill>
                            <a:srgbClr val="FFFFFF"/>
                          </a:solidFill>
                          <a:effectLst/>
                          <a:latin typeface="Open Sans"/>
                        </a:rPr>
                        <a:t>Speed</a:t>
                      </a:r>
                      <a:endParaRPr lang="en-US" sz="1800"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1800" b="1" dirty="0">
                          <a:solidFill>
                            <a:srgbClr val="FFFFFF"/>
                          </a:solidFill>
                          <a:effectLst/>
                          <a:latin typeface="Open Sans"/>
                        </a:rPr>
                        <a:t>Hotkey Support</a:t>
                      </a:r>
                      <a:endParaRPr lang="en-US" sz="1800"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1800" b="1" dirty="0">
                          <a:solidFill>
                            <a:srgbClr val="FFFFFF"/>
                          </a:solidFill>
                          <a:effectLst/>
                          <a:latin typeface="Open Sans"/>
                        </a:rPr>
                        <a:t>Auto Empty Field</a:t>
                      </a:r>
                      <a:endParaRPr lang="en-US" sz="1800"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extLst>
                  <a:ext uri="{0D108BD9-81ED-4DB2-BD59-A6C34878D82A}">
                    <a16:rowId xmlns:a16="http://schemas.microsoft.com/office/drawing/2014/main" val="10000"/>
                  </a:ext>
                </a:extLst>
              </a:tr>
              <a:tr h="346274">
                <a:tc>
                  <a:txBody>
                    <a:bodyPr/>
                    <a:lstStyle/>
                    <a:p>
                      <a:pPr algn="ctr"/>
                      <a:r>
                        <a:rPr lang="en-US" sz="1800" b="1">
                          <a:effectLst/>
                          <a:latin typeface="Open Sans"/>
                        </a:rPr>
                        <a:t>Default</a:t>
                      </a:r>
                      <a:endParaRPr lang="en-US" sz="1800">
                        <a:effectLst/>
                      </a:endParaRP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 100%</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no</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 50%</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yes </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no </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65684">
                <a:tc>
                  <a:txBody>
                    <a:bodyPr/>
                    <a:lstStyle/>
                    <a:p>
                      <a:pPr algn="ctr"/>
                      <a:r>
                        <a:rPr lang="en-US" sz="1800" b="1">
                          <a:effectLst/>
                          <a:latin typeface="Open Sans"/>
                        </a:rPr>
                        <a:t>Window Messages </a:t>
                      </a:r>
                      <a:endParaRPr lang="en-US" sz="1800">
                        <a:effectLst/>
                      </a:endParaRP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80% </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yes </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50% </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yes</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no </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385095">
                <a:tc>
                  <a:txBody>
                    <a:bodyPr/>
                    <a:lstStyle/>
                    <a:p>
                      <a:pPr algn="ctr"/>
                      <a:r>
                        <a:rPr lang="en-US" sz="1800" b="1">
                          <a:effectLst/>
                          <a:latin typeface="Open Sans"/>
                        </a:rPr>
                        <a:t>Simulate Type/Click </a:t>
                      </a:r>
                      <a:endParaRPr lang="en-US" sz="1800">
                        <a:effectLst/>
                      </a:endParaRP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solidFill>
                            <a:srgbClr val="131D40"/>
                          </a:solidFill>
                          <a:effectLst/>
                          <a:latin typeface="Open Sans"/>
                        </a:rPr>
                        <a:t>99% - web apps</a:t>
                      </a:r>
                    </a:p>
                    <a:p>
                      <a:pPr algn="ctr"/>
                      <a:r>
                        <a:rPr lang="en-US" sz="1800">
                          <a:solidFill>
                            <a:srgbClr val="131D40"/>
                          </a:solidFill>
                          <a:effectLst/>
                          <a:latin typeface="Open Sans"/>
                        </a:rPr>
                        <a:t>60% - desktop apps </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yes </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a:effectLst/>
                        </a:rPr>
                        <a:t>100% </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dirty="0">
                          <a:effectLst/>
                        </a:rPr>
                        <a:t>no</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1800" dirty="0">
                          <a:effectLst/>
                        </a:rPr>
                        <a:t>yes</a:t>
                      </a:r>
                    </a:p>
                  </a:txBody>
                  <a:tcPr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5138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METHODS</a:t>
            </a:r>
          </a:p>
        </p:txBody>
      </p:sp>
      <p:sp>
        <p:nvSpPr>
          <p:cNvPr id="3" name="Content Placeholder 2"/>
          <p:cNvSpPr>
            <a:spLocks noGrp="1"/>
          </p:cNvSpPr>
          <p:nvPr>
            <p:ph sz="half" idx="1"/>
          </p:nvPr>
        </p:nvSpPr>
        <p:spPr/>
        <p:txBody>
          <a:bodyPr>
            <a:normAutofit/>
          </a:bodyPr>
          <a:lstStyle/>
          <a:p>
            <a:r>
              <a:rPr lang="en-US" dirty="0"/>
              <a:t>Output or screen scraping methods refer to those activities that enable you to extract data from a specified UI element or document, such as a .pdf file.</a:t>
            </a:r>
          </a:p>
          <a:p>
            <a:r>
              <a:rPr lang="en-US" dirty="0"/>
              <a:t>To understand which one is better for automating your business process, let’s see the differences between them.</a:t>
            </a:r>
          </a:p>
          <a:p>
            <a:r>
              <a:rPr lang="en-US" dirty="0"/>
              <a:t>OCR:</a:t>
            </a:r>
          </a:p>
          <a:p>
            <a:r>
              <a:rPr lang="en-US" dirty="0"/>
              <a:t>1. Google</a:t>
            </a:r>
          </a:p>
          <a:p>
            <a:r>
              <a:rPr lang="en-US" dirty="0"/>
              <a:t>2.Microsoft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256111274"/>
              </p:ext>
            </p:extLst>
          </p:nvPr>
        </p:nvGraphicFramePr>
        <p:xfrm>
          <a:off x="6019798" y="2730501"/>
          <a:ext cx="5194301" cy="3083793"/>
        </p:xfrm>
        <a:graphic>
          <a:graphicData uri="http://schemas.openxmlformats.org/drawingml/2006/table">
            <a:tbl>
              <a:tblPr/>
              <a:tblGrid>
                <a:gridCol w="742043">
                  <a:extLst>
                    <a:ext uri="{9D8B030D-6E8A-4147-A177-3AD203B41FA5}">
                      <a16:colId xmlns:a16="http://schemas.microsoft.com/office/drawing/2014/main" val="20000"/>
                    </a:ext>
                  </a:extLst>
                </a:gridCol>
                <a:gridCol w="742043">
                  <a:extLst>
                    <a:ext uri="{9D8B030D-6E8A-4147-A177-3AD203B41FA5}">
                      <a16:colId xmlns:a16="http://schemas.microsoft.com/office/drawing/2014/main" val="20001"/>
                    </a:ext>
                  </a:extLst>
                </a:gridCol>
                <a:gridCol w="742043">
                  <a:extLst>
                    <a:ext uri="{9D8B030D-6E8A-4147-A177-3AD203B41FA5}">
                      <a16:colId xmlns:a16="http://schemas.microsoft.com/office/drawing/2014/main" val="20002"/>
                    </a:ext>
                  </a:extLst>
                </a:gridCol>
                <a:gridCol w="742043">
                  <a:extLst>
                    <a:ext uri="{9D8B030D-6E8A-4147-A177-3AD203B41FA5}">
                      <a16:colId xmlns:a16="http://schemas.microsoft.com/office/drawing/2014/main" val="20003"/>
                    </a:ext>
                  </a:extLst>
                </a:gridCol>
                <a:gridCol w="742043">
                  <a:extLst>
                    <a:ext uri="{9D8B030D-6E8A-4147-A177-3AD203B41FA5}">
                      <a16:colId xmlns:a16="http://schemas.microsoft.com/office/drawing/2014/main" val="20004"/>
                    </a:ext>
                  </a:extLst>
                </a:gridCol>
                <a:gridCol w="742043">
                  <a:extLst>
                    <a:ext uri="{9D8B030D-6E8A-4147-A177-3AD203B41FA5}">
                      <a16:colId xmlns:a16="http://schemas.microsoft.com/office/drawing/2014/main" val="20005"/>
                    </a:ext>
                  </a:extLst>
                </a:gridCol>
                <a:gridCol w="742043">
                  <a:extLst>
                    <a:ext uri="{9D8B030D-6E8A-4147-A177-3AD203B41FA5}">
                      <a16:colId xmlns:a16="http://schemas.microsoft.com/office/drawing/2014/main" val="20006"/>
                    </a:ext>
                  </a:extLst>
                </a:gridCol>
              </a:tblGrid>
              <a:tr h="1404228">
                <a:tc>
                  <a:txBody>
                    <a:bodyPr/>
                    <a:lstStyle/>
                    <a:p>
                      <a:pPr algn="ctr"/>
                      <a:r>
                        <a:rPr lang="en-US" sz="900" b="1" dirty="0">
                          <a:solidFill>
                            <a:srgbClr val="FFFFFF"/>
                          </a:solidFill>
                          <a:effectLst/>
                          <a:latin typeface="Open Sans"/>
                        </a:rPr>
                        <a:t>Method\Capability</a:t>
                      </a:r>
                      <a:endParaRPr lang="en-US" sz="900" dirty="0">
                        <a:effectLst/>
                      </a:endParaRPr>
                    </a:p>
                  </a:txBody>
                  <a:tcPr marL="44727" marR="44727" marT="22363" marB="2236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900" b="1">
                          <a:solidFill>
                            <a:srgbClr val="FFFFFF"/>
                          </a:solidFill>
                          <a:effectLst/>
                          <a:latin typeface="Open Sans"/>
                        </a:rPr>
                        <a:t>Speed</a:t>
                      </a:r>
                      <a:endParaRPr lang="en-US" sz="900">
                        <a:effectLst/>
                      </a:endParaRPr>
                    </a:p>
                  </a:txBody>
                  <a:tcPr marL="44727" marR="44727" marT="22363" marB="2236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900" b="1" dirty="0">
                          <a:solidFill>
                            <a:srgbClr val="FFFFFF"/>
                          </a:solidFill>
                          <a:effectLst/>
                          <a:latin typeface="Open Sans"/>
                        </a:rPr>
                        <a:t>Accuracy</a:t>
                      </a:r>
                      <a:endParaRPr lang="en-US" sz="900" dirty="0">
                        <a:effectLst/>
                      </a:endParaRPr>
                    </a:p>
                  </a:txBody>
                  <a:tcPr marL="44727" marR="44727" marT="22363" marB="2236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900" b="1" dirty="0">
                          <a:solidFill>
                            <a:srgbClr val="FFFFFF"/>
                          </a:solidFill>
                          <a:effectLst/>
                          <a:latin typeface="Open Sans"/>
                        </a:rPr>
                        <a:t>Background Execution</a:t>
                      </a:r>
                      <a:endParaRPr lang="en-US" sz="900" dirty="0">
                        <a:effectLst/>
                      </a:endParaRPr>
                    </a:p>
                  </a:txBody>
                  <a:tcPr marL="44727" marR="44727" marT="22363" marB="2236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900" b="1">
                          <a:solidFill>
                            <a:srgbClr val="FFFFFF"/>
                          </a:solidFill>
                          <a:effectLst/>
                          <a:latin typeface="Open Sans"/>
                        </a:rPr>
                        <a:t>Extract Text Position</a:t>
                      </a:r>
                      <a:endParaRPr lang="en-US" sz="900">
                        <a:effectLst/>
                      </a:endParaRPr>
                    </a:p>
                  </a:txBody>
                  <a:tcPr marL="44727" marR="44727" marT="22363" marB="2236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900" b="1">
                          <a:solidFill>
                            <a:srgbClr val="FFFFFF"/>
                          </a:solidFill>
                          <a:effectLst/>
                          <a:latin typeface="Open Sans"/>
                        </a:rPr>
                        <a:t>Extract Hidden Text</a:t>
                      </a:r>
                      <a:endParaRPr lang="en-US" sz="900">
                        <a:effectLst/>
                      </a:endParaRPr>
                    </a:p>
                  </a:txBody>
                  <a:tcPr marL="44727" marR="44727" marT="22363" marB="2236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tc>
                  <a:txBody>
                    <a:bodyPr/>
                    <a:lstStyle/>
                    <a:p>
                      <a:pPr algn="ctr"/>
                      <a:r>
                        <a:rPr lang="en-US" sz="900" b="1">
                          <a:solidFill>
                            <a:srgbClr val="FFFFFF"/>
                          </a:solidFill>
                          <a:effectLst/>
                          <a:latin typeface="Open Sans"/>
                        </a:rPr>
                        <a:t>Support for Citrix</a:t>
                      </a:r>
                      <a:endParaRPr lang="en-US" sz="900">
                        <a:effectLst/>
                      </a:endParaRPr>
                    </a:p>
                  </a:txBody>
                  <a:tcPr marL="44727" marR="44727" marT="22363" marB="2236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308DC6"/>
                    </a:solidFill>
                  </a:tcPr>
                </a:tc>
                <a:extLst>
                  <a:ext uri="{0D108BD9-81ED-4DB2-BD59-A6C34878D82A}">
                    <a16:rowId xmlns:a16="http://schemas.microsoft.com/office/drawing/2014/main" val="10000"/>
                  </a:ext>
                </a:extLst>
              </a:tr>
              <a:tr h="559855">
                <a:tc>
                  <a:txBody>
                    <a:bodyPr/>
                    <a:lstStyle/>
                    <a:p>
                      <a:pPr algn="ctr"/>
                      <a:r>
                        <a:rPr lang="en-US" sz="900" b="1">
                          <a:effectLst/>
                          <a:latin typeface="Open Sans"/>
                        </a:rPr>
                        <a:t>FullText</a:t>
                      </a:r>
                      <a:endParaRPr lang="en-US" sz="900">
                        <a:effectLst/>
                      </a:endParaRP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10/10</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100%</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yes</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no</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yes</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no</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9855">
                <a:tc>
                  <a:txBody>
                    <a:bodyPr/>
                    <a:lstStyle/>
                    <a:p>
                      <a:pPr algn="ctr"/>
                      <a:r>
                        <a:rPr lang="en-US" sz="900" b="1">
                          <a:effectLst/>
                          <a:latin typeface="Open Sans"/>
                        </a:rPr>
                        <a:t>Native</a:t>
                      </a:r>
                      <a:endParaRPr lang="en-US" sz="900">
                        <a:effectLst/>
                      </a:endParaRP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8/10</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100%</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no</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yes</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no</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no</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59855">
                <a:tc>
                  <a:txBody>
                    <a:bodyPr/>
                    <a:lstStyle/>
                    <a:p>
                      <a:pPr algn="ctr"/>
                      <a:r>
                        <a:rPr lang="en-US" sz="900" b="1">
                          <a:effectLst/>
                          <a:latin typeface="Open Sans"/>
                        </a:rPr>
                        <a:t>OCR</a:t>
                      </a:r>
                      <a:endParaRPr lang="en-US" sz="900">
                        <a:effectLst/>
                      </a:endParaRP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3/10</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98%</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no</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yes</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a:effectLst/>
                        </a:rPr>
                        <a:t>no</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tc>
                  <a:txBody>
                    <a:bodyPr/>
                    <a:lstStyle/>
                    <a:p>
                      <a:pPr algn="ctr"/>
                      <a:r>
                        <a:rPr lang="en-US" sz="900" dirty="0">
                          <a:effectLst/>
                        </a:rPr>
                        <a:t>yes</a:t>
                      </a:r>
                    </a:p>
                  </a:txBody>
                  <a:tcPr marL="44727" marR="44727" marT="22363" marB="22363" anchor="ctr">
                    <a:lnL w="9525" cap="flat" cmpd="sng" algn="ctr">
                      <a:solidFill>
                        <a:srgbClr val="308DC6"/>
                      </a:solidFill>
                      <a:prstDash val="solid"/>
                      <a:round/>
                      <a:headEnd type="none" w="med" len="med"/>
                      <a:tailEnd type="none" w="med" len="med"/>
                    </a:lnL>
                    <a:lnR w="9525" cap="flat" cmpd="sng" algn="ctr">
                      <a:solidFill>
                        <a:srgbClr val="308DC6"/>
                      </a:solidFill>
                      <a:prstDash val="solid"/>
                      <a:round/>
                      <a:headEnd type="none" w="med" len="med"/>
                      <a:tailEnd type="none" w="med" len="med"/>
                    </a:lnR>
                    <a:lnT w="9525" cap="flat" cmpd="sng" algn="ctr">
                      <a:solidFill>
                        <a:srgbClr val="308DC6"/>
                      </a:solidFill>
                      <a:prstDash val="solid"/>
                      <a:round/>
                      <a:headEnd type="none" w="med" len="med"/>
                      <a:tailEnd type="none" w="med" len="med"/>
                    </a:lnT>
                    <a:lnB w="9525" cap="flat" cmpd="sng" algn="ctr">
                      <a:solidFill>
                        <a:srgbClr val="308DC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5918200" y="1501170"/>
            <a:ext cx="5753100"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rgbClr val="131D40"/>
                </a:solidFill>
                <a:effectLst/>
                <a:latin typeface="Open Sans"/>
              </a:rPr>
              <a:t>FullText</a:t>
            </a:r>
            <a:r>
              <a:rPr kumimoji="0" lang="en-US" altLang="en-US" sz="1500" b="0" i="0" u="none" strike="noStrike" cap="none" normalizeH="0" baseline="0" dirty="0">
                <a:ln>
                  <a:noFill/>
                </a:ln>
                <a:solidFill>
                  <a:srgbClr val="131D40"/>
                </a:solidFill>
                <a:effectLst/>
                <a:latin typeface="Open Sans"/>
              </a:rPr>
              <a:t> is the default method, it is fast and accurate, yet unlike the </a:t>
            </a:r>
            <a:r>
              <a:rPr kumimoji="0" lang="en-US" altLang="en-US" sz="1500" b="1" i="0" u="none" strike="noStrike" cap="none" normalizeH="0" baseline="0" dirty="0">
                <a:ln>
                  <a:noFill/>
                </a:ln>
                <a:solidFill>
                  <a:srgbClr val="131D40"/>
                </a:solidFill>
                <a:effectLst/>
                <a:latin typeface="Open Sans"/>
              </a:rPr>
              <a:t>Native</a:t>
            </a:r>
            <a:r>
              <a:rPr kumimoji="0" lang="en-US" altLang="en-US" sz="1500" b="0" i="0" u="none" strike="noStrike" cap="none" normalizeH="0" baseline="0" dirty="0">
                <a:ln>
                  <a:noFill/>
                </a:ln>
                <a:solidFill>
                  <a:srgbClr val="131D40"/>
                </a:solidFill>
                <a:effectLst/>
                <a:latin typeface="Open Sans"/>
              </a:rPr>
              <a:t> method, it cannot extract the screen coordinates of the text.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541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SCRAPING</a:t>
            </a:r>
          </a:p>
        </p:txBody>
      </p:sp>
      <p:sp>
        <p:nvSpPr>
          <p:cNvPr id="3" name="Content Placeholder 2"/>
          <p:cNvSpPr>
            <a:spLocks noGrp="1"/>
          </p:cNvSpPr>
          <p:nvPr>
            <p:ph sz="half" idx="1"/>
          </p:nvPr>
        </p:nvSpPr>
        <p:spPr/>
        <p:txBody>
          <a:bodyPr>
            <a:normAutofit fontScale="92500" lnSpcReduction="20000"/>
          </a:bodyPr>
          <a:lstStyle/>
          <a:p>
            <a:r>
              <a:rPr lang="en-US" dirty="0"/>
              <a:t>Data scraping enables you to extract structured data from your browser to a database, .csv file or even Excel spreadsheet.</a:t>
            </a:r>
          </a:p>
          <a:p>
            <a:r>
              <a:rPr lang="en-US" dirty="0"/>
              <a:t>Structured data is a specific kind of information that is highly organized and is presented in a predictable pattern. For example, all Google search results have the same structure (a link at the top, a string of the URL and a description of the web page), which enables Studio to easily extract the information, as it always knows where to find it.</a:t>
            </a:r>
          </a:p>
          <a:p>
            <a:r>
              <a:rPr lang="en-US" dirty="0"/>
              <a:t>The scraping wizard can be opened from the </a:t>
            </a:r>
            <a:r>
              <a:rPr lang="en-US" b="1" dirty="0"/>
              <a:t>Design</a:t>
            </a:r>
            <a:r>
              <a:rPr lang="en-US" dirty="0"/>
              <a:t> tab, by clicking the </a:t>
            </a:r>
            <a:r>
              <a:rPr lang="en-US" b="1" dirty="0"/>
              <a:t>Data Scraping</a:t>
            </a:r>
            <a:r>
              <a:rPr lang="en-US" dirty="0"/>
              <a:t> button</a:t>
            </a:r>
          </a:p>
          <a:p>
            <a:endParaRPr lang="en-US" dirty="0"/>
          </a:p>
        </p:txBody>
      </p:sp>
      <p:pic>
        <p:nvPicPr>
          <p:cNvPr id="13316" name="Picture 4" descr="data_scraping_button.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79007" y="1124066"/>
            <a:ext cx="4754562" cy="106135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Extracted data from a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975" y="2401453"/>
            <a:ext cx="4721225" cy="384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41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&amp; TEXT AUTOMATION</a:t>
            </a:r>
          </a:p>
        </p:txBody>
      </p:sp>
      <p:sp>
        <p:nvSpPr>
          <p:cNvPr id="3" name="Content Placeholder 2"/>
          <p:cNvSpPr>
            <a:spLocks noGrp="1"/>
          </p:cNvSpPr>
          <p:nvPr>
            <p:ph sz="half" idx="1"/>
          </p:nvPr>
        </p:nvSpPr>
        <p:spPr>
          <a:xfrm>
            <a:off x="1024126" y="2209800"/>
            <a:ext cx="10355073" cy="4099560"/>
          </a:xfrm>
        </p:spPr>
        <p:txBody>
          <a:bodyPr>
            <a:normAutofit/>
          </a:bodyPr>
          <a:lstStyle/>
          <a:p>
            <a:r>
              <a:rPr lang="en-US" dirty="0"/>
              <a:t>To enable image and text-based process automation, </a:t>
            </a:r>
            <a:r>
              <a:rPr lang="en-US" dirty="0" err="1"/>
              <a:t>UiPath</a:t>
            </a:r>
            <a:r>
              <a:rPr lang="en-US" dirty="0"/>
              <a:t> Studio features activities that simulate </a:t>
            </a:r>
            <a:r>
              <a:rPr lang="en-US" b="1" dirty="0"/>
              <a:t>keyboard and mouse</a:t>
            </a:r>
            <a:r>
              <a:rPr lang="en-US" dirty="0"/>
              <a:t> input, such as clicking, hovering or typing, </a:t>
            </a:r>
            <a:r>
              <a:rPr lang="en-US" b="1" dirty="0"/>
              <a:t>text recognition</a:t>
            </a:r>
            <a:r>
              <a:rPr lang="en-US" dirty="0"/>
              <a:t> and </a:t>
            </a:r>
            <a:r>
              <a:rPr lang="en-US" b="1" dirty="0"/>
              <a:t>OCR</a:t>
            </a:r>
            <a:r>
              <a:rPr lang="en-US" dirty="0"/>
              <a:t> activities that use screen scraping to identify UI elements, and </a:t>
            </a:r>
            <a:r>
              <a:rPr lang="en-US" b="1" dirty="0"/>
              <a:t>image recognition</a:t>
            </a:r>
            <a:r>
              <a:rPr lang="en-US" dirty="0"/>
              <a:t> activities that work directly with images to identify UI elements. Specialized recording wizards for Screen Scraping and Citrix recording can also automatically generate the activities required for each process.</a:t>
            </a:r>
          </a:p>
          <a:p>
            <a:r>
              <a:rPr lang="en-US" dirty="0"/>
              <a:t>Image and Text automation is useful in situations when UI automation does not work, such as in virtual machine environments, where selectors cannot be found by using normal methods.</a:t>
            </a:r>
          </a:p>
          <a:p>
            <a:endParaRPr lang="en-US" dirty="0"/>
          </a:p>
        </p:txBody>
      </p:sp>
    </p:spTree>
    <p:extLst>
      <p:ext uri="{BB962C8B-B14F-4D97-AF65-F5344CB8AC3E}">
        <p14:creationId xmlns:p14="http://schemas.microsoft.com/office/powerpoint/2010/main" val="501313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382016"/>
            <a:ext cx="4259073" cy="1499616"/>
          </a:xfrm>
        </p:spPr>
        <p:txBody>
          <a:bodyPr/>
          <a:lstStyle/>
          <a:p>
            <a:r>
              <a:rPr lang="en-US" dirty="0"/>
              <a:t>debugging</a:t>
            </a:r>
          </a:p>
        </p:txBody>
      </p:sp>
      <p:sp>
        <p:nvSpPr>
          <p:cNvPr id="3" name="Content Placeholder 2"/>
          <p:cNvSpPr>
            <a:spLocks noGrp="1"/>
          </p:cNvSpPr>
          <p:nvPr>
            <p:ph sz="half" idx="1"/>
          </p:nvPr>
        </p:nvSpPr>
        <p:spPr/>
        <p:txBody>
          <a:bodyPr>
            <a:normAutofit/>
          </a:bodyPr>
          <a:lstStyle/>
          <a:p>
            <a:r>
              <a:rPr lang="en-US" dirty="0"/>
              <a:t>Debugging is the process of identifying and removing errors from a given workflow. Coupled with logging and breakpoints, it becomes a powerful functionality that offers you information about your project and step-by-step highlighting, so that you can be sure it is error-free.</a:t>
            </a:r>
          </a:p>
          <a:p>
            <a:br>
              <a:rPr lang="en-US" dirty="0"/>
            </a:br>
            <a:endParaRPr lang="en-US" dirty="0"/>
          </a:p>
        </p:txBody>
      </p:sp>
      <p:pic>
        <p:nvPicPr>
          <p:cNvPr id="17410" name="Picture 2" descr="https://www.uipath.com/hubfs/user_guide/chapter_1_and_2/debug_process.png?t=1502964255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7" y="585216"/>
            <a:ext cx="6264275" cy="5724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240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4754562" cy="1499616"/>
          </a:xfrm>
        </p:spPr>
        <p:txBody>
          <a:bodyPr/>
          <a:lstStyle/>
          <a:p>
            <a:r>
              <a:rPr lang="en-US" dirty="0"/>
              <a:t>MANAGING PACKAGES</a:t>
            </a:r>
          </a:p>
        </p:txBody>
      </p:sp>
      <p:pic>
        <p:nvPicPr>
          <p:cNvPr id="18434" name="Picture 2" descr="Manage package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4128" y="1955800"/>
            <a:ext cx="4754562" cy="45085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5989320" y="1397000"/>
            <a:ext cx="4754880" cy="4912360"/>
          </a:xfrm>
        </p:spPr>
        <p:txBody>
          <a:bodyPr/>
          <a:lstStyle/>
          <a:p>
            <a:r>
              <a:rPr lang="en-US" dirty="0"/>
              <a:t>The package manager functionality enables you to download activity packages, libraries, frameworks, wrappers and others, view the ones already installed on your computer and update them, as well as add and remove your own.</a:t>
            </a:r>
          </a:p>
          <a:p>
            <a:r>
              <a:rPr lang="en-US" dirty="0"/>
              <a:t>These features are available through the </a:t>
            </a:r>
            <a:r>
              <a:rPr lang="en-US" b="1" dirty="0"/>
              <a:t>Manage Packages </a:t>
            </a:r>
            <a:r>
              <a:rPr lang="en-US" dirty="0"/>
              <a:t>window that you can open by clicking the </a:t>
            </a:r>
            <a:r>
              <a:rPr lang="en-US" b="1" dirty="0"/>
              <a:t>Manage Packages</a:t>
            </a:r>
            <a:r>
              <a:rPr lang="en-US" dirty="0"/>
              <a:t> button on the </a:t>
            </a:r>
            <a:r>
              <a:rPr lang="en-US" b="1" dirty="0"/>
              <a:t>Activities</a:t>
            </a:r>
            <a:r>
              <a:rPr lang="en-US" dirty="0"/>
              <a:t> panel.</a:t>
            </a:r>
          </a:p>
          <a:p>
            <a:endParaRPr lang="en-US" dirty="0"/>
          </a:p>
        </p:txBody>
      </p:sp>
    </p:spTree>
    <p:extLst>
      <p:ext uri="{BB962C8B-B14F-4D97-AF65-F5344CB8AC3E}">
        <p14:creationId xmlns:p14="http://schemas.microsoft.com/office/powerpoint/2010/main" val="194234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30200"/>
            <a:ext cx="9720072" cy="1130300"/>
          </a:xfrm>
        </p:spPr>
        <p:txBody>
          <a:bodyPr/>
          <a:lstStyle/>
          <a:p>
            <a:r>
              <a:rPr lang="en-US" dirty="0"/>
              <a:t>		UI Path product suite</a:t>
            </a:r>
          </a:p>
        </p:txBody>
      </p:sp>
      <p:sp>
        <p:nvSpPr>
          <p:cNvPr id="3" name="Content Placeholder 2"/>
          <p:cNvSpPr>
            <a:spLocks noGrp="1"/>
          </p:cNvSpPr>
          <p:nvPr>
            <p:ph idx="1"/>
          </p:nvPr>
        </p:nvSpPr>
        <p:spPr>
          <a:xfrm>
            <a:off x="558800" y="1841500"/>
            <a:ext cx="10883900" cy="4467860"/>
          </a:xfrm>
        </p:spPr>
        <p:txBody>
          <a:bodyPr>
            <a:normAutofit fontScale="92500" lnSpcReduction="10000"/>
          </a:bodyPr>
          <a:lstStyle/>
          <a:p>
            <a:r>
              <a:rPr lang="en-US" dirty="0"/>
              <a:t>1. </a:t>
            </a:r>
            <a:r>
              <a:rPr lang="en-US" dirty="0" err="1"/>
              <a:t>UIPath</a:t>
            </a:r>
            <a:r>
              <a:rPr lang="en-US" dirty="0"/>
              <a:t> Studio:</a:t>
            </a:r>
          </a:p>
          <a:p>
            <a:r>
              <a:rPr lang="en-US" dirty="0"/>
              <a:t>       - Designer to build automated processes.</a:t>
            </a:r>
          </a:p>
          <a:p>
            <a:pPr marL="585216" lvl="8" indent="0">
              <a:spcBef>
                <a:spcPts val="1200"/>
              </a:spcBef>
              <a:spcAft>
                <a:spcPts val="200"/>
              </a:spcAft>
              <a:buSzPct val="100000"/>
              <a:buNone/>
            </a:pPr>
            <a:r>
              <a:rPr lang="en-US" sz="2200" dirty="0"/>
              <a:t>- Powerful Recorder.</a:t>
            </a:r>
          </a:p>
          <a:p>
            <a:pPr marL="585216" lvl="8" indent="0">
              <a:spcBef>
                <a:spcPts val="1200"/>
              </a:spcBef>
              <a:spcAft>
                <a:spcPts val="200"/>
              </a:spcAft>
              <a:buSzPct val="100000"/>
              <a:buFontTx/>
              <a:buChar char="-"/>
            </a:pPr>
            <a:r>
              <a:rPr lang="en-US" sz="2200" dirty="0"/>
              <a:t>Code less and Rich library templates.</a:t>
            </a:r>
          </a:p>
          <a:p>
            <a:r>
              <a:rPr lang="en-US" dirty="0"/>
              <a:t>2. </a:t>
            </a:r>
            <a:r>
              <a:rPr lang="en-US" dirty="0" err="1"/>
              <a:t>UIPath</a:t>
            </a:r>
            <a:r>
              <a:rPr lang="en-US" dirty="0"/>
              <a:t> Robot:</a:t>
            </a:r>
          </a:p>
          <a:p>
            <a:r>
              <a:rPr lang="en-US" dirty="0" err="1"/>
              <a:t>UiPath</a:t>
            </a:r>
            <a:r>
              <a:rPr lang="en-US" dirty="0"/>
              <a:t> Robot executes processes with faultless precision. It can run assisted, automatically executing           tasks under your employee’s control and supervision, or unassisted, processing high-volume work  independently from human interaction.</a:t>
            </a:r>
            <a:endParaRPr lang="en-US" sz="2200" dirty="0"/>
          </a:p>
          <a:p>
            <a:r>
              <a:rPr lang="en-US" dirty="0"/>
              <a:t>3. </a:t>
            </a:r>
            <a:r>
              <a:rPr lang="en-US" dirty="0" err="1"/>
              <a:t>UIPath</a:t>
            </a:r>
            <a:r>
              <a:rPr lang="en-US" dirty="0"/>
              <a:t> Orchestrator:</a:t>
            </a:r>
          </a:p>
          <a:p>
            <a:pPr marL="457200" lvl="3" indent="0">
              <a:buNone/>
            </a:pPr>
            <a:r>
              <a:rPr lang="en-US" sz="2200" dirty="0"/>
              <a:t>-Orchestrator manages your entire workforce, handling all the critical enterprise duties: release management, centralized logging, reporting, auditing and monitoring, remote control, workload balancing and asset management.</a:t>
            </a:r>
          </a:p>
          <a:p>
            <a:endParaRPr lang="en-US" dirty="0"/>
          </a:p>
        </p:txBody>
      </p:sp>
    </p:spTree>
    <p:extLst>
      <p:ext uri="{BB962C8B-B14F-4D97-AF65-F5344CB8AC3E}">
        <p14:creationId xmlns:p14="http://schemas.microsoft.com/office/powerpoint/2010/main" val="3270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RELEASES</a:t>
            </a:r>
          </a:p>
        </p:txBody>
      </p:sp>
      <p:sp>
        <p:nvSpPr>
          <p:cNvPr id="3" name="Content Placeholder 2"/>
          <p:cNvSpPr>
            <a:spLocks noGrp="1"/>
          </p:cNvSpPr>
          <p:nvPr>
            <p:ph idx="1"/>
          </p:nvPr>
        </p:nvSpPr>
        <p:spPr/>
        <p:txBody>
          <a:bodyPr/>
          <a:lstStyle/>
          <a:p>
            <a:r>
              <a:rPr lang="en-US" dirty="0" err="1">
                <a:hlinkClick r:id="rId2"/>
              </a:rPr>
              <a:t>UiPath</a:t>
            </a:r>
            <a:r>
              <a:rPr lang="en-US" dirty="0">
                <a:hlinkClick r:id="rId2"/>
              </a:rPr>
              <a:t> v2017.1</a:t>
            </a:r>
            <a:endParaRPr lang="en-US" dirty="0"/>
          </a:p>
          <a:p>
            <a:r>
              <a:rPr lang="en-US" dirty="0" err="1">
                <a:hlinkClick r:id="rId3"/>
              </a:rPr>
              <a:t>UiPath</a:t>
            </a:r>
            <a:r>
              <a:rPr lang="en-US" dirty="0">
                <a:hlinkClick r:id="rId3"/>
              </a:rPr>
              <a:t> v2016.2</a:t>
            </a:r>
            <a:endParaRPr lang="en-US" dirty="0"/>
          </a:p>
          <a:p>
            <a:r>
              <a:rPr lang="en-US" dirty="0" err="1">
                <a:hlinkClick r:id="rId4"/>
              </a:rPr>
              <a:t>UiPath</a:t>
            </a:r>
            <a:r>
              <a:rPr lang="en-US" dirty="0">
                <a:hlinkClick r:id="rId4"/>
              </a:rPr>
              <a:t> v2016.1</a:t>
            </a:r>
            <a:endParaRPr lang="en-US" dirty="0"/>
          </a:p>
        </p:txBody>
      </p:sp>
    </p:spTree>
    <p:extLst>
      <p:ext uri="{BB962C8B-B14F-4D97-AF65-F5344CB8AC3E}">
        <p14:creationId xmlns:p14="http://schemas.microsoft.com/office/powerpoint/2010/main" val="931116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UIPAth</a:t>
            </a:r>
            <a:r>
              <a:rPr lang="en-US" dirty="0"/>
              <a:t> robot</a:t>
            </a:r>
          </a:p>
        </p:txBody>
      </p:sp>
      <p:sp>
        <p:nvSpPr>
          <p:cNvPr id="3" name="Content Placeholder 2"/>
          <p:cNvSpPr>
            <a:spLocks noGrp="1"/>
          </p:cNvSpPr>
          <p:nvPr>
            <p:ph sz="half" idx="1"/>
          </p:nvPr>
        </p:nvSpPr>
        <p:spPr>
          <a:xfrm>
            <a:off x="724930" y="1795849"/>
            <a:ext cx="5123935" cy="3698789"/>
          </a:xfrm>
        </p:spPr>
        <p:txBody>
          <a:bodyPr>
            <a:normAutofit fontScale="92500" lnSpcReduction="20000"/>
          </a:bodyPr>
          <a:lstStyle/>
          <a:p>
            <a:endParaRPr lang="en-US" dirty="0"/>
          </a:p>
          <a:p>
            <a:endParaRPr lang="en-US" dirty="0"/>
          </a:p>
          <a:p>
            <a:endParaRPr lang="en-US" dirty="0"/>
          </a:p>
          <a:p>
            <a:endParaRPr lang="en-US" dirty="0"/>
          </a:p>
          <a:p>
            <a:r>
              <a:rPr lang="en-US" dirty="0"/>
              <a:t>The Robot is </a:t>
            </a:r>
            <a:r>
              <a:rPr lang="en-US" dirty="0" err="1"/>
              <a:t>UiPath’s</a:t>
            </a:r>
            <a:r>
              <a:rPr lang="en-US" dirty="0"/>
              <a:t> execution agent that enables you to execute automation projects built in Studio.</a:t>
            </a:r>
          </a:p>
          <a:p>
            <a:r>
              <a:rPr lang="en-US" dirty="0"/>
              <a:t>A Robot is installed as a Windows Service by default. As a result, the Robot can open Windows sessions (interactive or non-interactive), and has all the rights of a Windows service.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Content Placeholder 3"/>
          <p:cNvSpPr>
            <a:spLocks noGrp="1"/>
          </p:cNvSpPr>
          <p:nvPr>
            <p:ph sz="half" idx="2"/>
          </p:nvPr>
        </p:nvSpPr>
        <p:spPr>
          <a:xfrm>
            <a:off x="5898293" y="823784"/>
            <a:ext cx="5239264" cy="5485576"/>
          </a:xfrm>
        </p:spPr>
        <p:txBody>
          <a:bodyPr>
            <a:normAutofit fontScale="92500" lnSpcReduction="20000"/>
          </a:bodyPr>
          <a:lstStyle/>
          <a:p>
            <a:r>
              <a:rPr lang="en-US" dirty="0"/>
              <a:t> </a:t>
            </a:r>
          </a:p>
          <a:p>
            <a:r>
              <a:rPr lang="en-US" dirty="0"/>
              <a:t>Types of Robots:</a:t>
            </a:r>
          </a:p>
          <a:p>
            <a:r>
              <a:rPr lang="en-US" dirty="0"/>
              <a:t>1. Attended</a:t>
            </a:r>
          </a:p>
          <a:p>
            <a:r>
              <a:rPr lang="en-US" dirty="0"/>
              <a:t>2. Unattended</a:t>
            </a:r>
          </a:p>
          <a:p>
            <a:r>
              <a:rPr lang="en-US" dirty="0"/>
              <a:t>3. Free</a:t>
            </a:r>
          </a:p>
          <a:p>
            <a:endParaRPr lang="en-US" b="1" dirty="0"/>
          </a:p>
          <a:p>
            <a:endParaRPr lang="en-US" dirty="0"/>
          </a:p>
          <a:p>
            <a:endParaRPr lang="en-US" dirty="0"/>
          </a:p>
          <a:p>
            <a:endParaRPr lang="en-US" dirty="0"/>
          </a:p>
          <a:p>
            <a:r>
              <a:rPr lang="en-US" dirty="0"/>
              <a:t>The </a:t>
            </a:r>
            <a:r>
              <a:rPr lang="en-US" dirty="0" err="1"/>
              <a:t>UiPath</a:t>
            </a:r>
            <a:r>
              <a:rPr lang="en-US" dirty="0"/>
              <a:t> Robot tray enables you to:</a:t>
            </a:r>
          </a:p>
          <a:p>
            <a:r>
              <a:rPr lang="en-US" dirty="0"/>
              <a:t>1. View all the available automation processes</a:t>
            </a:r>
          </a:p>
          <a:p>
            <a:r>
              <a:rPr lang="en-US" dirty="0"/>
              <a:t>2. Start processes</a:t>
            </a:r>
          </a:p>
          <a:p>
            <a:r>
              <a:rPr lang="en-US" dirty="0"/>
              <a:t>3. View the running process and stop them, as in the following screenshot</a:t>
            </a:r>
          </a:p>
          <a:p>
            <a:endParaRPr lang="en-US" dirty="0"/>
          </a:p>
          <a:p>
            <a:endParaRPr lang="en-US" dirty="0"/>
          </a:p>
        </p:txBody>
      </p:sp>
      <p:pic>
        <p:nvPicPr>
          <p:cNvPr id="5" name="Picture 4" descr="1461a47-system_tray_menu.png"/>
          <p:cNvPicPr>
            <a:picLocks noChangeAspect="1"/>
          </p:cNvPicPr>
          <p:nvPr/>
        </p:nvPicPr>
        <p:blipFill>
          <a:blip r:embed="rId2"/>
          <a:stretch>
            <a:fillRect/>
          </a:stretch>
        </p:blipFill>
        <p:spPr>
          <a:xfrm>
            <a:off x="8377409" y="1009455"/>
            <a:ext cx="2752381" cy="3076191"/>
          </a:xfrm>
          <a:prstGeom prst="rect">
            <a:avLst/>
          </a:prstGeom>
        </p:spPr>
      </p:pic>
      <p:graphicFrame>
        <p:nvGraphicFramePr>
          <p:cNvPr id="10" name="Table 9"/>
          <p:cNvGraphicFramePr>
            <a:graphicFrameLocks noGrp="1"/>
          </p:cNvGraphicFramePr>
          <p:nvPr/>
        </p:nvGraphicFramePr>
        <p:xfrm>
          <a:off x="848497" y="1902941"/>
          <a:ext cx="4357817" cy="1458097"/>
        </p:xfrm>
        <a:graphic>
          <a:graphicData uri="http://schemas.openxmlformats.org/drawingml/2006/table">
            <a:tbl>
              <a:tblPr/>
              <a:tblGrid>
                <a:gridCol w="4357817">
                  <a:extLst>
                    <a:ext uri="{9D8B030D-6E8A-4147-A177-3AD203B41FA5}">
                      <a16:colId xmlns:a16="http://schemas.microsoft.com/office/drawing/2014/main" val="20000"/>
                    </a:ext>
                  </a:extLst>
                </a:gridCol>
              </a:tblGrid>
              <a:tr h="1458097">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pic>
        <p:nvPicPr>
          <p:cNvPr id="3078" name="Picture 6"/>
          <p:cNvPicPr>
            <a:picLocks noChangeAspect="1" noChangeArrowheads="1"/>
          </p:cNvPicPr>
          <p:nvPr/>
        </p:nvPicPr>
        <p:blipFill>
          <a:blip r:embed="rId3"/>
          <a:srcRect/>
          <a:stretch>
            <a:fillRect/>
          </a:stretch>
        </p:blipFill>
        <p:spPr bwMode="auto">
          <a:xfrm>
            <a:off x="1684767" y="2554760"/>
            <a:ext cx="2924175" cy="38100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799070" y="5198076"/>
          <a:ext cx="5115698" cy="1359243"/>
        </p:xfrm>
        <a:graphic>
          <a:graphicData uri="http://schemas.openxmlformats.org/drawingml/2006/table">
            <a:tbl>
              <a:tblPr/>
              <a:tblGrid>
                <a:gridCol w="5115698">
                  <a:extLst>
                    <a:ext uri="{9D8B030D-6E8A-4147-A177-3AD203B41FA5}">
                      <a16:colId xmlns:a16="http://schemas.microsoft.com/office/drawing/2014/main" val="20000"/>
                    </a:ext>
                  </a:extLst>
                </a:gridCol>
              </a:tblGrid>
              <a:tr h="1359243">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pic>
        <p:nvPicPr>
          <p:cNvPr id="3080" name="Picture 8"/>
          <p:cNvPicPr>
            <a:picLocks noChangeAspect="1" noChangeArrowheads="1"/>
          </p:cNvPicPr>
          <p:nvPr/>
        </p:nvPicPr>
        <p:blipFill>
          <a:blip r:embed="rId4"/>
          <a:srcRect/>
          <a:stretch>
            <a:fillRect/>
          </a:stretch>
        </p:blipFill>
        <p:spPr bwMode="auto">
          <a:xfrm>
            <a:off x="1252152" y="5219062"/>
            <a:ext cx="4382529" cy="1410483"/>
          </a:xfrm>
          <a:prstGeom prst="rect">
            <a:avLst/>
          </a:prstGeom>
          <a:noFill/>
          <a:ln w="9525">
            <a:noFill/>
            <a:miter lim="800000"/>
            <a:headEnd/>
            <a:tailEnd/>
          </a:ln>
          <a:effectLst/>
        </p:spPr>
      </p:pic>
    </p:spTree>
    <p:extLst>
      <p:ext uri="{BB962C8B-B14F-4D97-AF65-F5344CB8AC3E}">
        <p14:creationId xmlns:p14="http://schemas.microsoft.com/office/powerpoint/2010/main" val="3417689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ROBOT</a:t>
            </a:r>
            <a:r>
              <a:rPr lang="en-US" dirty="0">
                <a:sym typeface="Wingdings" panose="05000000000000000000" pitchFamily="2" charset="2"/>
              </a:rPr>
              <a:t> &lt;------------&gt;Orchestrator</a:t>
            </a:r>
            <a:endParaRPr lang="en-US" dirty="0"/>
          </a:p>
        </p:txBody>
      </p:sp>
      <p:sp>
        <p:nvSpPr>
          <p:cNvPr id="3" name="Content Placeholder 2"/>
          <p:cNvSpPr>
            <a:spLocks noGrp="1"/>
          </p:cNvSpPr>
          <p:nvPr>
            <p:ph sz="half" idx="1"/>
          </p:nvPr>
        </p:nvSpPr>
        <p:spPr/>
        <p:txBody>
          <a:bodyPr/>
          <a:lstStyle/>
          <a:p>
            <a:r>
              <a:rPr lang="en-US" dirty="0"/>
              <a:t>1. From the Orchestrator and Robot Settings window</a:t>
            </a:r>
          </a:p>
          <a:p>
            <a:r>
              <a:rPr lang="en-US" dirty="0"/>
              <a:t>2. From the command line</a:t>
            </a:r>
          </a:p>
          <a:p>
            <a:r>
              <a:rPr lang="en-US" dirty="0"/>
              <a:t>3. Using the Connection String</a:t>
            </a:r>
          </a:p>
        </p:txBody>
      </p:sp>
      <p:sp>
        <p:nvSpPr>
          <p:cNvPr id="4" name="Content Placeholder 3"/>
          <p:cNvSpPr>
            <a:spLocks noGrp="1"/>
          </p:cNvSpPr>
          <p:nvPr>
            <p:ph sz="half" idx="2"/>
          </p:nvPr>
        </p:nvSpPr>
        <p:spPr/>
        <p:txBody>
          <a:bodyPr/>
          <a:lstStyle/>
          <a:p>
            <a:br>
              <a:rPr lang="en-US" dirty="0"/>
            </a:br>
            <a:endParaRPr lang="en-US" dirty="0"/>
          </a:p>
        </p:txBody>
      </p:sp>
      <p:pic>
        <p:nvPicPr>
          <p:cNvPr id="5" name="Picture 4" descr="ed3520a-provision_robot_window.png"/>
          <p:cNvPicPr>
            <a:picLocks noChangeAspect="1"/>
          </p:cNvPicPr>
          <p:nvPr/>
        </p:nvPicPr>
        <p:blipFill>
          <a:blip r:embed="rId2"/>
          <a:stretch>
            <a:fillRect/>
          </a:stretch>
        </p:blipFill>
        <p:spPr>
          <a:xfrm>
            <a:off x="6542230" y="1655805"/>
            <a:ext cx="4162532" cy="4918725"/>
          </a:xfrm>
          <a:prstGeom prst="rect">
            <a:avLst/>
          </a:prstGeom>
        </p:spPr>
      </p:pic>
    </p:spTree>
    <p:extLst>
      <p:ext uri="{BB962C8B-B14F-4D97-AF65-F5344CB8AC3E}">
        <p14:creationId xmlns:p14="http://schemas.microsoft.com/office/powerpoint/2010/main" val="3224621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004687"/>
          </a:xfrm>
        </p:spPr>
        <p:txBody>
          <a:bodyPr/>
          <a:lstStyle/>
          <a:p>
            <a:r>
              <a:rPr lang="en-US" dirty="0" err="1"/>
              <a:t>Uipath</a:t>
            </a:r>
            <a:r>
              <a:rPr lang="en-US" dirty="0"/>
              <a:t> robot settings</a:t>
            </a:r>
          </a:p>
        </p:txBody>
      </p:sp>
      <p:sp>
        <p:nvSpPr>
          <p:cNvPr id="3" name="Content Placeholder 2"/>
          <p:cNvSpPr>
            <a:spLocks noGrp="1"/>
          </p:cNvSpPr>
          <p:nvPr>
            <p:ph sz="half" idx="1"/>
          </p:nvPr>
        </p:nvSpPr>
        <p:spPr/>
        <p:txBody>
          <a:bodyPr/>
          <a:lstStyle/>
          <a:p>
            <a:r>
              <a:rPr lang="en-US" b="1" dirty="0"/>
              <a:t>Deploy the Robot to Orchestrator</a:t>
            </a:r>
          </a:p>
          <a:p>
            <a:r>
              <a:rPr lang="en-US" dirty="0"/>
              <a:t>On the Robot machine, do the following:</a:t>
            </a:r>
          </a:p>
          <a:p>
            <a:r>
              <a:rPr lang="en-US" dirty="0"/>
              <a:t>In the system tray, click the </a:t>
            </a:r>
            <a:r>
              <a:rPr lang="en-US" b="1" dirty="0" err="1"/>
              <a:t>UiPath</a:t>
            </a:r>
            <a:r>
              <a:rPr lang="en-US" b="1" dirty="0"/>
              <a:t> Robot</a:t>
            </a:r>
            <a:r>
              <a:rPr lang="en-US" dirty="0"/>
              <a:t> icon. The </a:t>
            </a:r>
            <a:r>
              <a:rPr lang="en-US" b="1" dirty="0" err="1"/>
              <a:t>UiPath</a:t>
            </a:r>
            <a:r>
              <a:rPr lang="en-US" b="1" dirty="0"/>
              <a:t> Robot</a:t>
            </a:r>
            <a:r>
              <a:rPr lang="en-US" dirty="0"/>
              <a:t> window is displayed.</a:t>
            </a:r>
          </a:p>
          <a:p>
            <a:r>
              <a:rPr lang="en-US" dirty="0"/>
              <a:t>Click </a:t>
            </a:r>
            <a:r>
              <a:rPr lang="en-US" b="1" dirty="0"/>
              <a:t>Advanced &gt; Settings</a:t>
            </a:r>
            <a:r>
              <a:rPr lang="en-US" dirty="0"/>
              <a:t>. The </a:t>
            </a:r>
            <a:r>
              <a:rPr lang="en-US" b="1" dirty="0"/>
              <a:t>Settings</a:t>
            </a:r>
            <a:r>
              <a:rPr lang="en-US" dirty="0"/>
              <a:t> window is displayed.</a:t>
            </a:r>
          </a:p>
          <a:p>
            <a:endParaRPr lang="en-US" dirty="0"/>
          </a:p>
        </p:txBody>
      </p:sp>
      <p:pic>
        <p:nvPicPr>
          <p:cNvPr id="5" name="Content Placeholder 4" descr="64a9903-uipath_robot_settings_window.png"/>
          <p:cNvPicPr>
            <a:picLocks noGrp="1" noChangeAspect="1"/>
          </p:cNvPicPr>
          <p:nvPr>
            <p:ph sz="half" idx="2"/>
          </p:nvPr>
        </p:nvPicPr>
        <p:blipFill>
          <a:blip r:embed="rId2"/>
          <a:stretch>
            <a:fillRect/>
          </a:stretch>
        </p:blipFill>
        <p:spPr>
          <a:xfrm>
            <a:off x="5666890" y="2100649"/>
            <a:ext cx="5077310" cy="4130842"/>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ORCHESTRATOR	</a:t>
            </a:r>
          </a:p>
        </p:txBody>
      </p:sp>
      <p:sp>
        <p:nvSpPr>
          <p:cNvPr id="3" name="Content Placeholder 2"/>
          <p:cNvSpPr>
            <a:spLocks noGrp="1"/>
          </p:cNvSpPr>
          <p:nvPr>
            <p:ph idx="1"/>
          </p:nvPr>
        </p:nvSpPr>
        <p:spPr>
          <a:xfrm>
            <a:off x="1024128" y="1790700"/>
            <a:ext cx="9720073" cy="4518660"/>
          </a:xfrm>
        </p:spPr>
        <p:txBody>
          <a:bodyPr>
            <a:normAutofit fontScale="77500" lnSpcReduction="20000"/>
          </a:bodyPr>
          <a:lstStyle/>
          <a:p>
            <a:r>
              <a:rPr lang="en-US" dirty="0" err="1"/>
              <a:t>UiPath</a:t>
            </a:r>
            <a:r>
              <a:rPr lang="en-US" dirty="0"/>
              <a:t> Orchestrator is a web application that enables you to organize your </a:t>
            </a:r>
            <a:r>
              <a:rPr lang="en-US" dirty="0" err="1"/>
              <a:t>UiPath</a:t>
            </a:r>
            <a:r>
              <a:rPr lang="en-US" dirty="0"/>
              <a:t> Robots in executing repetitive business processes.</a:t>
            </a:r>
          </a:p>
          <a:p>
            <a:r>
              <a:rPr lang="en-US" dirty="0"/>
              <a:t>Orchestrator lets you manage the creation, monitoring, and deployment of resources in your environment, acting in the same as an integration point with third party solutions and applications</a:t>
            </a:r>
          </a:p>
          <a:p>
            <a:r>
              <a:rPr lang="en-US" b="1" dirty="0"/>
              <a:t>Orchestrator Main Capabilities</a:t>
            </a:r>
            <a:endParaRPr lang="en-US" dirty="0"/>
          </a:p>
          <a:p>
            <a:r>
              <a:rPr lang="en-US" b="1" dirty="0"/>
              <a:t>Provisioning</a:t>
            </a:r>
            <a:r>
              <a:rPr lang="en-US" dirty="0"/>
              <a:t> creates and maintains the connection between Robots and web application</a:t>
            </a:r>
          </a:p>
          <a:p>
            <a:r>
              <a:rPr lang="en-US" b="1" dirty="0"/>
              <a:t>Deployment</a:t>
            </a:r>
            <a:r>
              <a:rPr lang="en-US" dirty="0"/>
              <a:t> - assures the correct delivery of the package versions to the assigned Robots for execution</a:t>
            </a:r>
          </a:p>
          <a:p>
            <a:r>
              <a:rPr lang="en-US" b="1" dirty="0"/>
              <a:t>Configuration</a:t>
            </a:r>
            <a:r>
              <a:rPr lang="en-US" dirty="0"/>
              <a:t> - maintains and delivers Robot environments and processes configuration</a:t>
            </a:r>
          </a:p>
          <a:p>
            <a:r>
              <a:rPr lang="en-US" b="1" dirty="0"/>
              <a:t>Queues</a:t>
            </a:r>
            <a:r>
              <a:rPr lang="en-US" dirty="0"/>
              <a:t> - ensures the queues and queue items management</a:t>
            </a:r>
          </a:p>
          <a:p>
            <a:r>
              <a:rPr lang="en-US" b="1" dirty="0"/>
              <a:t>Monitoring</a:t>
            </a:r>
            <a:r>
              <a:rPr lang="en-US" dirty="0"/>
              <a:t> - keeps track of Robot identification data and maintains user permissions</a:t>
            </a:r>
          </a:p>
          <a:p>
            <a:r>
              <a:rPr lang="en-US" b="1" dirty="0"/>
              <a:t>Logging</a:t>
            </a:r>
            <a:r>
              <a:rPr lang="en-US" dirty="0"/>
              <a:t> - stores and indexes the logs to an SQL database and/or </a:t>
            </a:r>
            <a:r>
              <a:rPr lang="en-US" dirty="0" err="1"/>
              <a:t>ElasticSearch</a:t>
            </a:r>
            <a:r>
              <a:rPr lang="en-US" dirty="0"/>
              <a:t> (depending on your architecture and configuration)</a:t>
            </a:r>
          </a:p>
          <a:p>
            <a:r>
              <a:rPr lang="en-US" b="1" dirty="0"/>
              <a:t>Inter-connectivity</a:t>
            </a:r>
            <a:r>
              <a:rPr lang="en-US" dirty="0"/>
              <a:t> - acts as the centralized point of communication for 3rd party solutions or applications</a:t>
            </a:r>
          </a:p>
          <a:p>
            <a:endParaRPr lang="en-US" dirty="0"/>
          </a:p>
        </p:txBody>
      </p:sp>
    </p:spTree>
    <p:extLst>
      <p:ext uri="{BB962C8B-B14F-4D97-AF65-F5344CB8AC3E}">
        <p14:creationId xmlns:p14="http://schemas.microsoft.com/office/powerpoint/2010/main" val="945330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Concepts of </a:t>
            </a:r>
            <a:r>
              <a:rPr lang="en-US" dirty="0" err="1"/>
              <a:t>uipath</a:t>
            </a:r>
            <a:r>
              <a:rPr lang="en-US" dirty="0"/>
              <a:t> orchestrator</a:t>
            </a:r>
          </a:p>
        </p:txBody>
      </p:sp>
      <p:sp>
        <p:nvSpPr>
          <p:cNvPr id="3" name="Content Placeholder 2"/>
          <p:cNvSpPr>
            <a:spLocks noGrp="1"/>
          </p:cNvSpPr>
          <p:nvPr>
            <p:ph sz="half" idx="1"/>
          </p:nvPr>
        </p:nvSpPr>
        <p:spPr/>
        <p:txBody>
          <a:bodyPr/>
          <a:lstStyle/>
          <a:p>
            <a:r>
              <a:rPr lang="en-US" dirty="0"/>
              <a:t>users</a:t>
            </a:r>
            <a:r>
              <a:rPr lang="en-US" dirty="0">
                <a:sym typeface="Wingdings" panose="05000000000000000000" pitchFamily="2" charset="2"/>
              </a:rPr>
              <a:t> Robots, Users</a:t>
            </a:r>
            <a:endParaRPr lang="en-US" dirty="0"/>
          </a:p>
          <a:p>
            <a:r>
              <a:rPr lang="en-US" dirty="0"/>
              <a:t>Roles</a:t>
            </a:r>
            <a:r>
              <a:rPr lang="en-US" dirty="0">
                <a:sym typeface="Wingdings" panose="05000000000000000000" pitchFamily="2" charset="2"/>
              </a:rPr>
              <a:t> Administrator, Robot</a:t>
            </a:r>
            <a:endParaRPr lang="en-US" dirty="0"/>
          </a:p>
          <a:p>
            <a:r>
              <a:rPr lang="en-US" dirty="0"/>
              <a:t>Robots</a:t>
            </a:r>
          </a:p>
          <a:p>
            <a:r>
              <a:rPr lang="en-US" dirty="0"/>
              <a:t>Environments</a:t>
            </a:r>
          </a:p>
          <a:p>
            <a:r>
              <a:rPr lang="en-US" dirty="0"/>
              <a:t>Packages</a:t>
            </a:r>
          </a:p>
          <a:p>
            <a:r>
              <a:rPr lang="en-US" dirty="0"/>
              <a:t>Processes</a:t>
            </a:r>
          </a:p>
          <a:p>
            <a:r>
              <a:rPr lang="en-US" dirty="0"/>
              <a:t>Assets</a:t>
            </a:r>
          </a:p>
          <a:p>
            <a:r>
              <a:rPr lang="en-US" dirty="0"/>
              <a:t>Queues &amp; Transactions</a:t>
            </a:r>
          </a:p>
        </p:txBody>
      </p:sp>
      <p:sp>
        <p:nvSpPr>
          <p:cNvPr id="5" name="Content Placeholder 4"/>
          <p:cNvSpPr>
            <a:spLocks noGrp="1"/>
          </p:cNvSpPr>
          <p:nvPr>
            <p:ph sz="half" idx="2"/>
          </p:nvPr>
        </p:nvSpPr>
        <p:spPr>
          <a:xfrm>
            <a:off x="4712043" y="2298356"/>
            <a:ext cx="6032157" cy="4011003"/>
          </a:xfrm>
        </p:spPr>
        <p:txBody>
          <a:bodyPr/>
          <a:lstStyle/>
          <a:p>
            <a:r>
              <a:rPr lang="en-US" dirty="0"/>
              <a:t>Jobs</a:t>
            </a:r>
          </a:p>
          <a:p>
            <a:r>
              <a:rPr lang="en-US" dirty="0"/>
              <a:t>Schedules</a:t>
            </a:r>
          </a:p>
          <a:p>
            <a:r>
              <a:rPr lang="en-US" dirty="0"/>
              <a:t>Alerts</a:t>
            </a:r>
          </a:p>
          <a:p>
            <a:r>
              <a:rPr lang="en-US" dirty="0"/>
              <a:t>Logs</a:t>
            </a:r>
          </a:p>
          <a:p>
            <a:r>
              <a:rPr lang="en-US" dirty="0"/>
              <a:t>Audit</a:t>
            </a:r>
          </a:p>
          <a:p>
            <a:endParaRPr lang="en-US" dirty="0"/>
          </a:p>
        </p:txBody>
      </p:sp>
    </p:spTree>
    <p:extLst>
      <p:ext uri="{BB962C8B-B14F-4D97-AF65-F5344CB8AC3E}">
        <p14:creationId xmlns:p14="http://schemas.microsoft.com/office/powerpoint/2010/main" val="1471187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sz="half" idx="1"/>
          </p:nvPr>
        </p:nvPicPr>
        <p:blipFill>
          <a:blip r:embed="rId2"/>
          <a:srcRect/>
          <a:stretch>
            <a:fillRect/>
          </a:stretch>
        </p:blipFill>
        <p:spPr bwMode="auto">
          <a:xfrm>
            <a:off x="1122791" y="733888"/>
            <a:ext cx="10401943" cy="5131699"/>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922308"/>
          </a:xfrm>
        </p:spPr>
        <p:txBody>
          <a:bodyPr/>
          <a:lstStyle/>
          <a:p>
            <a:r>
              <a:rPr lang="en-US" dirty="0"/>
              <a:t>USERS</a:t>
            </a:r>
          </a:p>
        </p:txBody>
      </p:sp>
      <p:pic>
        <p:nvPicPr>
          <p:cNvPr id="1027" name="Picture 3"/>
          <p:cNvPicPr>
            <a:picLocks noGrp="1" noChangeAspect="1" noChangeArrowheads="1"/>
          </p:cNvPicPr>
          <p:nvPr>
            <p:ph sz="half" idx="1"/>
          </p:nvPr>
        </p:nvPicPr>
        <p:blipFill>
          <a:blip r:embed="rId2"/>
          <a:srcRect/>
          <a:stretch>
            <a:fillRect/>
          </a:stretch>
        </p:blipFill>
        <p:spPr bwMode="auto">
          <a:xfrm>
            <a:off x="366479" y="2248929"/>
            <a:ext cx="5552065" cy="4422520"/>
          </a:xfrm>
          <a:prstGeom prst="rect">
            <a:avLst/>
          </a:prstGeom>
          <a:noFill/>
          <a:ln w="9525">
            <a:noFill/>
            <a:miter lim="800000"/>
            <a:headEnd/>
            <a:tailEnd/>
          </a:ln>
          <a:effectLst/>
        </p:spPr>
      </p:pic>
      <p:pic>
        <p:nvPicPr>
          <p:cNvPr id="1028" name="Picture 4"/>
          <p:cNvPicPr>
            <a:picLocks noGrp="1" noChangeAspect="1" noChangeArrowheads="1"/>
          </p:cNvPicPr>
          <p:nvPr>
            <p:ph sz="half" idx="2"/>
          </p:nvPr>
        </p:nvPicPr>
        <p:blipFill>
          <a:blip r:embed="rId3"/>
          <a:stretch>
            <a:fillRect/>
          </a:stretch>
        </p:blipFill>
        <p:spPr bwMode="auto">
          <a:xfrm>
            <a:off x="5989638" y="2960142"/>
            <a:ext cx="4754562" cy="2674441"/>
          </a:xfrm>
          <a:prstGeom prst="rect">
            <a:avLst/>
          </a:prstGeom>
          <a:noFill/>
          <a:ln w="9525">
            <a:noFill/>
            <a:miter lim="800000"/>
            <a:headEnd/>
            <a:tailEnd/>
          </a:ln>
          <a:effectLst/>
        </p:spPr>
      </p:pic>
      <p:sp>
        <p:nvSpPr>
          <p:cNvPr id="9" name="Snip Diagonal Corner Rectangle 8"/>
          <p:cNvSpPr/>
          <p:nvPr/>
        </p:nvSpPr>
        <p:spPr>
          <a:xfrm>
            <a:off x="2990336" y="230658"/>
            <a:ext cx="8213124" cy="177937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 user is an entity that stores the assigned role(s), email settings and enables you to login to Orchestrator. A user’s view of Orchestrator is dependent on the assigned roles.</a:t>
            </a:r>
          </a:p>
          <a:p>
            <a:r>
              <a:rPr lang="en-US" dirty="0">
                <a:solidFill>
                  <a:schemeClr val="tx1"/>
                </a:solidFill>
              </a:rPr>
              <a:t>There are two types of users: Robot and User. The Robot  user is automatically created when you deploy a Robot to Orchestrator, with the </a:t>
            </a:r>
            <a:r>
              <a:rPr lang="en-US" dirty="0">
                <a:solidFill>
                  <a:schemeClr val="tx1"/>
                </a:solidFill>
                <a:hlinkClick r:id="rId4"/>
              </a:rPr>
              <a:t>Robot role</a:t>
            </a:r>
            <a:r>
              <a:rPr lang="en-US" dirty="0">
                <a:solidFill>
                  <a:schemeClr val="tx1"/>
                </a:solidFill>
              </a:rPr>
              <a:t>.</a:t>
            </a:r>
          </a:p>
          <a:p>
            <a:pPr algn="ct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021162"/>
          </a:xfrm>
        </p:spPr>
        <p:txBody>
          <a:bodyPr/>
          <a:lstStyle/>
          <a:p>
            <a:r>
              <a:rPr lang="en-US" dirty="0"/>
              <a:t>ROLES	</a:t>
            </a:r>
          </a:p>
        </p:txBody>
      </p:sp>
      <p:pic>
        <p:nvPicPr>
          <p:cNvPr id="2050" name="Picture 2"/>
          <p:cNvPicPr>
            <a:picLocks noGrp="1" noChangeAspect="1" noChangeArrowheads="1"/>
          </p:cNvPicPr>
          <p:nvPr>
            <p:ph sz="half" idx="1"/>
          </p:nvPr>
        </p:nvPicPr>
        <p:blipFill>
          <a:blip r:embed="rId2"/>
          <a:srcRect/>
          <a:stretch>
            <a:fillRect/>
          </a:stretch>
        </p:blipFill>
        <p:spPr bwMode="auto">
          <a:xfrm>
            <a:off x="3800090" y="299022"/>
            <a:ext cx="7106807" cy="1768674"/>
          </a:xfrm>
          <a:prstGeom prst="rect">
            <a:avLst/>
          </a:prstGeom>
          <a:noFill/>
          <a:ln w="9525">
            <a:noFill/>
            <a:miter lim="800000"/>
            <a:headEnd/>
            <a:tailEnd/>
          </a:ln>
          <a:effectLst/>
        </p:spPr>
      </p:pic>
      <p:pic>
        <p:nvPicPr>
          <p:cNvPr id="2051" name="Picture 3"/>
          <p:cNvPicPr>
            <a:picLocks noGrp="1" noChangeAspect="1" noChangeArrowheads="1"/>
          </p:cNvPicPr>
          <p:nvPr>
            <p:ph sz="half" idx="2"/>
          </p:nvPr>
        </p:nvPicPr>
        <p:blipFill>
          <a:blip r:embed="rId3"/>
          <a:stretch>
            <a:fillRect/>
          </a:stretch>
        </p:blipFill>
        <p:spPr bwMode="auto">
          <a:xfrm>
            <a:off x="6850044" y="2286000"/>
            <a:ext cx="3033749" cy="4022725"/>
          </a:xfrm>
          <a:prstGeom prst="rect">
            <a:avLst/>
          </a:prstGeom>
          <a:noFill/>
          <a:ln w="9525">
            <a:noFill/>
            <a:miter lim="800000"/>
            <a:headEnd/>
            <a:tailEnd/>
          </a:ln>
          <a:effectLst/>
        </p:spPr>
      </p:pic>
      <p:sp>
        <p:nvSpPr>
          <p:cNvPr id="7" name="Snip and Round Single Corner Rectangle 6"/>
          <p:cNvSpPr/>
          <p:nvPr/>
        </p:nvSpPr>
        <p:spPr>
          <a:xfrm>
            <a:off x="914400" y="2627870"/>
            <a:ext cx="5585254" cy="3550508"/>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The </a:t>
            </a:r>
            <a:r>
              <a:rPr lang="en-US" sz="2000" b="1" dirty="0">
                <a:solidFill>
                  <a:schemeClr val="tx1"/>
                </a:solidFill>
              </a:rPr>
              <a:t>Roles</a:t>
            </a:r>
            <a:r>
              <a:rPr lang="en-US" sz="2000" dirty="0">
                <a:solidFill>
                  <a:schemeClr val="tx1"/>
                </a:solidFill>
              </a:rPr>
              <a:t> page enables you to manage user permissions in Orchestrator. A user’s view of Orchestrator is dependant on the role(s) assigned to it.</a:t>
            </a:r>
          </a:p>
          <a:p>
            <a:pPr algn="ctr"/>
            <a:r>
              <a:rPr lang="en-US" sz="2000" dirty="0">
                <a:solidFill>
                  <a:schemeClr val="tx1"/>
                </a:solidFill>
              </a:rPr>
              <a:t>By default, only the </a:t>
            </a:r>
            <a:r>
              <a:rPr lang="en-US" sz="2000" b="1" dirty="0">
                <a:solidFill>
                  <a:schemeClr val="tx1"/>
                </a:solidFill>
              </a:rPr>
              <a:t>Administrator</a:t>
            </a:r>
            <a:r>
              <a:rPr lang="en-US" sz="2000" dirty="0">
                <a:solidFill>
                  <a:schemeClr val="tx1"/>
                </a:solidFill>
              </a:rPr>
              <a:t> and </a:t>
            </a:r>
            <a:r>
              <a:rPr lang="en-US" sz="2000" b="1" dirty="0">
                <a:solidFill>
                  <a:schemeClr val="tx1"/>
                </a:solidFill>
              </a:rPr>
              <a:t>Robot</a:t>
            </a:r>
            <a:r>
              <a:rPr lang="en-US" sz="2000" dirty="0">
                <a:solidFill>
                  <a:schemeClr val="tx1"/>
                </a:solidFill>
              </a:rPr>
              <a:t> roles exist. They cannot be changed or removed.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 ROBOT</a:t>
            </a:r>
          </a:p>
        </p:txBody>
      </p:sp>
      <p:pic>
        <p:nvPicPr>
          <p:cNvPr id="4098" name="Picture 2"/>
          <p:cNvPicPr>
            <a:picLocks noGrp="1" noChangeAspect="1" noChangeArrowheads="1"/>
          </p:cNvPicPr>
          <p:nvPr>
            <p:ph sz="half" idx="1"/>
          </p:nvPr>
        </p:nvPicPr>
        <p:blipFill>
          <a:blip r:embed="rId2"/>
          <a:srcRect/>
          <a:stretch>
            <a:fillRect/>
          </a:stretch>
        </p:blipFill>
        <p:spPr bwMode="auto">
          <a:xfrm>
            <a:off x="1023938" y="2018270"/>
            <a:ext cx="4866116" cy="4250725"/>
          </a:xfrm>
          <a:prstGeom prst="rect">
            <a:avLst/>
          </a:prstGeom>
          <a:noFill/>
          <a:ln w="9525">
            <a:noFill/>
            <a:miter lim="800000"/>
            <a:headEnd/>
            <a:tailEnd/>
          </a:ln>
          <a:effectLst/>
        </p:spPr>
      </p:pic>
      <p:pic>
        <p:nvPicPr>
          <p:cNvPr id="4099" name="Picture 3"/>
          <p:cNvPicPr>
            <a:picLocks noGrp="1" noChangeAspect="1" noChangeArrowheads="1"/>
          </p:cNvPicPr>
          <p:nvPr>
            <p:ph sz="half" idx="2"/>
          </p:nvPr>
        </p:nvPicPr>
        <p:blipFill>
          <a:blip r:embed="rId3"/>
          <a:stretch>
            <a:fillRect/>
          </a:stretch>
        </p:blipFill>
        <p:spPr bwMode="auto">
          <a:xfrm>
            <a:off x="6261894" y="2354262"/>
            <a:ext cx="4210050" cy="3886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uipath.com/hs-fs/hubfs/Scheme%202.png?t=1502242278988&amp;width=861&amp;height=1345&amp;name=Scheme%20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8500" y="321551"/>
            <a:ext cx="10553700" cy="6711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38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eNVIRONMENTS</a:t>
            </a:r>
            <a:endParaRPr lang="en-US" dirty="0"/>
          </a:p>
        </p:txBody>
      </p:sp>
      <p:pic>
        <p:nvPicPr>
          <p:cNvPr id="5122" name="Picture 2"/>
          <p:cNvPicPr>
            <a:picLocks noGrp="1" noChangeAspect="1" noChangeArrowheads="1"/>
          </p:cNvPicPr>
          <p:nvPr>
            <p:ph sz="half" idx="1"/>
          </p:nvPr>
        </p:nvPicPr>
        <p:blipFill>
          <a:blip r:embed="rId2"/>
          <a:srcRect/>
          <a:stretch>
            <a:fillRect/>
          </a:stretch>
        </p:blipFill>
        <p:spPr bwMode="auto">
          <a:xfrm>
            <a:off x="595571" y="2915200"/>
            <a:ext cx="4754562" cy="307736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3"/>
          <a:stretch>
            <a:fillRect/>
          </a:stretch>
        </p:blipFill>
        <p:spPr bwMode="auto">
          <a:xfrm>
            <a:off x="5989638" y="3905503"/>
            <a:ext cx="4754562" cy="783719"/>
          </a:xfrm>
          <a:prstGeom prst="rect">
            <a:avLst/>
          </a:prstGeom>
          <a:noFill/>
          <a:ln w="9525">
            <a:noFill/>
            <a:miter lim="800000"/>
            <a:headEnd/>
            <a:tailEnd/>
          </a:ln>
          <a:effectLst/>
        </p:spPr>
      </p:pic>
      <p:sp>
        <p:nvSpPr>
          <p:cNvPr id="7" name="Rounded Rectangle 6"/>
          <p:cNvSpPr/>
          <p:nvPr/>
        </p:nvSpPr>
        <p:spPr>
          <a:xfrm>
            <a:off x="5445211" y="296563"/>
            <a:ext cx="6367848" cy="3006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 environment is a grouping of Robots, that is used to deploy processes.</a:t>
            </a:r>
          </a:p>
          <a:p>
            <a:r>
              <a:rPr lang="en-US" dirty="0">
                <a:solidFill>
                  <a:schemeClr val="tx1"/>
                </a:solidFill>
              </a:rPr>
              <a:t>Multiple types of environments are available in </a:t>
            </a:r>
            <a:r>
              <a:rPr lang="en-US" dirty="0" err="1">
                <a:solidFill>
                  <a:schemeClr val="tx1"/>
                </a:solidFill>
              </a:rPr>
              <a:t>UiPath</a:t>
            </a:r>
            <a:r>
              <a:rPr lang="en-US" dirty="0">
                <a:solidFill>
                  <a:schemeClr val="tx1"/>
                </a:solidFill>
              </a:rPr>
              <a:t>. The types are used to help your automation team know how the Robot environments should be used, as follows:</a:t>
            </a:r>
          </a:p>
          <a:p>
            <a:r>
              <a:rPr lang="en-US" dirty="0">
                <a:solidFill>
                  <a:schemeClr val="tx1"/>
                </a:solidFill>
              </a:rPr>
              <a:t>Dev - for development purposes;</a:t>
            </a:r>
          </a:p>
          <a:p>
            <a:r>
              <a:rPr lang="en-US" dirty="0">
                <a:solidFill>
                  <a:schemeClr val="tx1"/>
                </a:solidFill>
              </a:rPr>
              <a:t>Test - for testing what the development team has created;</a:t>
            </a:r>
          </a:p>
          <a:p>
            <a:r>
              <a:rPr lang="en-US" dirty="0">
                <a:solidFill>
                  <a:schemeClr val="tx1"/>
                </a:solidFill>
              </a:rPr>
              <a:t>Prod - in production, after an automation project has passed all the necessary tests.</a:t>
            </a:r>
          </a:p>
          <a:p>
            <a:pPr algn="ct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pic>
        <p:nvPicPr>
          <p:cNvPr id="6146" name="Picture 2"/>
          <p:cNvPicPr>
            <a:picLocks noGrp="1" noChangeAspect="1" noChangeArrowheads="1"/>
          </p:cNvPicPr>
          <p:nvPr>
            <p:ph sz="half" idx="1"/>
          </p:nvPr>
        </p:nvPicPr>
        <p:blipFill>
          <a:blip r:embed="rId2"/>
          <a:srcRect/>
          <a:stretch>
            <a:fillRect/>
          </a:stretch>
        </p:blipFill>
        <p:spPr bwMode="auto">
          <a:xfrm>
            <a:off x="302484" y="2514808"/>
            <a:ext cx="5592031" cy="3756453"/>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3"/>
          <a:srcRect/>
          <a:stretch>
            <a:fillRect/>
          </a:stretch>
        </p:blipFill>
        <p:spPr bwMode="auto">
          <a:xfrm>
            <a:off x="6188150" y="3080573"/>
            <a:ext cx="5473205" cy="1367482"/>
          </a:xfrm>
          <a:prstGeom prst="rect">
            <a:avLst/>
          </a:prstGeom>
          <a:noFill/>
          <a:ln w="9525">
            <a:noFill/>
            <a:miter lim="800000"/>
            <a:headEnd/>
            <a:tailEnd/>
          </a:ln>
          <a:effectLst/>
        </p:spPr>
      </p:pic>
      <p:sp>
        <p:nvSpPr>
          <p:cNvPr id="7" name="Rounded Rectangle 6"/>
          <p:cNvSpPr/>
          <p:nvPr/>
        </p:nvSpPr>
        <p:spPr>
          <a:xfrm>
            <a:off x="4471332" y="503339"/>
            <a:ext cx="7029974" cy="1887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a:t>
            </a:r>
            <a:r>
              <a:rPr lang="en-US" b="1" dirty="0">
                <a:solidFill>
                  <a:schemeClr val="tx1"/>
                </a:solidFill>
              </a:rPr>
              <a:t>Packages</a:t>
            </a:r>
            <a:r>
              <a:rPr lang="en-US" dirty="0">
                <a:solidFill>
                  <a:schemeClr val="tx1"/>
                </a:solidFill>
              </a:rPr>
              <a:t> page displays all the projects published from </a:t>
            </a:r>
            <a:r>
              <a:rPr lang="en-US" dirty="0" err="1">
                <a:solidFill>
                  <a:schemeClr val="tx1"/>
                </a:solidFill>
              </a:rPr>
              <a:t>UiPath</a:t>
            </a:r>
            <a:r>
              <a:rPr lang="en-US" dirty="0">
                <a:solidFill>
                  <a:schemeClr val="tx1"/>
                </a:solidFill>
              </a:rPr>
              <a:t> Studio, as well as the ones that were manually uploaded. For more information, see </a:t>
            </a:r>
            <a:r>
              <a:rPr lang="en-US" dirty="0">
                <a:solidFill>
                  <a:schemeClr val="tx1"/>
                </a:solidFill>
                <a:hlinkClick r:id="rId4"/>
              </a:rPr>
              <a:t>Publishing a Project from Studio to Orchestrator</a:t>
            </a:r>
            <a:r>
              <a:rPr lang="en-US" dirty="0">
                <a:solidFill>
                  <a:schemeClr val="tx1"/>
                </a:solidFill>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p:cNvPicPr>
            <a:picLocks noGrp="1" noChangeAspect="1" noChangeArrowheads="1"/>
          </p:cNvPicPr>
          <p:nvPr>
            <p:ph sz="half" idx="1"/>
          </p:nvPr>
        </p:nvPicPr>
        <p:blipFill>
          <a:blip r:embed="rId2"/>
          <a:srcRect/>
          <a:stretch>
            <a:fillRect/>
          </a:stretch>
        </p:blipFill>
        <p:spPr bwMode="auto">
          <a:xfrm>
            <a:off x="1005017" y="576493"/>
            <a:ext cx="7673202" cy="1786542"/>
          </a:xfrm>
          <a:prstGeom prst="rect">
            <a:avLst/>
          </a:prstGeom>
          <a:noFill/>
          <a:ln w="9525">
            <a:noFill/>
            <a:miter lim="800000"/>
            <a:headEnd/>
            <a:tailEnd/>
          </a:ln>
          <a:effectLst/>
        </p:spPr>
      </p:pic>
      <p:sp>
        <p:nvSpPr>
          <p:cNvPr id="4" name="Content Placeholder 3"/>
          <p:cNvSpPr>
            <a:spLocks noGrp="1"/>
          </p:cNvSpPr>
          <p:nvPr>
            <p:ph sz="half" idx="2"/>
          </p:nvPr>
        </p:nvSpPr>
        <p:spPr/>
        <p:txBody>
          <a:bodyPr/>
          <a:lstStyle/>
          <a:p>
            <a:endParaRPr lang="en-US" dirty="0"/>
          </a:p>
        </p:txBody>
      </p:sp>
      <p:pic>
        <p:nvPicPr>
          <p:cNvPr id="7171" name="Picture 3"/>
          <p:cNvPicPr>
            <a:picLocks noChangeAspect="1" noChangeArrowheads="1"/>
          </p:cNvPicPr>
          <p:nvPr/>
        </p:nvPicPr>
        <p:blipFill>
          <a:blip r:embed="rId3"/>
          <a:srcRect/>
          <a:stretch>
            <a:fillRect/>
          </a:stretch>
        </p:blipFill>
        <p:spPr bwMode="auto">
          <a:xfrm>
            <a:off x="3435178" y="2706774"/>
            <a:ext cx="7645228" cy="380047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a:t>
            </a:r>
          </a:p>
        </p:txBody>
      </p:sp>
      <p:pic>
        <p:nvPicPr>
          <p:cNvPr id="8194" name="Picture 2"/>
          <p:cNvPicPr>
            <a:picLocks noGrp="1" noChangeAspect="1" noChangeArrowheads="1"/>
          </p:cNvPicPr>
          <p:nvPr>
            <p:ph sz="half" idx="1"/>
          </p:nvPr>
        </p:nvPicPr>
        <p:blipFill>
          <a:blip r:embed="rId2"/>
          <a:stretch>
            <a:fillRect/>
          </a:stretch>
        </p:blipFill>
        <p:spPr bwMode="auto">
          <a:xfrm>
            <a:off x="1023938" y="3097530"/>
            <a:ext cx="4754562" cy="2399665"/>
          </a:xfrm>
          <a:prstGeom prst="rect">
            <a:avLst/>
          </a:prstGeom>
          <a:noFill/>
          <a:ln w="9525">
            <a:noFill/>
            <a:miter lim="800000"/>
            <a:headEnd/>
            <a:tailEnd/>
          </a:ln>
          <a:effectLst/>
        </p:spPr>
      </p:pic>
      <p:pic>
        <p:nvPicPr>
          <p:cNvPr id="8195" name="Picture 3"/>
          <p:cNvPicPr>
            <a:picLocks noGrp="1" noChangeAspect="1" noChangeArrowheads="1"/>
          </p:cNvPicPr>
          <p:nvPr>
            <p:ph sz="half" idx="2"/>
          </p:nvPr>
        </p:nvPicPr>
        <p:blipFill>
          <a:blip r:embed="rId3"/>
          <a:stretch>
            <a:fillRect/>
          </a:stretch>
        </p:blipFill>
        <p:spPr bwMode="auto">
          <a:xfrm>
            <a:off x="5989638" y="2668624"/>
            <a:ext cx="4754562" cy="3257476"/>
          </a:xfrm>
          <a:prstGeom prst="rect">
            <a:avLst/>
          </a:prstGeom>
          <a:noFill/>
          <a:ln w="9525">
            <a:noFill/>
            <a:miter lim="800000"/>
            <a:headEnd/>
            <a:tailEnd/>
          </a:ln>
          <a:effectLst/>
        </p:spPr>
      </p:pic>
      <p:sp>
        <p:nvSpPr>
          <p:cNvPr id="7" name="Rounded Rectangle 6"/>
          <p:cNvSpPr/>
          <p:nvPr/>
        </p:nvSpPr>
        <p:spPr>
          <a:xfrm>
            <a:off x="4448432" y="560173"/>
            <a:ext cx="7092779" cy="17381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a:t>
            </a:r>
            <a:r>
              <a:rPr lang="en-US" b="1" dirty="0">
                <a:solidFill>
                  <a:schemeClr val="tx1"/>
                </a:solidFill>
              </a:rPr>
              <a:t>Processes</a:t>
            </a:r>
            <a:r>
              <a:rPr lang="en-US" dirty="0">
                <a:solidFill>
                  <a:schemeClr val="tx1"/>
                </a:solidFill>
              </a:rPr>
              <a:t> page enables you to deploy an uploaded package to Robot environments, manage previously created associations and keep all your processes up to date. This helps you distribute packaged on the Robot machines and execute processes faster from the </a:t>
            </a:r>
            <a:r>
              <a:rPr lang="en-US" b="1" dirty="0">
                <a:solidFill>
                  <a:schemeClr val="tx1"/>
                </a:solidFill>
                <a:hlinkClick r:id="rId4"/>
              </a:rPr>
              <a:t>Jobs</a:t>
            </a:r>
            <a:r>
              <a:rPr lang="en-US" dirty="0">
                <a:solidFill>
                  <a:schemeClr val="tx1"/>
                </a:solidFill>
                <a:hlinkClick r:id="rId4"/>
              </a:rPr>
              <a:t> page</a:t>
            </a:r>
            <a:r>
              <a:rPr lang="en-US" dirty="0">
                <a:solidFill>
                  <a:schemeClr val="tx1"/>
                </a:solidFill>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JOBS</a:t>
            </a:r>
          </a:p>
        </p:txBody>
      </p:sp>
      <p:pic>
        <p:nvPicPr>
          <p:cNvPr id="9218" name="Picture 2"/>
          <p:cNvPicPr>
            <a:picLocks noGrp="1" noChangeAspect="1" noChangeArrowheads="1"/>
          </p:cNvPicPr>
          <p:nvPr>
            <p:ph sz="half" idx="1"/>
          </p:nvPr>
        </p:nvPicPr>
        <p:blipFill>
          <a:blip r:embed="rId2"/>
          <a:srcRect/>
          <a:stretch>
            <a:fillRect/>
          </a:stretch>
        </p:blipFill>
        <p:spPr bwMode="auto">
          <a:xfrm>
            <a:off x="5381753" y="271848"/>
            <a:ext cx="6443984" cy="3987113"/>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3"/>
          <a:srcRect/>
          <a:stretch>
            <a:fillRect/>
          </a:stretch>
        </p:blipFill>
        <p:spPr bwMode="auto">
          <a:xfrm>
            <a:off x="3089877" y="4921110"/>
            <a:ext cx="8838513" cy="1466974"/>
          </a:xfrm>
          <a:prstGeom prst="rect">
            <a:avLst/>
          </a:prstGeom>
          <a:noFill/>
          <a:ln w="9525">
            <a:noFill/>
            <a:miter lim="800000"/>
            <a:headEnd/>
            <a:tailEnd/>
          </a:ln>
          <a:effectLst/>
        </p:spPr>
      </p:pic>
      <p:sp>
        <p:nvSpPr>
          <p:cNvPr id="8" name="Rectangle 7"/>
          <p:cNvSpPr/>
          <p:nvPr/>
        </p:nvSpPr>
        <p:spPr>
          <a:xfrm>
            <a:off x="222422" y="2018270"/>
            <a:ext cx="4868562" cy="2784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job is the execution of a process on one or multiple Robots. After creating a process (deploying a package to an environment), the next step is to execute it with the assigned Robots. This can be done manually from the </a:t>
            </a:r>
            <a:r>
              <a:rPr lang="en-US" b="1" dirty="0">
                <a:solidFill>
                  <a:schemeClr val="tx1"/>
                </a:solidFill>
              </a:rPr>
              <a:t>Jobs</a:t>
            </a:r>
            <a:r>
              <a:rPr lang="en-US" dirty="0">
                <a:solidFill>
                  <a:schemeClr val="tx1"/>
                </a:solidFill>
              </a:rPr>
              <a:t> page or in a preplanned manner, from </a:t>
            </a:r>
            <a:r>
              <a:rPr lang="en-US" dirty="0">
                <a:solidFill>
                  <a:schemeClr val="tx1"/>
                </a:solidFill>
                <a:hlinkClick r:id="rId4"/>
              </a:rPr>
              <a:t>the </a:t>
            </a:r>
            <a:r>
              <a:rPr lang="en-US" b="1" dirty="0">
                <a:solidFill>
                  <a:schemeClr val="tx1"/>
                </a:solidFill>
                <a:hlinkClick r:id="rId4"/>
              </a:rPr>
              <a:t>Schedules</a:t>
            </a:r>
            <a:r>
              <a:rPr lang="en-US" dirty="0">
                <a:solidFill>
                  <a:schemeClr val="tx1"/>
                </a:solidFill>
                <a:hlinkClick r:id="rId4"/>
              </a:rPr>
              <a:t> page</a:t>
            </a:r>
            <a:r>
              <a:rPr lang="en-US" dirty="0">
                <a:solidFill>
                  <a:schemeClr val="tx1"/>
                </a:solidFill>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noChangeArrowheads="1"/>
          </p:cNvPicPr>
          <p:nvPr>
            <p:ph sz="half" idx="1"/>
          </p:nvPr>
        </p:nvPicPr>
        <p:blipFill>
          <a:blip r:embed="rId2"/>
          <a:srcRect/>
          <a:stretch>
            <a:fillRect/>
          </a:stretch>
        </p:blipFill>
        <p:spPr bwMode="auto">
          <a:xfrm>
            <a:off x="1081602" y="611653"/>
            <a:ext cx="9413403" cy="1611808"/>
          </a:xfrm>
          <a:prstGeom prst="rect">
            <a:avLst/>
          </a:prstGeom>
          <a:noFill/>
          <a:ln w="9525">
            <a:noFill/>
            <a:miter lim="800000"/>
            <a:headEnd/>
            <a:tailEnd/>
          </a:ln>
          <a:effectLst/>
        </p:spPr>
      </p:pic>
      <p:pic>
        <p:nvPicPr>
          <p:cNvPr id="10242" name="Picture 2"/>
          <p:cNvPicPr>
            <a:picLocks noGrp="1" noChangeAspect="1" noChangeArrowheads="1"/>
          </p:cNvPicPr>
          <p:nvPr>
            <p:ph sz="half" idx="2"/>
          </p:nvPr>
        </p:nvPicPr>
        <p:blipFill>
          <a:blip r:embed="rId3"/>
          <a:srcRect/>
          <a:stretch>
            <a:fillRect/>
          </a:stretch>
        </p:blipFill>
        <p:spPr bwMode="auto">
          <a:xfrm>
            <a:off x="258431" y="2351903"/>
            <a:ext cx="4280617" cy="4022725"/>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4802660" y="2613922"/>
            <a:ext cx="3575221" cy="3401116"/>
          </a:xfrm>
          <a:prstGeom prst="rect">
            <a:avLst/>
          </a:prstGeom>
          <a:noFill/>
          <a:ln w="9525">
            <a:noFill/>
            <a:miter lim="800000"/>
            <a:headEnd/>
            <a:tailEnd/>
          </a:ln>
          <a:effectLst/>
        </p:spPr>
      </p:pic>
      <p:pic>
        <p:nvPicPr>
          <p:cNvPr id="10244" name="Picture 4"/>
          <p:cNvPicPr>
            <a:picLocks noChangeAspect="1" noChangeArrowheads="1"/>
          </p:cNvPicPr>
          <p:nvPr/>
        </p:nvPicPr>
        <p:blipFill>
          <a:blip r:embed="rId5"/>
          <a:srcRect/>
          <a:stretch>
            <a:fillRect/>
          </a:stretch>
        </p:blipFill>
        <p:spPr bwMode="auto">
          <a:xfrm>
            <a:off x="8567351" y="2532612"/>
            <a:ext cx="2520779" cy="3373918"/>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ASSETS	</a:t>
            </a:r>
          </a:p>
        </p:txBody>
      </p:sp>
      <p:pic>
        <p:nvPicPr>
          <p:cNvPr id="11266" name="Picture 2"/>
          <p:cNvPicPr>
            <a:picLocks noGrp="1" noChangeAspect="1" noChangeArrowheads="1"/>
          </p:cNvPicPr>
          <p:nvPr>
            <p:ph sz="half" idx="1"/>
          </p:nvPr>
        </p:nvPicPr>
        <p:blipFill>
          <a:blip r:embed="rId2"/>
          <a:stretch>
            <a:fillRect/>
          </a:stretch>
        </p:blipFill>
        <p:spPr bwMode="auto">
          <a:xfrm>
            <a:off x="1023938" y="2819893"/>
            <a:ext cx="4754562" cy="2954938"/>
          </a:xfrm>
          <a:prstGeom prst="rect">
            <a:avLst/>
          </a:prstGeom>
          <a:noFill/>
          <a:ln w="9525">
            <a:noFill/>
            <a:miter lim="800000"/>
            <a:headEnd/>
            <a:tailEnd/>
          </a:ln>
          <a:effectLst/>
        </p:spPr>
      </p:pic>
      <p:pic>
        <p:nvPicPr>
          <p:cNvPr id="11267" name="Picture 3"/>
          <p:cNvPicPr>
            <a:picLocks noGrp="1" noChangeAspect="1" noChangeArrowheads="1"/>
          </p:cNvPicPr>
          <p:nvPr>
            <p:ph sz="half" idx="2"/>
          </p:nvPr>
        </p:nvPicPr>
        <p:blipFill>
          <a:blip r:embed="rId3"/>
          <a:srcRect/>
          <a:stretch>
            <a:fillRect/>
          </a:stretch>
        </p:blipFill>
        <p:spPr bwMode="auto">
          <a:xfrm>
            <a:off x="5955549" y="3116262"/>
            <a:ext cx="1428750" cy="1752600"/>
          </a:xfrm>
          <a:prstGeom prst="rect">
            <a:avLst/>
          </a:prstGeom>
          <a:noFill/>
          <a:ln w="9525">
            <a:noFill/>
            <a:miter lim="800000"/>
            <a:headEnd/>
            <a:tailEnd/>
          </a:ln>
          <a:effectLst/>
        </p:spPr>
      </p:pic>
      <p:sp>
        <p:nvSpPr>
          <p:cNvPr id="7" name="Rectangle 6"/>
          <p:cNvSpPr/>
          <p:nvPr/>
        </p:nvSpPr>
        <p:spPr>
          <a:xfrm>
            <a:off x="4061254" y="675503"/>
            <a:ext cx="7199870" cy="1894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Assets usually represent shared variables or credentials that can be used in different automation projects. They give you the opportunity to store specific information so that the Robots can easily have access to 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QUEUES	</a:t>
            </a:r>
          </a:p>
        </p:txBody>
      </p:sp>
      <p:pic>
        <p:nvPicPr>
          <p:cNvPr id="14338" name="Picture 2"/>
          <p:cNvPicPr>
            <a:picLocks noGrp="1" noChangeAspect="1" noChangeArrowheads="1"/>
          </p:cNvPicPr>
          <p:nvPr>
            <p:ph sz="half" idx="1"/>
          </p:nvPr>
        </p:nvPicPr>
        <p:blipFill>
          <a:blip r:embed="rId2"/>
          <a:srcRect/>
          <a:stretch>
            <a:fillRect/>
          </a:stretch>
        </p:blipFill>
        <p:spPr bwMode="auto">
          <a:xfrm>
            <a:off x="760326" y="2669060"/>
            <a:ext cx="4190615" cy="3270422"/>
          </a:xfrm>
          <a:prstGeom prst="rect">
            <a:avLst/>
          </a:prstGeom>
          <a:noFill/>
          <a:ln w="9525">
            <a:noFill/>
            <a:miter lim="800000"/>
            <a:headEnd/>
            <a:tailEnd/>
          </a:ln>
          <a:effectLst/>
        </p:spPr>
      </p:pic>
      <p:pic>
        <p:nvPicPr>
          <p:cNvPr id="14339" name="Picture 3"/>
          <p:cNvPicPr>
            <a:picLocks noGrp="1" noChangeAspect="1" noChangeArrowheads="1"/>
          </p:cNvPicPr>
          <p:nvPr>
            <p:ph sz="half" idx="2"/>
          </p:nvPr>
        </p:nvPicPr>
        <p:blipFill>
          <a:blip r:embed="rId3"/>
          <a:srcRect/>
          <a:stretch>
            <a:fillRect/>
          </a:stretch>
        </p:blipFill>
        <p:spPr bwMode="auto">
          <a:xfrm>
            <a:off x="2916924" y="687066"/>
            <a:ext cx="8518864" cy="1660717"/>
          </a:xfrm>
          <a:prstGeom prst="rect">
            <a:avLst/>
          </a:prstGeom>
          <a:noFill/>
          <a:ln w="9525">
            <a:noFill/>
            <a:miter lim="800000"/>
            <a:headEnd/>
            <a:tailEnd/>
          </a:ln>
          <a:effectLst/>
        </p:spPr>
      </p:pic>
      <p:sp>
        <p:nvSpPr>
          <p:cNvPr id="7" name="Rectangle 6"/>
          <p:cNvSpPr/>
          <p:nvPr/>
        </p:nvSpPr>
        <p:spPr>
          <a:xfrm>
            <a:off x="5848865" y="2784389"/>
            <a:ext cx="5502876" cy="3418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 queue is a container that enables you to hold an unlimited number of items. Queue items can store multiple types of data, such as invoice information or customer details. This information can be processed in other systems - SAP or </a:t>
            </a:r>
            <a:r>
              <a:rPr lang="en-US" dirty="0" err="1">
                <a:solidFill>
                  <a:schemeClr val="tx1"/>
                </a:solidFill>
              </a:rPr>
              <a:t>Salesforce</a:t>
            </a:r>
            <a:r>
              <a:rPr lang="en-US" dirty="0">
                <a:solidFill>
                  <a:schemeClr val="tx1"/>
                </a:solidFill>
              </a:rPr>
              <a:t>, for instance.</a:t>
            </a:r>
          </a:p>
          <a:p>
            <a:r>
              <a:rPr lang="en-US" dirty="0">
                <a:solidFill>
                  <a:schemeClr val="tx1"/>
                </a:solidFill>
              </a:rPr>
              <a:t>New queues created in Orchestrator are empty by default. To populate queues with items, to change their status and process them, you have to use Studio activities. As soon as queue items are processed, they become transactions.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ALERTS</a:t>
            </a:r>
          </a:p>
        </p:txBody>
      </p:sp>
      <p:sp>
        <p:nvSpPr>
          <p:cNvPr id="3" name="Content Placeholder 2"/>
          <p:cNvSpPr>
            <a:spLocks noGrp="1"/>
          </p:cNvSpPr>
          <p:nvPr>
            <p:ph sz="half" idx="1"/>
          </p:nvPr>
        </p:nvSpPr>
        <p:spPr/>
        <p:txBody>
          <a:bodyPr/>
          <a:lstStyle/>
          <a:p>
            <a:r>
              <a:rPr lang="en-US" dirty="0"/>
              <a:t>The </a:t>
            </a:r>
            <a:r>
              <a:rPr lang="en-US" b="1" dirty="0"/>
              <a:t>Alerts</a:t>
            </a:r>
            <a:r>
              <a:rPr lang="en-US" dirty="0"/>
              <a:t> page displays notifications for Robots, queue items, schedules, and jobs. The notifications appear in real time and have the following severity levels: Info, Success, Warn, Error and Fatal.</a:t>
            </a:r>
          </a:p>
        </p:txBody>
      </p:sp>
      <p:pic>
        <p:nvPicPr>
          <p:cNvPr id="15362" name="Picture 2"/>
          <p:cNvPicPr>
            <a:picLocks noGrp="1" noChangeAspect="1" noChangeArrowheads="1"/>
          </p:cNvPicPr>
          <p:nvPr>
            <p:ph sz="half" idx="2"/>
          </p:nvPr>
        </p:nvPicPr>
        <p:blipFill>
          <a:blip r:embed="rId2"/>
          <a:srcRect/>
          <a:stretch>
            <a:fillRect/>
          </a:stretch>
        </p:blipFill>
        <p:spPr bwMode="auto">
          <a:xfrm>
            <a:off x="873942" y="4191622"/>
            <a:ext cx="4754562" cy="1924951"/>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7865205" y="1463246"/>
            <a:ext cx="2771775" cy="43434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LOGS</a:t>
            </a:r>
          </a:p>
        </p:txBody>
      </p:sp>
      <p:sp>
        <p:nvSpPr>
          <p:cNvPr id="3" name="Content Placeholder 2"/>
          <p:cNvSpPr>
            <a:spLocks noGrp="1"/>
          </p:cNvSpPr>
          <p:nvPr>
            <p:ph sz="half" idx="1"/>
          </p:nvPr>
        </p:nvSpPr>
        <p:spPr/>
        <p:txBody>
          <a:bodyPr>
            <a:normAutofit fontScale="77500" lnSpcReduction="20000"/>
          </a:bodyPr>
          <a:lstStyle/>
          <a:p>
            <a:r>
              <a:rPr lang="en-US" dirty="0"/>
              <a:t>The </a:t>
            </a:r>
            <a:r>
              <a:rPr lang="en-US" b="1" dirty="0"/>
              <a:t>Logs</a:t>
            </a:r>
            <a:r>
              <a:rPr lang="en-US" dirty="0"/>
              <a:t> page displays logs generated by Robots. To make it easier to sift through all the generated data, you can view it in a filtered manner, as follows:</a:t>
            </a:r>
          </a:p>
          <a:p>
            <a:r>
              <a:rPr lang="en-US" dirty="0"/>
              <a:t>all logs generated by an indicated Robot, from the </a:t>
            </a:r>
            <a:r>
              <a:rPr lang="en-US" b="1" dirty="0"/>
              <a:t>Robots</a:t>
            </a:r>
            <a:r>
              <a:rPr lang="en-US" dirty="0"/>
              <a:t> page</a:t>
            </a:r>
          </a:p>
          <a:p>
            <a:r>
              <a:rPr lang="en-US" dirty="0"/>
              <a:t>all logs generated by a Robot within an indicated job, from the </a:t>
            </a:r>
            <a:r>
              <a:rPr lang="en-US" b="1" dirty="0"/>
              <a:t>Jobs</a:t>
            </a:r>
            <a:r>
              <a:rPr lang="en-US" dirty="0"/>
              <a:t> page</a:t>
            </a:r>
          </a:p>
          <a:p>
            <a:r>
              <a:rPr lang="en-US" dirty="0"/>
              <a:t>Messages are logged on the following levels: </a:t>
            </a:r>
            <a:r>
              <a:rPr lang="en-US" b="1" dirty="0"/>
              <a:t>Trace</a:t>
            </a:r>
            <a:r>
              <a:rPr lang="en-US" dirty="0"/>
              <a:t>, </a:t>
            </a:r>
            <a:r>
              <a:rPr lang="en-US" b="1" dirty="0"/>
              <a:t>Debug</a:t>
            </a:r>
            <a:r>
              <a:rPr lang="en-US" dirty="0"/>
              <a:t>, </a:t>
            </a:r>
            <a:r>
              <a:rPr lang="en-US" b="1" dirty="0"/>
              <a:t>Info</a:t>
            </a:r>
            <a:r>
              <a:rPr lang="en-US" dirty="0"/>
              <a:t>, </a:t>
            </a:r>
            <a:r>
              <a:rPr lang="en-US" b="1" dirty="0"/>
              <a:t>Warn</a:t>
            </a:r>
            <a:r>
              <a:rPr lang="en-US" dirty="0"/>
              <a:t>, </a:t>
            </a:r>
            <a:r>
              <a:rPr lang="en-US" b="1" dirty="0"/>
              <a:t>Error</a:t>
            </a:r>
            <a:r>
              <a:rPr lang="en-US" dirty="0"/>
              <a:t> and </a:t>
            </a:r>
            <a:r>
              <a:rPr lang="en-US" b="1" dirty="0"/>
              <a:t>Fatal</a:t>
            </a:r>
            <a:r>
              <a:rPr lang="en-US" dirty="0"/>
              <a:t>.</a:t>
            </a:r>
          </a:p>
          <a:p>
            <a:r>
              <a:rPr lang="en-US" dirty="0"/>
              <a:t>Custom messages can also be sent to this page from Studio, with the </a:t>
            </a:r>
            <a:r>
              <a:rPr lang="en-US" b="1" dirty="0"/>
              <a:t>Log Message</a:t>
            </a:r>
            <a:r>
              <a:rPr lang="en-US" dirty="0"/>
              <a:t> activity. The messages can be logged at all the levels described above and should be used for diagnostic purposes.</a:t>
            </a:r>
          </a:p>
          <a:p>
            <a:endParaRPr lang="en-US" dirty="0"/>
          </a:p>
        </p:txBody>
      </p:sp>
      <p:pic>
        <p:nvPicPr>
          <p:cNvPr id="16386" name="Picture 2"/>
          <p:cNvPicPr>
            <a:picLocks noGrp="1" noChangeAspect="1" noChangeArrowheads="1"/>
          </p:cNvPicPr>
          <p:nvPr>
            <p:ph sz="half" idx="2"/>
          </p:nvPr>
        </p:nvPicPr>
        <p:blipFill>
          <a:blip r:embed="rId2"/>
          <a:srcRect/>
          <a:stretch>
            <a:fillRect/>
          </a:stretch>
        </p:blipFill>
        <p:spPr bwMode="auto">
          <a:xfrm>
            <a:off x="5989637" y="1515763"/>
            <a:ext cx="5345627" cy="397636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4322572" cy="1499616"/>
          </a:xfrm>
        </p:spPr>
        <p:txBody>
          <a:bodyPr/>
          <a:lstStyle/>
          <a:p>
            <a:r>
              <a:rPr lang="en-US" dirty="0"/>
              <a:t>UIPATH Studio</a:t>
            </a:r>
          </a:p>
        </p:txBody>
      </p:sp>
      <p:sp>
        <p:nvSpPr>
          <p:cNvPr id="4" name="Content Placeholder 3"/>
          <p:cNvSpPr>
            <a:spLocks noGrp="1"/>
          </p:cNvSpPr>
          <p:nvPr>
            <p:ph sz="half" idx="1"/>
          </p:nvPr>
        </p:nvSpPr>
        <p:spPr/>
        <p:txBody>
          <a:bodyPr/>
          <a:lstStyle/>
          <a:p>
            <a:pPr marL="457200" indent="-457200">
              <a:buAutoNum type="arabicPeriod"/>
            </a:pPr>
            <a:r>
              <a:rPr lang="en-US" dirty="0"/>
              <a:t>Activities pane</a:t>
            </a:r>
          </a:p>
          <a:p>
            <a:pPr marL="457200" indent="-457200">
              <a:buAutoNum type="arabicPeriod"/>
            </a:pPr>
            <a:r>
              <a:rPr lang="en-US" dirty="0"/>
              <a:t>Library pane</a:t>
            </a:r>
          </a:p>
          <a:p>
            <a:pPr marL="457200" indent="-457200">
              <a:buAutoNum type="arabicPeriod"/>
            </a:pPr>
            <a:r>
              <a:rPr lang="en-US" dirty="0"/>
              <a:t>Project pane</a:t>
            </a:r>
          </a:p>
          <a:p>
            <a:pPr marL="457200" indent="-457200">
              <a:buAutoNum type="arabicPeriod"/>
            </a:pPr>
            <a:r>
              <a:rPr lang="en-US" dirty="0"/>
              <a:t>Main view</a:t>
            </a:r>
          </a:p>
          <a:p>
            <a:pPr marL="457200" indent="-457200">
              <a:buAutoNum type="arabicPeriod"/>
            </a:pPr>
            <a:r>
              <a:rPr lang="en-US" dirty="0"/>
              <a:t>Properties pane</a:t>
            </a:r>
          </a:p>
          <a:p>
            <a:pPr marL="457200" indent="-457200">
              <a:buAutoNum type="arabicPeriod"/>
            </a:pPr>
            <a:r>
              <a:rPr lang="en-US" dirty="0"/>
              <a:t>Variables |</a:t>
            </a:r>
            <a:r>
              <a:rPr lang="en-US" dirty="0" err="1"/>
              <a:t>Arguments|Imports</a:t>
            </a:r>
            <a:endParaRPr lang="en-US" dirty="0"/>
          </a:p>
          <a:p>
            <a:pPr marL="457200" indent="-457200">
              <a:buAutoNum type="arabicPeriod"/>
            </a:pPr>
            <a:r>
              <a:rPr lang="en-US"/>
              <a:t>Output</a:t>
            </a:r>
          </a:p>
          <a:p>
            <a:pPr marL="0" indent="0">
              <a:buNone/>
            </a:pPr>
            <a:endParaRPr lang="en-US" dirty="0"/>
          </a:p>
        </p:txBody>
      </p:sp>
      <p:pic>
        <p:nvPicPr>
          <p:cNvPr id="4098" name="Picture 2" descr="Image result for ui path studio imag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585216"/>
            <a:ext cx="5935662" cy="572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648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a:t>
            </a:r>
          </a:p>
        </p:txBody>
      </p:sp>
      <p:sp>
        <p:nvSpPr>
          <p:cNvPr id="3" name="Content Placeholder 2"/>
          <p:cNvSpPr>
            <a:spLocks noGrp="1"/>
          </p:cNvSpPr>
          <p:nvPr>
            <p:ph sz="half" idx="1"/>
          </p:nvPr>
        </p:nvSpPr>
        <p:spPr/>
        <p:txBody>
          <a:bodyPr/>
          <a:lstStyle/>
          <a:p>
            <a:r>
              <a:rPr lang="en-US" dirty="0"/>
              <a:t>The </a:t>
            </a:r>
            <a:r>
              <a:rPr lang="en-US" b="1" dirty="0"/>
              <a:t>Audit</a:t>
            </a:r>
            <a:r>
              <a:rPr lang="en-US" dirty="0"/>
              <a:t> page displays the audit trail for actions performed by all entities in Orchestrator.</a:t>
            </a:r>
          </a:p>
          <a:p>
            <a:endParaRPr lang="en-US" dirty="0"/>
          </a:p>
        </p:txBody>
      </p:sp>
      <p:pic>
        <p:nvPicPr>
          <p:cNvPr id="17411" name="Picture 3"/>
          <p:cNvPicPr>
            <a:picLocks noGrp="1" noChangeAspect="1" noChangeArrowheads="1"/>
          </p:cNvPicPr>
          <p:nvPr>
            <p:ph sz="half" idx="2"/>
          </p:nvPr>
        </p:nvPicPr>
        <p:blipFill>
          <a:blip r:embed="rId2"/>
          <a:srcRect/>
          <a:stretch>
            <a:fillRect/>
          </a:stretch>
        </p:blipFill>
        <p:spPr bwMode="auto">
          <a:xfrm>
            <a:off x="6269724" y="1733250"/>
            <a:ext cx="4754562" cy="1882517"/>
          </a:xfrm>
          <a:prstGeom prst="rect">
            <a:avLst/>
          </a:prstGeom>
          <a:noFill/>
          <a:ln w="9525">
            <a:noFill/>
            <a:miter lim="800000"/>
            <a:headEnd/>
            <a:tailEnd/>
          </a:ln>
          <a:effectLst/>
        </p:spPr>
      </p:pic>
      <p:pic>
        <p:nvPicPr>
          <p:cNvPr id="17412" name="Picture 4"/>
          <p:cNvPicPr>
            <a:picLocks noChangeAspect="1" noChangeArrowheads="1"/>
          </p:cNvPicPr>
          <p:nvPr/>
        </p:nvPicPr>
        <p:blipFill>
          <a:blip r:embed="rId3"/>
          <a:srcRect/>
          <a:stretch>
            <a:fillRect/>
          </a:stretch>
        </p:blipFill>
        <p:spPr bwMode="auto">
          <a:xfrm>
            <a:off x="8527579" y="4025729"/>
            <a:ext cx="1381125" cy="20193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RPA | </a:t>
            </a:r>
            <a:r>
              <a:rPr lang="en-US" dirty="0" err="1"/>
              <a:t>UIPath</a:t>
            </a:r>
            <a:r>
              <a:rPr lang="en-US" dirty="0"/>
              <a:t> Roles in the industry</a:t>
            </a:r>
          </a:p>
        </p:txBody>
      </p:sp>
      <p:sp>
        <p:nvSpPr>
          <p:cNvPr id="6" name="Content Placeholder 5"/>
          <p:cNvSpPr>
            <a:spLocks noGrp="1"/>
          </p:cNvSpPr>
          <p:nvPr>
            <p:ph sz="half" idx="1"/>
          </p:nvPr>
        </p:nvSpPr>
        <p:spPr/>
        <p:txBody>
          <a:bodyPr/>
          <a:lstStyle/>
          <a:p>
            <a:r>
              <a:rPr lang="en-US" dirty="0"/>
              <a:t>&gt; QA Software Engineer</a:t>
            </a:r>
          </a:p>
          <a:p>
            <a:r>
              <a:rPr lang="en-US" dirty="0"/>
              <a:t>&gt; Robotic Process Automation consultant</a:t>
            </a:r>
          </a:p>
          <a:p>
            <a:r>
              <a:rPr lang="en-US" dirty="0"/>
              <a:t>&gt; Robotic Process Developer</a:t>
            </a:r>
          </a:p>
          <a:p>
            <a:r>
              <a:rPr lang="en-US" dirty="0"/>
              <a:t>&gt; </a:t>
            </a:r>
            <a:r>
              <a:rPr lang="en-US" dirty="0" err="1"/>
              <a:t>.Net</a:t>
            </a:r>
            <a:r>
              <a:rPr lang="en-US" dirty="0"/>
              <a:t> Developer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UiPath</a:t>
            </a:r>
            <a:r>
              <a:rPr lang="en-US" dirty="0"/>
              <a:t> Academy Certification Program </a:t>
            </a:r>
            <a:br>
              <a:rPr lang="en-US" dirty="0"/>
            </a:br>
            <a:endParaRPr lang="en-US" dirty="0"/>
          </a:p>
        </p:txBody>
      </p:sp>
      <p:sp>
        <p:nvSpPr>
          <p:cNvPr id="3" name="Content Placeholder 2"/>
          <p:cNvSpPr>
            <a:spLocks noGrp="1"/>
          </p:cNvSpPr>
          <p:nvPr>
            <p:ph sz="half" idx="1"/>
          </p:nvPr>
        </p:nvSpPr>
        <p:spPr>
          <a:xfrm>
            <a:off x="1024126" y="1573427"/>
            <a:ext cx="5047159" cy="4735933"/>
          </a:xfrm>
        </p:spPr>
        <p:txBody>
          <a:bodyPr>
            <a:normAutofit fontScale="70000" lnSpcReduction="20000"/>
          </a:bodyPr>
          <a:lstStyle/>
          <a:p>
            <a:r>
              <a:rPr lang="en-US" b="1" dirty="0"/>
              <a:t>1. RPA Developer Foundation Diploma</a:t>
            </a:r>
          </a:p>
          <a:p>
            <a:r>
              <a:rPr lang="en-US" b="1" dirty="0"/>
              <a:t>free of charge </a:t>
            </a:r>
            <a:r>
              <a:rPr lang="en-US" dirty="0"/>
              <a:t>to those who have successfully completed the RPA Developer Foundation Training, through our massive open online courses platform.</a:t>
            </a:r>
          </a:p>
          <a:p>
            <a:r>
              <a:rPr lang="en-US" dirty="0"/>
              <a:t> The Final Test for the beginner-level diploma is comprised of 45 questions, with </a:t>
            </a:r>
            <a:r>
              <a:rPr lang="en-US" b="1" dirty="0"/>
              <a:t>no time limit. </a:t>
            </a:r>
            <a:r>
              <a:rPr lang="en-US" dirty="0"/>
              <a:t>Candidates must score a </a:t>
            </a:r>
            <a:r>
              <a:rPr lang="en-US" b="1" dirty="0"/>
              <a:t>minimum of 70% </a:t>
            </a:r>
            <a:r>
              <a:rPr lang="en-US" dirty="0"/>
              <a:t>to pass the test. </a:t>
            </a:r>
          </a:p>
          <a:p>
            <a:r>
              <a:rPr lang="en-US" dirty="0"/>
              <a:t>The RPA Developer Foundation Diploma acknowledges that the graduate has attained basic knowledge about the </a:t>
            </a:r>
            <a:r>
              <a:rPr lang="en-US" dirty="0" err="1"/>
              <a:t>UiPath</a:t>
            </a:r>
            <a:r>
              <a:rPr lang="en-US" dirty="0"/>
              <a:t> components, features, and technology, is familiar with </a:t>
            </a:r>
            <a:r>
              <a:rPr lang="en-US" dirty="0" err="1"/>
              <a:t>UiPath</a:t>
            </a:r>
            <a:r>
              <a:rPr lang="en-US" dirty="0"/>
              <a:t> methods of automating business processes and is qualified for enrolling in the RPA Developer Advanced Training.</a:t>
            </a:r>
            <a:endParaRPr lang="en-US" b="1" dirty="0"/>
          </a:p>
          <a:p>
            <a:endParaRPr lang="en-US" b="1" dirty="0"/>
          </a:p>
          <a:p>
            <a:endParaRPr lang="en-US" dirty="0"/>
          </a:p>
        </p:txBody>
      </p:sp>
      <p:sp>
        <p:nvSpPr>
          <p:cNvPr id="4" name="Content Placeholder 3"/>
          <p:cNvSpPr>
            <a:spLocks noGrp="1"/>
          </p:cNvSpPr>
          <p:nvPr>
            <p:ph sz="half" idx="2"/>
          </p:nvPr>
        </p:nvSpPr>
        <p:spPr>
          <a:xfrm>
            <a:off x="6170141" y="1524000"/>
            <a:ext cx="5068330" cy="4768884"/>
          </a:xfrm>
        </p:spPr>
        <p:txBody>
          <a:bodyPr>
            <a:normAutofit fontScale="70000" lnSpcReduction="20000"/>
          </a:bodyPr>
          <a:lstStyle/>
          <a:p>
            <a:r>
              <a:rPr lang="en-US" b="1" dirty="0"/>
              <a:t>2.  RPA Developer Advanced    Certification</a:t>
            </a:r>
          </a:p>
          <a:p>
            <a:r>
              <a:rPr lang="en-US" dirty="0"/>
              <a:t>The RPA Developer Advanced Certification is available to candidates with strong programming skills, who are expected to fulfill the role of RPA Developer, RPA Service Support or RPA Solution Architect in the future RPA Centre of Excellence. </a:t>
            </a:r>
          </a:p>
          <a:p>
            <a:r>
              <a:rPr lang="en-US" dirty="0"/>
              <a:t>The enrollment in the Certification exam can be done through your company RPA Sponsor. The exam is instructor-led and is organized into 2 parts:</a:t>
            </a:r>
          </a:p>
          <a:p>
            <a:r>
              <a:rPr lang="en-US" dirty="0"/>
              <a:t> the first part consists of an online quiz, with a 70% passing score; the second part is a practical webinar conducted by one of our RPA Experts, where passing score is 70%.</a:t>
            </a:r>
          </a:p>
          <a:p>
            <a:r>
              <a:rPr lang="en-US" dirty="0"/>
              <a:t> Only those candidates who have already passed the online quiz will be eligible for the practical examination. The RPA Developer Advanced Certification attests that the graduate has attained in-depth knowledge about the </a:t>
            </a:r>
            <a:r>
              <a:rPr lang="en-US" dirty="0" err="1"/>
              <a:t>UiPath</a:t>
            </a:r>
            <a:r>
              <a:rPr lang="en-US" dirty="0"/>
              <a:t> components, features, and technology, has successfully automated a real life project based on </a:t>
            </a:r>
            <a:r>
              <a:rPr lang="en-US" dirty="0" err="1"/>
              <a:t>UiPath</a:t>
            </a:r>
            <a:r>
              <a:rPr lang="en-US" dirty="0"/>
              <a:t> best practices and automation principles, and is now qualified to fulfill any of the key technical roles such as RPA Developer, RPA Solution Architect or RPA Service Support within an RPA Center of Excellence.</a:t>
            </a:r>
          </a:p>
          <a:p>
            <a:r>
              <a:rPr lang="en-US" dirty="0"/>
              <a:t> Certification Fee: There is a certification fee applied by the individual user. Please contact our </a:t>
            </a:r>
            <a:r>
              <a:rPr lang="en-US" dirty="0">
                <a:hlinkClick r:id="rId2"/>
              </a:rPr>
              <a:t>Sales department</a:t>
            </a:r>
            <a:r>
              <a:rPr lang="en-US" dirty="0"/>
              <a:t> for the pricing model available for this certification.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488164"/>
            <a:ext cx="9720072" cy="1499616"/>
          </a:xfrm>
        </p:spPr>
        <p:txBody>
          <a:bodyPr/>
          <a:lstStyle/>
          <a:p>
            <a:pPr algn="ctr"/>
            <a:r>
              <a:rPr lang="en-US" dirty="0"/>
              <a:t>Thank you</a:t>
            </a:r>
            <a:endParaRPr lang="en-GB" dirty="0"/>
          </a:p>
        </p:txBody>
      </p:sp>
    </p:spTree>
    <p:extLst>
      <p:ext uri="{BB962C8B-B14F-4D97-AF65-F5344CB8AC3E}">
        <p14:creationId xmlns:p14="http://schemas.microsoft.com/office/powerpoint/2010/main" val="387485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UIPATH | WORKFLOWS</a:t>
            </a:r>
          </a:p>
        </p:txBody>
      </p:sp>
      <p:sp>
        <p:nvSpPr>
          <p:cNvPr id="3" name="Content Placeholder 2"/>
          <p:cNvSpPr>
            <a:spLocks noGrp="1"/>
          </p:cNvSpPr>
          <p:nvPr>
            <p:ph sz="half" idx="1"/>
          </p:nvPr>
        </p:nvSpPr>
        <p:spPr>
          <a:xfrm>
            <a:off x="635001" y="1866900"/>
            <a:ext cx="1879600" cy="4442460"/>
          </a:xfrm>
        </p:spPr>
        <p:txBody>
          <a:bodyPr>
            <a:normAutofit fontScale="77500" lnSpcReduction="20000"/>
          </a:bodyPr>
          <a:lstStyle/>
          <a:p>
            <a:r>
              <a:rPr lang="en-US" b="1" dirty="0"/>
              <a:t>Types:</a:t>
            </a:r>
          </a:p>
          <a:p>
            <a:r>
              <a:rPr lang="en-US" dirty="0"/>
              <a:t>Sequences:</a:t>
            </a:r>
          </a:p>
          <a:p>
            <a:r>
              <a:rPr lang="en-US" dirty="0"/>
              <a:t>Flowcharts</a:t>
            </a:r>
          </a:p>
          <a:p>
            <a:r>
              <a:rPr lang="en-US" dirty="0"/>
              <a:t>State machines</a:t>
            </a:r>
          </a:p>
          <a:p>
            <a:endParaRPr lang="en-US" dirty="0"/>
          </a:p>
        </p:txBody>
      </p:sp>
      <p:sp>
        <p:nvSpPr>
          <p:cNvPr id="4" name="Content Placeholder 3"/>
          <p:cNvSpPr>
            <a:spLocks noGrp="1"/>
          </p:cNvSpPr>
          <p:nvPr>
            <p:ph sz="half" idx="2"/>
          </p:nvPr>
        </p:nvSpPr>
        <p:spPr>
          <a:xfrm>
            <a:off x="2514600" y="1765300"/>
            <a:ext cx="9359899" cy="4874260"/>
          </a:xfrm>
        </p:spPr>
        <p:txBody>
          <a:bodyPr>
            <a:normAutofit fontScale="77500" lnSpcReduction="20000"/>
          </a:bodyPr>
          <a:lstStyle/>
          <a:p>
            <a:r>
              <a:rPr lang="en-US" b="1" dirty="0"/>
              <a:t>Sequences</a:t>
            </a:r>
            <a:r>
              <a:rPr lang="en-US" dirty="0"/>
              <a:t> are the smallest type of workflow. They are suitable to linear processes as they enable you to go from one activity to another seamlessly, and act as a single block activity. One of the key features of sequences is that they can be reused time and again, as a standalone workflow or as part of a state machine or flowchart.</a:t>
            </a:r>
          </a:p>
          <a:p>
            <a:r>
              <a:rPr lang="en-US" dirty="0"/>
              <a:t>Ex: Create a sequence to take information from a .pdf file and add it to a spreadsheet, and reuse it in a different setting, while changing just a few properties</a:t>
            </a:r>
          </a:p>
          <a:p>
            <a:r>
              <a:rPr lang="en-US" b="1" dirty="0"/>
              <a:t>Flowcharts</a:t>
            </a:r>
            <a:r>
              <a:rPr lang="en-US" dirty="0"/>
              <a:t> can be used in a variety of settings, from large jobs to small projects that you can reuse in other workflows.</a:t>
            </a:r>
          </a:p>
          <a:p>
            <a:r>
              <a:rPr lang="en-US" dirty="0"/>
              <a:t>The most important aspect of flowcharts is that, unlike sequences, they present multiple branching logical operators, that enable you to create complex business processes and connect activities in multiple ways.</a:t>
            </a:r>
          </a:p>
          <a:p>
            <a:r>
              <a:rPr lang="en-US" b="1" dirty="0"/>
              <a:t>A state machine </a:t>
            </a:r>
            <a:r>
              <a:rPr lang="en-US" dirty="0"/>
              <a:t>is a type of workflow that uses a finite number of states in its execution. It can go into a state when it is triggered by an activity, and it exits that state when another activity is triggered.</a:t>
            </a:r>
          </a:p>
          <a:p>
            <a:r>
              <a:rPr lang="en-US" dirty="0"/>
              <a:t>Another important aspect of state machines are transitions, as they also enable you to add conditions based on which to jump from one state to another. These are represented by arrows or branches between states.</a:t>
            </a:r>
          </a:p>
          <a:p>
            <a:r>
              <a:rPr lang="en-US" dirty="0"/>
              <a:t>There are two activities that are specific to state machines, namely </a:t>
            </a:r>
            <a:r>
              <a:rPr lang="en-US" b="1" dirty="0"/>
              <a:t>State</a:t>
            </a:r>
            <a:r>
              <a:rPr lang="en-US" dirty="0"/>
              <a:t> and</a:t>
            </a:r>
            <a:r>
              <a:rPr lang="en-US" b="1" dirty="0"/>
              <a:t> Final State</a:t>
            </a:r>
            <a:r>
              <a:rPr lang="en-US" dirty="0"/>
              <a:t>, and they are found under </a:t>
            </a:r>
            <a:r>
              <a:rPr lang="en-US" b="1" dirty="0"/>
              <a:t>Workflow &gt; State Machine</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428802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final sequenc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4128" y="1117600"/>
            <a:ext cx="4322572" cy="544830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Final Flowchart"/>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9638" y="1282700"/>
            <a:ext cx="5440362" cy="534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59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tate Machin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76437" y="920525"/>
            <a:ext cx="8146857" cy="5888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30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UIpATH</a:t>
            </a:r>
            <a:r>
              <a:rPr lang="en-US" dirty="0"/>
              <a:t> Studio | Activities</a:t>
            </a:r>
          </a:p>
        </p:txBody>
      </p:sp>
      <p:sp>
        <p:nvSpPr>
          <p:cNvPr id="3" name="Content Placeholder 2"/>
          <p:cNvSpPr>
            <a:spLocks noGrp="1"/>
          </p:cNvSpPr>
          <p:nvPr>
            <p:ph idx="1"/>
          </p:nvPr>
        </p:nvSpPr>
        <p:spPr>
          <a:xfrm>
            <a:off x="1024128" y="1993900"/>
            <a:ext cx="9720073" cy="4315460"/>
          </a:xfrm>
        </p:spPr>
        <p:txBody>
          <a:bodyPr/>
          <a:lstStyle/>
          <a:p>
            <a:r>
              <a:rPr lang="en-US" dirty="0"/>
              <a:t> - Drag and drop + Point and click automation </a:t>
            </a:r>
            <a:endParaRPr lang="en-US" dirty="0">
              <a:sym typeface="Wingdings" panose="05000000000000000000" pitchFamily="2" charset="2"/>
            </a:endParaRPr>
          </a:p>
          <a:p>
            <a:r>
              <a:rPr lang="en-US" dirty="0">
                <a:sym typeface="Wingdings" panose="05000000000000000000" pitchFamily="2" charset="2"/>
              </a:rPr>
              <a:t> - Hundreds of Built-in libraries that help automate more tasks faster.</a:t>
            </a:r>
          </a:p>
          <a:p>
            <a:r>
              <a:rPr lang="en-US" dirty="0">
                <a:sym typeface="Wingdings" panose="05000000000000000000" pitchFamily="2" charset="2"/>
              </a:rPr>
              <a:t> - Some examples of activities supported are:</a:t>
            </a:r>
          </a:p>
          <a:p>
            <a:r>
              <a:rPr lang="en-US" dirty="0">
                <a:sym typeface="Wingdings" panose="05000000000000000000" pitchFamily="2" charset="2"/>
              </a:rPr>
              <a:t>    : Windows /web based application</a:t>
            </a:r>
          </a:p>
          <a:p>
            <a:r>
              <a:rPr lang="en-US" dirty="0">
                <a:sym typeface="Wingdings" panose="05000000000000000000" pitchFamily="2" charset="2"/>
              </a:rPr>
              <a:t>    : Read/write Excel and CSV files</a:t>
            </a:r>
          </a:p>
          <a:p>
            <a:r>
              <a:rPr lang="en-US" dirty="0">
                <a:sym typeface="Wingdings" panose="05000000000000000000" pitchFamily="2" charset="2"/>
              </a:rPr>
              <a:t>    : working with PDF</a:t>
            </a:r>
          </a:p>
          <a:p>
            <a:r>
              <a:rPr lang="en-US" dirty="0">
                <a:sym typeface="Wingdings" panose="05000000000000000000" pitchFamily="2" charset="2"/>
              </a:rPr>
              <a:t>    : Word, XPS, Database, Mail API (</a:t>
            </a:r>
            <a:r>
              <a:rPr lang="en-US" dirty="0" err="1">
                <a:sym typeface="Wingdings" panose="05000000000000000000" pitchFamily="2" charset="2"/>
              </a:rPr>
              <a:t>SMTP,Outlook</a:t>
            </a:r>
            <a:r>
              <a:rPr lang="en-US" dirty="0">
                <a:sym typeface="Wingdings" panose="05000000000000000000" pitchFamily="2" charset="2"/>
              </a:rPr>
              <a:t> </a:t>
            </a:r>
            <a:r>
              <a:rPr lang="en-US" dirty="0" err="1">
                <a:sym typeface="Wingdings" panose="05000000000000000000" pitchFamily="2" charset="2"/>
              </a:rPr>
              <a:t>etc</a:t>
            </a:r>
            <a:r>
              <a:rPr lang="en-US" dirty="0">
                <a:sym typeface="Wingdings" panose="05000000000000000000" pitchFamily="2" charset="2"/>
              </a:rPr>
              <a:t>), Terminals</a:t>
            </a:r>
          </a:p>
          <a:p>
            <a:r>
              <a:rPr lang="en-US" dirty="0">
                <a:sym typeface="Wingdings" panose="05000000000000000000" pitchFamily="2" charset="2"/>
              </a:rPr>
              <a:t> - Best in Citrix Automation </a:t>
            </a:r>
          </a:p>
          <a:p>
            <a:r>
              <a:rPr lang="en-US" dirty="0">
                <a:sym typeface="Wingdings" panose="05000000000000000000" pitchFamily="2" charset="2"/>
              </a:rPr>
              <a:t> - Image Recognition engines available(</a:t>
            </a:r>
            <a:r>
              <a:rPr lang="en-US" dirty="0"/>
              <a:t>Microsoft, Google and ABBYY)</a:t>
            </a:r>
          </a:p>
        </p:txBody>
      </p:sp>
    </p:spTree>
    <p:extLst>
      <p:ext uri="{BB962C8B-B14F-4D97-AF65-F5344CB8AC3E}">
        <p14:creationId xmlns:p14="http://schemas.microsoft.com/office/powerpoint/2010/main" val="2080968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B44EEC745A544D81C3F909ECA7B1CD" ma:contentTypeVersion="2" ma:contentTypeDescription="Create a new document." ma:contentTypeScope="" ma:versionID="2752e6188f838f23056dab8b01139d54">
  <xsd:schema xmlns:xsd="http://www.w3.org/2001/XMLSchema" xmlns:xs="http://www.w3.org/2001/XMLSchema" xmlns:p="http://schemas.microsoft.com/office/2006/metadata/properties" xmlns:ns3="b960872c-8669-4f13-8bf2-01e22b7b34ff" targetNamespace="http://schemas.microsoft.com/office/2006/metadata/properties" ma:root="true" ma:fieldsID="eba75d43c52629f4f088892078bf6cb1" ns3:_="">
    <xsd:import namespace="b960872c-8669-4f13-8bf2-01e22b7b34f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60872c-8669-4f13-8bf2-01e22b7b34f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22FF6B-5278-40CE-907E-6B7A6A19ECE9}">
  <ds:schemaRefs>
    <ds:schemaRef ds:uri="http://schemas.microsoft.com/sharepoint/v3/contenttype/forms"/>
  </ds:schemaRefs>
</ds:datastoreItem>
</file>

<file path=customXml/itemProps2.xml><?xml version="1.0" encoding="utf-8"?>
<ds:datastoreItem xmlns:ds="http://schemas.openxmlformats.org/officeDocument/2006/customXml" ds:itemID="{0E51B880-16B9-4E82-A94B-C689CDADD34D}">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b960872c-8669-4f13-8bf2-01e22b7b34ff"/>
    <ds:schemaRef ds:uri="http://www.w3.org/XML/1998/namespace"/>
  </ds:schemaRefs>
</ds:datastoreItem>
</file>

<file path=customXml/itemProps3.xml><?xml version="1.0" encoding="utf-8"?>
<ds:datastoreItem xmlns:ds="http://schemas.openxmlformats.org/officeDocument/2006/customXml" ds:itemID="{865C457C-B0FB-4A41-BCB0-E9BC0BA761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60872c-8669-4f13-8bf2-01e22b7b34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8266</TotalTime>
  <Words>2301</Words>
  <Application>Microsoft Office PowerPoint</Application>
  <PresentationFormat>Widescreen</PresentationFormat>
  <Paragraphs>333</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Open Sans</vt:lpstr>
      <vt:lpstr>Tw Cen MT</vt:lpstr>
      <vt:lpstr>Tw Cen MT Condensed</vt:lpstr>
      <vt:lpstr>Wingdings</vt:lpstr>
      <vt:lpstr>Wingdings 3</vt:lpstr>
      <vt:lpstr>Integral</vt:lpstr>
      <vt:lpstr>UI PATH – An Overview</vt:lpstr>
      <vt:lpstr>   RPA OVERVIEW</vt:lpstr>
      <vt:lpstr>  UI Path product suite</vt:lpstr>
      <vt:lpstr>PowerPoint Presentation</vt:lpstr>
      <vt:lpstr>UIPATH Studio</vt:lpstr>
      <vt:lpstr>UIPATH | WORKFLOWS</vt:lpstr>
      <vt:lpstr>PowerPoint Presentation</vt:lpstr>
      <vt:lpstr>PowerPoint Presentation</vt:lpstr>
      <vt:lpstr> UIpATH Studio | Activities</vt:lpstr>
      <vt:lpstr>UIPAth Activities </vt:lpstr>
      <vt:lpstr>UIPath selectors</vt:lpstr>
      <vt:lpstr>PowerPoint Presentation</vt:lpstr>
      <vt:lpstr>uiPATH EXPLORER</vt:lpstr>
      <vt:lpstr>UIPATH VARIABLES </vt:lpstr>
      <vt:lpstr>PowerPoint Presentation</vt:lpstr>
      <vt:lpstr>ARGUMENTS</vt:lpstr>
      <vt:lpstr>Imported NAMESPACES </vt:lpstr>
      <vt:lpstr>CONTROL FLOW</vt:lpstr>
      <vt:lpstr>Uipath reCORDING</vt:lpstr>
      <vt:lpstr>RECORDING TYPES </vt:lpstr>
      <vt:lpstr>Citrix recording</vt:lpstr>
      <vt:lpstr>UI ELEMENTS</vt:lpstr>
      <vt:lpstr>UI ELEMENT PROPERTIES </vt:lpstr>
      <vt:lpstr>INPUT METHODS </vt:lpstr>
      <vt:lpstr>OUTPUT METHODS</vt:lpstr>
      <vt:lpstr>DATA SCRAPING</vt:lpstr>
      <vt:lpstr>IMAGE &amp; TEXT AUTOMATION</vt:lpstr>
      <vt:lpstr>debugging</vt:lpstr>
      <vt:lpstr>MANAGING PACKAGES</vt:lpstr>
      <vt:lpstr>RELEASES</vt:lpstr>
      <vt:lpstr>UIPAth robot</vt:lpstr>
      <vt:lpstr>ROBOT &lt;------------&gt;Orchestrator</vt:lpstr>
      <vt:lpstr>Uipath robot settings</vt:lpstr>
      <vt:lpstr>ORCHESTRATOR </vt:lpstr>
      <vt:lpstr>Concepts of uipath orchestrator</vt:lpstr>
      <vt:lpstr>PowerPoint Presentation</vt:lpstr>
      <vt:lpstr>USERS</vt:lpstr>
      <vt:lpstr>ROLES </vt:lpstr>
      <vt:lpstr>PROVISION ROBOT</vt:lpstr>
      <vt:lpstr>eNVIRONMENTS</vt:lpstr>
      <vt:lpstr>PACKAGES</vt:lpstr>
      <vt:lpstr>PowerPoint Presentation</vt:lpstr>
      <vt:lpstr>PROCESSES</vt:lpstr>
      <vt:lpstr>JOBS</vt:lpstr>
      <vt:lpstr>PowerPoint Presentation</vt:lpstr>
      <vt:lpstr>ASSETS </vt:lpstr>
      <vt:lpstr>QUEUES </vt:lpstr>
      <vt:lpstr>ALERTS</vt:lpstr>
      <vt:lpstr>LOGS</vt:lpstr>
      <vt:lpstr>AUDIT</vt:lpstr>
      <vt:lpstr>RPA | UIPath Roles in the industry</vt:lpstr>
      <vt:lpstr>UiPath Academy Certification Program  </vt:lpstr>
      <vt:lpstr>Thank you</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PATH - An Overview</dc:title>
  <dc:creator>Mahalakshmi Iyer</dc:creator>
  <cp:lastModifiedBy>Ahmed A, Shameem</cp:lastModifiedBy>
  <cp:revision>76</cp:revision>
  <dcterms:created xsi:type="dcterms:W3CDTF">2017-08-09T05:06:18Z</dcterms:created>
  <dcterms:modified xsi:type="dcterms:W3CDTF">2017-09-11T11:33:51Z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0x01010070B44EEC745A544D81C3F909ECA7B1CD</vt:lpwstr>
  </property>
</Properties>
</file>