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2" r:id="rId2"/>
    <p:sldId id="261" r:id="rId3"/>
    <p:sldId id="257" r:id="rId4"/>
    <p:sldId id="263" r:id="rId5"/>
    <p:sldId id="265" r:id="rId6"/>
    <p:sldId id="267" r:id="rId7"/>
    <p:sldId id="266" r:id="rId8"/>
    <p:sldId id="268"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A2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20" autoAdjust="0"/>
    <p:restoredTop sz="94608" autoAdjust="0"/>
  </p:normalViewPr>
  <p:slideViewPr>
    <p:cSldViewPr>
      <p:cViewPr varScale="1">
        <p:scale>
          <a:sx n="82" d="100"/>
          <a:sy n="82" d="100"/>
        </p:scale>
        <p:origin x="-1531"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5D111-8940-4C42-8A51-1046895667BB}" type="datetimeFigureOut">
              <a:rPr lang="en-US" smtClean="0"/>
              <a:pPr/>
              <a:t>8/1/2022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AB5FA6-D1DA-48BA-B499-6649EE1917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59615E-02CE-434D-A8B7-424F597CB500}"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9615E-02CE-434D-A8B7-424F597CB500}"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9615E-02CE-434D-A8B7-424F597CB500}"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9615E-02CE-434D-A8B7-424F597CB500}"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59615E-02CE-434D-A8B7-424F597CB500}"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59615E-02CE-434D-A8B7-424F597CB500}"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59615E-02CE-434D-A8B7-424F597CB500}" type="datetimeFigureOut">
              <a:rPr lang="en-US" smtClean="0"/>
              <a:pPr/>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59615E-02CE-434D-A8B7-424F597CB500}"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9615E-02CE-434D-A8B7-424F597CB500}" type="datetimeFigureOut">
              <a:rPr lang="en-US" smtClean="0"/>
              <a:pPr/>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9615E-02CE-434D-A8B7-424F597CB500}"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9615E-02CE-434D-A8B7-424F597CB500}"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ADC51-F689-4892-BA9E-F98AC7F7A8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9615E-02CE-434D-A8B7-424F597CB500}" type="datetimeFigureOut">
              <a:rPr lang="en-US" smtClean="0"/>
              <a:pPr/>
              <a:t>8/1/2022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ADC51-F689-4892-BA9E-F98AC7F7A8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943600" y="0"/>
            <a:ext cx="3200400" cy="6858000"/>
          </a:xfrm>
          <a:prstGeom prst="rect">
            <a:avLst/>
          </a:prstGeom>
          <a:solidFill>
            <a:srgbClr val="659A2A"/>
          </a:solidFill>
          <a:ln w="34925">
            <a:solidFill>
              <a:schemeClr val="tx1">
                <a:lumMod val="50000"/>
                <a:lumOff val="50000"/>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990600"/>
            <a:ext cx="8229600" cy="1447800"/>
          </a:xfrm>
        </p:spPr>
        <p:txBody>
          <a:bodyPr/>
          <a:lstStyle/>
          <a:p>
            <a:pPr algn="l"/>
            <a:r>
              <a:rPr lang="en-US" dirty="0" smtClean="0"/>
              <a:t>Retail Client</a:t>
            </a:r>
            <a:br>
              <a:rPr lang="en-US" dirty="0" smtClean="0"/>
            </a:br>
            <a:r>
              <a:rPr lang="en-US" dirty="0" smtClean="0"/>
              <a:t>Market Data Analysis</a:t>
            </a:r>
            <a:endParaRPr lang="en-US" dirty="0"/>
          </a:p>
        </p:txBody>
      </p:sp>
      <p:sp>
        <p:nvSpPr>
          <p:cNvPr id="3" name="TextBox 2"/>
          <p:cNvSpPr txBox="1"/>
          <p:nvPr/>
        </p:nvSpPr>
        <p:spPr>
          <a:xfrm>
            <a:off x="381000" y="2590800"/>
            <a:ext cx="3429000" cy="369332"/>
          </a:xfrm>
          <a:prstGeom prst="rect">
            <a:avLst/>
          </a:prstGeom>
          <a:noFill/>
        </p:spPr>
        <p:txBody>
          <a:bodyPr wrap="square" rtlCol="0">
            <a:spAutoFit/>
          </a:bodyPr>
          <a:lstStyle/>
          <a:p>
            <a:r>
              <a:rPr lang="en-US" dirty="0" smtClean="0">
                <a:solidFill>
                  <a:schemeClr val="tx1">
                    <a:lumMod val="65000"/>
                    <a:lumOff val="35000"/>
                  </a:schemeClr>
                </a:solidFill>
              </a:rPr>
              <a:t>Prepared by : </a:t>
            </a:r>
            <a:r>
              <a:rPr lang="en-US" dirty="0" err="1" smtClean="0">
                <a:solidFill>
                  <a:schemeClr val="tx1">
                    <a:lumMod val="65000"/>
                    <a:lumOff val="35000"/>
                  </a:schemeClr>
                </a:solidFill>
              </a:rPr>
              <a:t>Shameen</a:t>
            </a:r>
            <a:r>
              <a:rPr lang="en-US" dirty="0">
                <a:solidFill>
                  <a:schemeClr val="tx1">
                    <a:lumMod val="65000"/>
                    <a:lumOff val="35000"/>
                  </a:schemeClr>
                </a:solidFill>
              </a:rPr>
              <a:t> </a:t>
            </a:r>
            <a:r>
              <a:rPr lang="en-US" dirty="0" err="1" smtClean="0">
                <a:solidFill>
                  <a:schemeClr val="tx1">
                    <a:lumMod val="65000"/>
                    <a:lumOff val="35000"/>
                  </a:schemeClr>
                </a:solidFill>
              </a:rPr>
              <a:t>Aslam</a:t>
            </a:r>
            <a:endParaRPr lang="en-US"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a:solidFill>
            <a:srgbClr val="659A2A"/>
          </a:solidFill>
          <a:ln>
            <a:solidFill>
              <a:schemeClr val="accent1">
                <a:alpha val="55000"/>
              </a:schemeClr>
            </a:solidFill>
          </a:ln>
        </p:spPr>
        <p:txBody>
          <a:bodyPr>
            <a:normAutofit/>
          </a:bodyPr>
          <a:lstStyle/>
          <a:p>
            <a:pPr algn="l"/>
            <a:r>
              <a:rPr lang="en-US" sz="3200" dirty="0" smtClean="0">
                <a:solidFill>
                  <a:schemeClr val="bg1"/>
                </a:solidFill>
              </a:rPr>
              <a:t>Executive Summary</a:t>
            </a:r>
            <a:endParaRPr lang="en-US" sz="3200" dirty="0">
              <a:solidFill>
                <a:schemeClr val="bg1"/>
              </a:solidFill>
            </a:endParaRPr>
          </a:p>
        </p:txBody>
      </p:sp>
      <p:sp>
        <p:nvSpPr>
          <p:cNvPr id="3" name="Content Placeholder 2"/>
          <p:cNvSpPr>
            <a:spLocks noGrp="1"/>
          </p:cNvSpPr>
          <p:nvPr>
            <p:ph idx="1"/>
          </p:nvPr>
        </p:nvSpPr>
        <p:spPr>
          <a:xfrm>
            <a:off x="0" y="1219200"/>
            <a:ext cx="9144000" cy="5638800"/>
          </a:xfrm>
        </p:spPr>
        <p:txBody>
          <a:bodyPr>
            <a:normAutofit/>
          </a:bodyPr>
          <a:lstStyle/>
          <a:p>
            <a:r>
              <a:rPr lang="en-US" sz="2000" dirty="0" smtClean="0"/>
              <a:t>Retail clients market data shows </a:t>
            </a:r>
            <a:r>
              <a:rPr lang="en-US" sz="2000" b="1" dirty="0" smtClean="0"/>
              <a:t>sales</a:t>
            </a:r>
            <a:r>
              <a:rPr lang="en-US" sz="2000" dirty="0" smtClean="0"/>
              <a:t> in </a:t>
            </a:r>
            <a:r>
              <a:rPr lang="en-US" sz="2000" b="1" dirty="0" smtClean="0"/>
              <a:t>mouth and dental products </a:t>
            </a:r>
            <a:r>
              <a:rPr lang="en-US" sz="2000" dirty="0" smtClean="0"/>
              <a:t>declined by </a:t>
            </a:r>
            <a:r>
              <a:rPr lang="en-US" sz="2000" b="1" dirty="0" smtClean="0"/>
              <a:t>16%</a:t>
            </a:r>
            <a:r>
              <a:rPr lang="en-US" sz="2000" dirty="0" smtClean="0"/>
              <a:t> in march year on year</a:t>
            </a:r>
          </a:p>
          <a:p>
            <a:r>
              <a:rPr lang="en-US" sz="2000" dirty="0" smtClean="0"/>
              <a:t>Total sales from retail clients </a:t>
            </a:r>
            <a:r>
              <a:rPr lang="en-US" sz="2000" b="1" dirty="0" smtClean="0"/>
              <a:t>L</a:t>
            </a:r>
            <a:r>
              <a:rPr lang="en-US" sz="2000" b="1" dirty="0" smtClean="0"/>
              <a:t>oyalty </a:t>
            </a:r>
            <a:r>
              <a:rPr lang="en-US" sz="2000" b="1" dirty="0" smtClean="0"/>
              <a:t>card customers increased by 1% . </a:t>
            </a:r>
            <a:r>
              <a:rPr lang="en-US" sz="2000" dirty="0" smtClean="0"/>
              <a:t>In the case of </a:t>
            </a:r>
            <a:r>
              <a:rPr lang="en-US" sz="2000" b="1" dirty="0" smtClean="0"/>
              <a:t>non carded customers sales has declined by 33 % in va</a:t>
            </a:r>
            <a:r>
              <a:rPr lang="en-US" sz="2000" dirty="0" smtClean="0"/>
              <a:t>l</a:t>
            </a:r>
            <a:r>
              <a:rPr lang="en-US" sz="2000" b="1" dirty="0" smtClean="0"/>
              <a:t>ue</a:t>
            </a:r>
            <a:r>
              <a:rPr lang="en-US" sz="2000" dirty="0" smtClean="0"/>
              <a:t> and around </a:t>
            </a:r>
            <a:r>
              <a:rPr lang="en-US" sz="2000" b="1" dirty="0" smtClean="0"/>
              <a:t>40% in total number of purchase</a:t>
            </a:r>
            <a:r>
              <a:rPr lang="en-US" sz="2000" dirty="0" smtClean="0"/>
              <a:t> when compared to previous year.</a:t>
            </a:r>
          </a:p>
          <a:p>
            <a:r>
              <a:rPr lang="en-US" sz="2000" dirty="0" smtClean="0"/>
              <a:t>A few key metrics </a:t>
            </a:r>
          </a:p>
          <a:p>
            <a:pPr lvl="2">
              <a:buFont typeface="Courier New" pitchFamily="49" charset="0"/>
              <a:buChar char="o"/>
            </a:pPr>
            <a:r>
              <a:rPr lang="en-US" sz="2000" dirty="0" smtClean="0"/>
              <a:t>Retail clients over all sales in mouth and dental products decreased due to </a:t>
            </a:r>
            <a:r>
              <a:rPr lang="en-US" sz="2000" b="1" dirty="0" smtClean="0"/>
              <a:t>poor performance </a:t>
            </a:r>
            <a:r>
              <a:rPr lang="en-US" sz="2000" dirty="0" smtClean="0"/>
              <a:t>in </a:t>
            </a:r>
            <a:r>
              <a:rPr lang="en-US" sz="2000" b="1" dirty="0" smtClean="0"/>
              <a:t>non carded customer</a:t>
            </a:r>
            <a:r>
              <a:rPr lang="en-US" sz="2000" dirty="0" smtClean="0"/>
              <a:t> category which declined by </a:t>
            </a:r>
            <a:r>
              <a:rPr lang="en-US" sz="2000" b="1" dirty="0" smtClean="0"/>
              <a:t>33%</a:t>
            </a:r>
          </a:p>
          <a:p>
            <a:pPr lvl="2">
              <a:buFont typeface="Courier New" pitchFamily="49" charset="0"/>
              <a:buChar char="o"/>
            </a:pPr>
            <a:r>
              <a:rPr lang="en-US" sz="2000" dirty="0" smtClean="0"/>
              <a:t>Most of revenue for retail client in mouth and dental category from sub category </a:t>
            </a:r>
            <a:r>
              <a:rPr lang="en-US" sz="2000" b="1" dirty="0" smtClean="0"/>
              <a:t>mouthwash products </a:t>
            </a:r>
            <a:r>
              <a:rPr lang="en-US" sz="2000" dirty="0" smtClean="0"/>
              <a:t>whose</a:t>
            </a:r>
            <a:r>
              <a:rPr lang="en-US" sz="2000" b="1" dirty="0" smtClean="0"/>
              <a:t> </a:t>
            </a:r>
            <a:r>
              <a:rPr lang="en-US" sz="2000" dirty="0" smtClean="0"/>
              <a:t>sales has declined by </a:t>
            </a:r>
            <a:r>
              <a:rPr lang="en-US" sz="2000" b="1" dirty="0" smtClean="0"/>
              <a:t>1.9million</a:t>
            </a:r>
            <a:r>
              <a:rPr lang="en-US" sz="2000" dirty="0" smtClean="0"/>
              <a:t> , where as </a:t>
            </a:r>
            <a:r>
              <a:rPr lang="en-US" sz="2000" b="1" dirty="0" smtClean="0"/>
              <a:t>denta</a:t>
            </a:r>
            <a:r>
              <a:rPr lang="en-US" sz="2000" dirty="0" smtClean="0"/>
              <a:t>l </a:t>
            </a:r>
            <a:r>
              <a:rPr lang="en-US" sz="2000" b="1" dirty="0" smtClean="0"/>
              <a:t>floss</a:t>
            </a:r>
            <a:r>
              <a:rPr lang="en-US" sz="2000" dirty="0" smtClean="0"/>
              <a:t> and </a:t>
            </a:r>
            <a:r>
              <a:rPr lang="en-US" sz="2000" b="1" dirty="0" smtClean="0"/>
              <a:t>mouth spray</a:t>
            </a:r>
            <a:r>
              <a:rPr lang="en-US" sz="2000" dirty="0" smtClean="0"/>
              <a:t> has increased in sales.</a:t>
            </a:r>
          </a:p>
          <a:p>
            <a:pPr lvl="2">
              <a:buFont typeface="Courier New" pitchFamily="49" charset="0"/>
              <a:buChar char="o"/>
            </a:pPr>
            <a:r>
              <a:rPr lang="en-US" sz="2000" dirty="0" smtClean="0"/>
              <a:t>Sale of </a:t>
            </a:r>
            <a:r>
              <a:rPr lang="en-US" sz="2000" b="1" dirty="0" smtClean="0"/>
              <a:t>Listerine</a:t>
            </a:r>
            <a:r>
              <a:rPr lang="en-US" sz="2000" dirty="0" smtClean="0"/>
              <a:t> brand under </a:t>
            </a:r>
            <a:r>
              <a:rPr lang="en-US" sz="2000" b="1" dirty="0" smtClean="0"/>
              <a:t>mouth wash sub category</a:t>
            </a:r>
            <a:r>
              <a:rPr lang="en-US" sz="2000" dirty="0" smtClean="0"/>
              <a:t> decreased by </a:t>
            </a:r>
            <a:r>
              <a:rPr lang="en-US" sz="2000" b="1" dirty="0" smtClean="0"/>
              <a:t>1.57 million</a:t>
            </a:r>
            <a:r>
              <a:rPr lang="en-US" sz="2000" dirty="0" smtClean="0"/>
              <a:t>, also </a:t>
            </a:r>
            <a:r>
              <a:rPr lang="en-US" sz="2000" b="1" dirty="0" smtClean="0"/>
              <a:t>average price </a:t>
            </a:r>
            <a:r>
              <a:rPr lang="en-US" sz="2000" dirty="0" smtClean="0"/>
              <a:t>of mouth wash products under this brand increased by </a:t>
            </a:r>
            <a:r>
              <a:rPr lang="en-US" sz="2000" b="1" dirty="0" smtClean="0"/>
              <a:t>23.60</a:t>
            </a:r>
            <a:r>
              <a:rPr lang="en-US" sz="2000" dirty="0" smtClean="0"/>
              <a:t> </a:t>
            </a:r>
            <a:r>
              <a:rPr lang="en-US" sz="2000" dirty="0" err="1" smtClean="0"/>
              <a:t>ie</a:t>
            </a:r>
            <a:r>
              <a:rPr lang="en-US" sz="2000" dirty="0" smtClean="0"/>
              <a:t> by </a:t>
            </a:r>
            <a:r>
              <a:rPr lang="en-US" sz="2000" b="1" dirty="0" smtClean="0"/>
              <a:t>20.5%</a:t>
            </a:r>
            <a:r>
              <a:rPr lang="en-US" sz="2000" dirty="0" smtClean="0"/>
              <a:t> from last year for non carded customers.</a:t>
            </a:r>
          </a:p>
          <a:p>
            <a:pPr lvl="2">
              <a:buFont typeface="Courier New" pitchFamily="49" charset="0"/>
              <a:buChar char="o"/>
            </a:pPr>
            <a:endParaRPr lang="en-US" sz="2000" dirty="0" smtClean="0"/>
          </a:p>
          <a:p>
            <a:pPr lvl="2">
              <a:buFont typeface="Courier New" pitchFamily="49" charset="0"/>
              <a:buChar char="o"/>
            </a:pPr>
            <a:endParaRPr lang="en-US" sz="2000" dirty="0" smtClean="0"/>
          </a:p>
          <a:p>
            <a:pPr lvl="2">
              <a:buFont typeface="Courier New" pitchFamily="49" charset="0"/>
              <a:buChar char="o"/>
            </a:pPr>
            <a:endParaRPr lang="en-US" sz="2000" b="1" dirty="0" smtClean="0"/>
          </a:p>
          <a:p>
            <a:pPr lvl="2">
              <a:buFont typeface="Courier New" pitchFamily="49" charset="0"/>
              <a:buChar char="o"/>
            </a:pPr>
            <a:endParaRPr lang="en-US" sz="2000" dirty="0" smtClean="0"/>
          </a:p>
          <a:p>
            <a:pPr lvl="2">
              <a:buFont typeface="Courier New" pitchFamily="49" charset="0"/>
              <a:buChar char="o"/>
            </a:pPr>
            <a:endParaRPr lang="en-US" sz="2000" dirty="0" smtClean="0"/>
          </a:p>
          <a:p>
            <a:pPr lvl="2">
              <a:buFont typeface="Courier New" pitchFamily="49" charset="0"/>
              <a:buChar char="o"/>
            </a:pPr>
            <a:endParaRPr lang="en-US" sz="2000" dirty="0" smtClean="0"/>
          </a:p>
          <a:p>
            <a:pPr lvl="2">
              <a:buFont typeface="Courier New" pitchFamily="49" charset="0"/>
              <a:buChar char="o"/>
            </a:pPr>
            <a:endParaRPr lang="en-US" sz="2000" dirty="0" smtClean="0"/>
          </a:p>
          <a:p>
            <a:pPr lvl="2">
              <a:buFont typeface="Courier New" pitchFamily="49" charset="0"/>
              <a:buChar char="o"/>
            </a:pP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1800" dirty="0" smtClean="0"/>
              <a:t>Overall,  sales from retail clients </a:t>
            </a:r>
            <a:r>
              <a:rPr lang="en-US" sz="1800" dirty="0" smtClean="0"/>
              <a:t>Loyalty </a:t>
            </a:r>
            <a:r>
              <a:rPr lang="en-US" sz="1800" dirty="0" smtClean="0"/>
              <a:t>card customers increased by 1%  and that from non </a:t>
            </a:r>
            <a:r>
              <a:rPr lang="en-US" sz="1800" dirty="0" smtClean="0"/>
              <a:t>carded </a:t>
            </a:r>
            <a:r>
              <a:rPr lang="en-US" sz="1800" dirty="0" smtClean="0"/>
              <a:t>customers declined by 33 % </a:t>
            </a:r>
          </a:p>
        </p:txBody>
      </p:sp>
      <p:pic>
        <p:nvPicPr>
          <p:cNvPr id="5" name="Content Placeholder 4" descr="SALES BY CUSYOMER TYPR.png"/>
          <p:cNvPicPr>
            <a:picLocks noGrp="1" noChangeAspect="1"/>
          </p:cNvPicPr>
          <p:nvPr>
            <p:ph idx="1"/>
          </p:nvPr>
        </p:nvPicPr>
        <p:blipFill>
          <a:blip r:embed="rId2"/>
          <a:stretch>
            <a:fillRect/>
          </a:stretch>
        </p:blipFill>
        <p:spPr>
          <a:xfrm>
            <a:off x="1066800" y="1371600"/>
            <a:ext cx="7162799" cy="48006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1800" dirty="0" smtClean="0"/>
              <a:t>Total purchase by </a:t>
            </a:r>
            <a:r>
              <a:rPr lang="en-US" sz="1800" dirty="0" smtClean="0"/>
              <a:t>Loyalty </a:t>
            </a:r>
            <a:r>
              <a:rPr lang="en-US" sz="1800" dirty="0" smtClean="0"/>
              <a:t>card </a:t>
            </a:r>
            <a:r>
              <a:rPr lang="en-US" sz="1800" dirty="0" smtClean="0"/>
              <a:t>customers were similar , but a 40%  decline in total number of purchase when compared to previous year in non carded </a:t>
            </a:r>
            <a:r>
              <a:rPr lang="en-US" sz="1800" dirty="0" smtClean="0"/>
              <a:t>customers</a:t>
            </a:r>
            <a:endParaRPr lang="en-US" sz="1800" dirty="0" smtClean="0"/>
          </a:p>
        </p:txBody>
      </p:sp>
      <p:pic>
        <p:nvPicPr>
          <p:cNvPr id="8" name="Content Placeholder 7" descr="TRANSACTION.png"/>
          <p:cNvPicPr>
            <a:picLocks noGrp="1" noChangeAspect="1"/>
          </p:cNvPicPr>
          <p:nvPr>
            <p:ph idx="1"/>
          </p:nvPr>
        </p:nvPicPr>
        <p:blipFill>
          <a:blip r:embed="rId2"/>
          <a:stretch>
            <a:fillRect/>
          </a:stretch>
        </p:blipFill>
        <p:spPr>
          <a:xfrm>
            <a:off x="1143001" y="1524000"/>
            <a:ext cx="6934200" cy="44348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dirty="0" smtClean="0"/>
              <a:t>Sales analysis shows that  mouth wash products declined in sales by 1.9 million, dental floss product shows similar sales and a slight increase in products under dental floss category.</a:t>
            </a:r>
          </a:p>
        </p:txBody>
      </p:sp>
      <p:pic>
        <p:nvPicPr>
          <p:cNvPr id="6" name="Content Placeholder 5" descr="SUB CATEGORY SALES.png"/>
          <p:cNvPicPr>
            <a:picLocks noGrp="1" noChangeAspect="1"/>
          </p:cNvPicPr>
          <p:nvPr>
            <p:ph idx="1"/>
          </p:nvPr>
        </p:nvPicPr>
        <p:blipFill>
          <a:blip r:embed="rId2"/>
          <a:stretch>
            <a:fillRect/>
          </a:stretch>
        </p:blipFill>
        <p:spPr>
          <a:xfrm>
            <a:off x="609600" y="1524000"/>
            <a:ext cx="7924800" cy="46482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smtClean="0"/>
              <a:t>On further analysis based on customer category  it is clear that bad performance in mouth wash subcategory is due to non carded customers  which declined by 1.89 million in sales , </a:t>
            </a:r>
            <a:r>
              <a:rPr lang="en-US" sz="1600" dirty="0" smtClean="0"/>
              <a:t>Loyalty </a:t>
            </a:r>
            <a:r>
              <a:rPr lang="en-US" sz="1600" dirty="0" smtClean="0"/>
              <a:t>card customers shows similar sales in all sub categories</a:t>
            </a:r>
          </a:p>
        </p:txBody>
      </p:sp>
      <p:pic>
        <p:nvPicPr>
          <p:cNvPr id="5" name="Content Placeholder 4" descr="sub category customer wise.png"/>
          <p:cNvPicPr>
            <a:picLocks noGrp="1" noChangeAspect="1"/>
          </p:cNvPicPr>
          <p:nvPr>
            <p:ph idx="1"/>
          </p:nvPr>
        </p:nvPicPr>
        <p:blipFill>
          <a:blip r:embed="rId2"/>
          <a:stretch>
            <a:fillRect/>
          </a:stretch>
        </p:blipFill>
        <p:spPr>
          <a:xfrm>
            <a:off x="762000" y="1676400"/>
            <a:ext cx="7772400" cy="4419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1800" dirty="0" smtClean="0"/>
              <a:t>Retail clients non carded customers are not happy with increase in average price of products by 20.5%  under LISTERINE brand, over all sales from this brand declined by 1.57 million  which decreased overall performance of sales under mouth and dental category .</a:t>
            </a:r>
          </a:p>
        </p:txBody>
      </p:sp>
      <p:pic>
        <p:nvPicPr>
          <p:cNvPr id="6" name="Content Placeholder 5" descr="BRAND WISE.png"/>
          <p:cNvPicPr>
            <a:picLocks noGrp="1" noChangeAspect="1"/>
          </p:cNvPicPr>
          <p:nvPr>
            <p:ph idx="1"/>
          </p:nvPr>
        </p:nvPicPr>
        <p:blipFill>
          <a:blip r:embed="rId2"/>
          <a:stretch>
            <a:fillRect/>
          </a:stretch>
        </p:blipFill>
        <p:spPr>
          <a:xfrm>
            <a:off x="762000" y="1676400"/>
            <a:ext cx="7696200" cy="45720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dirty="0" smtClean="0"/>
              <a:t>Further analysis on items under LISTERINE brand shows poor performance of top 5 selling products from previous year.  Items mainly belongs to COOL MINT and TOTAL CARE , also average price of two top selling products have increased</a:t>
            </a:r>
            <a:endParaRPr lang="en-US" sz="1600" dirty="0"/>
          </a:p>
        </p:txBody>
      </p:sp>
      <p:pic>
        <p:nvPicPr>
          <p:cNvPr id="4" name="Content Placeholder 3" descr="TOP 5 PRODUCTS.png"/>
          <p:cNvPicPr>
            <a:picLocks noGrp="1" noChangeAspect="1"/>
          </p:cNvPicPr>
          <p:nvPr>
            <p:ph idx="1"/>
          </p:nvPr>
        </p:nvPicPr>
        <p:blipFill>
          <a:blip r:embed="rId2"/>
          <a:stretch>
            <a:fillRect/>
          </a:stretch>
        </p:blipFill>
        <p:spPr>
          <a:xfrm>
            <a:off x="609600" y="1752600"/>
            <a:ext cx="8077200" cy="4724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a:solidFill>
            <a:srgbClr val="659A2A"/>
          </a:solidFill>
          <a:ln>
            <a:solidFill>
              <a:schemeClr val="accent1">
                <a:alpha val="55000"/>
              </a:schemeClr>
            </a:solidFill>
          </a:ln>
        </p:spPr>
        <p:txBody>
          <a:bodyPr>
            <a:normAutofit/>
          </a:bodyPr>
          <a:lstStyle/>
          <a:p>
            <a:pPr algn="l"/>
            <a:r>
              <a:rPr lang="en-US" sz="3200" dirty="0" smtClean="0">
                <a:solidFill>
                  <a:schemeClr val="bg1"/>
                </a:solidFill>
              </a:rPr>
              <a:t>Recommendations</a:t>
            </a:r>
            <a:endParaRPr lang="en-US" sz="3200" dirty="0">
              <a:solidFill>
                <a:schemeClr val="bg1"/>
              </a:solidFill>
            </a:endParaRPr>
          </a:p>
        </p:txBody>
      </p:sp>
      <p:sp>
        <p:nvSpPr>
          <p:cNvPr id="3" name="Content Placeholder 2"/>
          <p:cNvSpPr>
            <a:spLocks noGrp="1"/>
          </p:cNvSpPr>
          <p:nvPr>
            <p:ph idx="1"/>
          </p:nvPr>
        </p:nvSpPr>
        <p:spPr>
          <a:xfrm>
            <a:off x="0" y="1219200"/>
            <a:ext cx="9144000" cy="5638800"/>
          </a:xfrm>
        </p:spPr>
        <p:txBody>
          <a:bodyPr>
            <a:normAutofit/>
          </a:bodyPr>
          <a:lstStyle/>
          <a:p>
            <a:pPr>
              <a:spcBef>
                <a:spcPts val="600"/>
              </a:spcBef>
              <a:buNone/>
            </a:pPr>
            <a:endParaRPr lang="en-US" sz="1800" dirty="0" smtClean="0"/>
          </a:p>
          <a:p>
            <a:pPr>
              <a:spcBef>
                <a:spcPts val="600"/>
              </a:spcBef>
            </a:pPr>
            <a:r>
              <a:rPr lang="en-US" sz="1800" dirty="0" smtClean="0"/>
              <a:t>Retail client </a:t>
            </a:r>
            <a:r>
              <a:rPr lang="en-US" sz="1800" dirty="0" smtClean="0"/>
              <a:t>Loyalty </a:t>
            </a:r>
            <a:r>
              <a:rPr lang="en-US" sz="1800" dirty="0" smtClean="0"/>
              <a:t>card customers got more discount on sales compared to non carded customers. Even though overall discount reduced by 2% on gross </a:t>
            </a:r>
            <a:r>
              <a:rPr lang="en-US" sz="1800" dirty="0" smtClean="0"/>
              <a:t>value, Loyalty </a:t>
            </a:r>
            <a:r>
              <a:rPr lang="en-US" sz="1800" dirty="0" smtClean="0"/>
              <a:t>card customers were consistent in sales. Increasing </a:t>
            </a:r>
            <a:r>
              <a:rPr lang="en-US" sz="1800" dirty="0" smtClean="0"/>
              <a:t>L</a:t>
            </a:r>
            <a:r>
              <a:rPr lang="en-US" sz="1800" dirty="0" smtClean="0"/>
              <a:t>oyalty </a:t>
            </a:r>
            <a:r>
              <a:rPr lang="en-US" sz="1800" dirty="0" smtClean="0"/>
              <a:t>card customers is key to retail clients success</a:t>
            </a:r>
          </a:p>
          <a:p>
            <a:pPr>
              <a:spcBef>
                <a:spcPts val="600"/>
              </a:spcBef>
            </a:pPr>
            <a:r>
              <a:rPr lang="en-US" sz="1800" dirty="0" smtClean="0"/>
              <a:t>Tailor new marketing techniques to increase </a:t>
            </a:r>
            <a:r>
              <a:rPr lang="en-US" sz="1800" dirty="0" smtClean="0"/>
              <a:t>L</a:t>
            </a:r>
            <a:r>
              <a:rPr lang="en-US" sz="1800" dirty="0" smtClean="0"/>
              <a:t>oyalty </a:t>
            </a:r>
            <a:r>
              <a:rPr lang="en-US" sz="1800" dirty="0" smtClean="0"/>
              <a:t>card </a:t>
            </a:r>
            <a:r>
              <a:rPr lang="en-US" sz="1800" dirty="0" smtClean="0"/>
              <a:t>customers </a:t>
            </a:r>
            <a:endParaRPr lang="en-US" sz="1800" dirty="0" smtClean="0"/>
          </a:p>
          <a:p>
            <a:pPr>
              <a:spcBef>
                <a:spcPts val="600"/>
              </a:spcBef>
            </a:pPr>
            <a:r>
              <a:rPr lang="en-US" sz="1800" dirty="0" smtClean="0"/>
              <a:t>More than 92% sales in “mouth and dental products” category came from “Mouth Wash” sub category, both year combined. Retail client need to control increase in average price of product in this category especially products belonging to top selling brand, Listerine  </a:t>
            </a:r>
          </a:p>
          <a:p>
            <a:pPr>
              <a:spcBef>
                <a:spcPts val="600"/>
              </a:spcBef>
            </a:pPr>
            <a:r>
              <a:rPr lang="en-US" sz="1800" dirty="0" smtClean="0"/>
              <a:t>Incentivize customers to buy products under Listerine brand by giving promotional offers </a:t>
            </a:r>
          </a:p>
          <a:p>
            <a:pPr>
              <a:spcBef>
                <a:spcPts val="600"/>
              </a:spcBef>
            </a:pPr>
            <a:r>
              <a:rPr lang="en-US" sz="1800" dirty="0" smtClean="0"/>
              <a:t>Do market study to understand why sales of some products under Listerine brand decreased even though average price remained same year on year. Identify new product release by brands under same category and price</a:t>
            </a:r>
          </a:p>
          <a:p>
            <a:pPr>
              <a:spcBef>
                <a:spcPts val="600"/>
              </a:spcBef>
            </a:pPr>
            <a:r>
              <a:rPr lang="en-US" sz="1800" dirty="0" smtClean="0"/>
              <a:t>Retail client should focus on promotion of mouth wash products in Hypermarkets, since more than 98% of total mouth wash sales come from this Retail </a:t>
            </a:r>
            <a:r>
              <a:rPr lang="en-US" sz="1800" dirty="0" smtClean="0"/>
              <a:t>Group</a:t>
            </a:r>
            <a:endParaRPr lang="en-US" sz="1800" dirty="0" smtClean="0"/>
          </a:p>
          <a:p>
            <a:pPr>
              <a:spcBef>
                <a:spcPts val="600"/>
              </a:spcBef>
              <a:buNone/>
            </a:pPr>
            <a:endParaRPr lang="en-US" sz="1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561</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Retail Client Market Data Analysis</vt:lpstr>
      <vt:lpstr>Executive Summary</vt:lpstr>
      <vt:lpstr>Overall,  sales from retail clients Loyalty card customers increased by 1%  and that from non carded customers declined by 33 % </vt:lpstr>
      <vt:lpstr>Total purchase by Loyalty card customers were similar , but a 40%  decline in total number of purchase when compared to previous year in non carded customers</vt:lpstr>
      <vt:lpstr>Sales analysis shows that  mouth wash products declined in sales by 1.9 million, dental floss product shows similar sales and a slight increase in products under dental floss category.</vt:lpstr>
      <vt:lpstr>On further analysis based on customer category  it is clear that bad performance in mouth wash subcategory is due to non carded customers  which declined by 1.89 million in sales , Loyalty card customers shows similar sales in all sub categories</vt:lpstr>
      <vt:lpstr>Retail clients non carded customers are not happy with increase in average price of products by 20.5%  under LISTERINE brand, over all sales from this brand declined by 1.57 million  which decreased overall performance of sales under mouth and dental category .</vt:lpstr>
      <vt:lpstr>Further analysis on items under LISTERINE brand shows poor performance of top 5 selling products from previous year.  Items mainly belongs to COOL MINT and TOTAL CARE , also average price of two top selling products have increased</vt:lpstr>
      <vt:lpstr>Recommendations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Shameen Aslam</dc:creator>
  <cp:lastModifiedBy>Shameen Aslam</cp:lastModifiedBy>
  <cp:revision>67</cp:revision>
  <dcterms:created xsi:type="dcterms:W3CDTF">2022-07-31T11:36:49Z</dcterms:created>
  <dcterms:modified xsi:type="dcterms:W3CDTF">2022-08-01T04:12:38Z</dcterms:modified>
</cp:coreProperties>
</file>