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377" r:id="rId9"/>
    <p:sldId id="414" r:id="rId10"/>
    <p:sldId id="430" r:id="rId11"/>
    <p:sldId id="428" r:id="rId12"/>
    <p:sldId id="429" r:id="rId13"/>
    <p:sldId id="432" r:id="rId14"/>
    <p:sldId id="343" r:id="rId15"/>
    <p:sldId id="433" r:id="rId16"/>
    <p:sldId id="436" r:id="rId17"/>
    <p:sldId id="408" r:id="rId18"/>
    <p:sldId id="425" r:id="rId19"/>
    <p:sldId id="446" r:id="rId20"/>
    <p:sldId id="444" r:id="rId21"/>
    <p:sldId id="445" r:id="rId22"/>
    <p:sldId id="438" r:id="rId23"/>
    <p:sldId id="442" r:id="rId24"/>
    <p:sldId id="437" r:id="rId25"/>
    <p:sldId id="435" r:id="rId26"/>
    <p:sldId id="423" r:id="rId27"/>
    <p:sldId id="447" r:id="rId28"/>
    <p:sldId id="392" r:id="rId29"/>
    <p:sldId id="439" r:id="rId30"/>
    <p:sldId id="380" r:id="rId31"/>
    <p:sldId id="364" r:id="rId32"/>
    <p:sldId id="385" r:id="rId33"/>
    <p:sldId id="441" r:id="rId34"/>
    <p:sldId id="448" r:id="rId35"/>
    <p:sldId id="363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o" initials="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7" autoAdjust="0"/>
    <p:restoredTop sz="70089" autoAdjust="0"/>
  </p:normalViewPr>
  <p:slideViewPr>
    <p:cSldViewPr snapToGrid="0">
      <p:cViewPr varScale="1">
        <p:scale>
          <a:sx n="108" d="100"/>
          <a:sy n="108" d="100"/>
        </p:scale>
        <p:origin x="3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1:54.749" idx="3">
    <p:pos x="5198" y="3123"/>
    <p:text>К.С. Ким, канд. физ.-мат. наук.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3:13.213" idx="4">
    <p:pos x="7162" y="407"/>
    <p:text>Советую изменить заголовок на более формальный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8:56.597" idx="14">
    <p:pos x="7162" y="1160"/>
    <p:text>лучше списком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Также </a:t>
            </a:r>
            <a:r>
              <a:rPr lang="en-US" dirty="0"/>
              <a:t>SRE </a:t>
            </a:r>
            <a:r>
              <a:rPr lang="ru-RU" dirty="0"/>
              <a:t>инженер занимается созданием топика в кластере </a:t>
            </a:r>
            <a:r>
              <a:rPr lang="en-US" dirty="0"/>
              <a:t>Kafka</a:t>
            </a:r>
            <a:r>
              <a:rPr lang="ru-RU" dirty="0"/>
              <a:t>, и работой по его конфигурации, если он не отвечает заданным параметрам (например, время хранения сообщений меньше желаемого)</a:t>
            </a:r>
            <a:r>
              <a:rPr lang="en-US" dirty="0"/>
              <a:t>. </a:t>
            </a:r>
            <a:br>
              <a:rPr lang="en-US" dirty="0"/>
            </a:br>
            <a:r>
              <a:rPr lang="ru-RU" dirty="0"/>
              <a:t>Стоит отметить, что при создании топика не происходит создания пользователя для работы с этим пользователем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7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Подготовка коллектора означает подготовку конфигурации и развертывание коллектора, а также настройку балансировщика перед коллектором.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того, как настроено поступление данных в </a:t>
            </a:r>
            <a:r>
              <a:rPr lang="en-US" dirty="0"/>
              <a:t>Kafka, TH</a:t>
            </a:r>
            <a:r>
              <a:rPr lang="ru-RU" dirty="0"/>
              <a:t>-аналитики занимаются конфигурацией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парсеров, так как они же пишут правила корреляционного анализа на основе нормализованных логов.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5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Проблема данного процесса в том, что он может выполняться около двух недель.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Исходя из данной проблемы была сформирована цель, представленная на слайде.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соответствии с этой целью были выделены задачи, включающие в себя анализ процесса, и последующие разработку и внедрение автоматизаций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Ниже отголоски прошлой </a:t>
            </a:r>
            <a:r>
              <a:rPr lang="ru-RU" dirty="0" err="1"/>
              <a:t>презы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trike="sngStrike" dirty="0"/>
              <a:t>Как таковых четких требований по используемым технологиям нет, но хочется остаться в пределах стека команды, потому постараемся сделать это все как плейбуки.</a:t>
            </a: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trike="sngStrike" dirty="0"/>
              <a:t>Также следует учесть, что в дальнейшем запуск этих </a:t>
            </a:r>
            <a:r>
              <a:rPr lang="ru-RU" strike="sngStrike" dirty="0" err="1"/>
              <a:t>плейбуков</a:t>
            </a:r>
            <a:r>
              <a:rPr lang="ru-RU" strike="sngStrike" dirty="0"/>
              <a:t> планируется автоматизировать через </a:t>
            </a:r>
            <a:r>
              <a:rPr lang="en-US" strike="sngStrike" dirty="0"/>
              <a:t>Web-UI. </a:t>
            </a:r>
            <a:r>
              <a:rPr lang="ru-RU" strike="sngStrike" dirty="0"/>
              <a:t>Было бы здорово учесть, что как-то нужно отдавать состояние выполнения того или иного шага.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trike="sngStrik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trike="sngStrike" dirty="0"/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определения адреса (читай: выбор порта)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создания топика </a:t>
            </a:r>
            <a:r>
              <a:rPr lang="en-US" sz="1200" strike="sngStrike" dirty="0"/>
              <a:t>Kafka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генерации конфигурационного файла коллектора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развертывания коллектора</a:t>
            </a:r>
          </a:p>
          <a:p>
            <a:pPr marL="971550" lvl="1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1200" strike="sngStrike" dirty="0"/>
              <a:t>генерации конфигурационного файла нормализатора (парсера)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Действия, выделенные голубым точно можно упростить или автоматизировать – они типовые и задействуют других людей, этого можно избежать.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Создание конфигурации парсера более сложный процесс и он не будет затронут в данной работе.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Были составлены следующие требования к обновленному процессу</a:t>
            </a:r>
            <a:br>
              <a:rPr lang="ru-RU" dirty="0"/>
            </a:br>
            <a:r>
              <a:rPr lang="ru-RU" dirty="0"/>
              <a:t>Из функциональных требований – наличие единого источника правды для всего и централизованное управление сущностями.</a:t>
            </a:r>
          </a:p>
          <a:p>
            <a:r>
              <a:rPr lang="ru-RU" dirty="0"/>
              <a:t>Из нефункциональных – минимальное время ручных действий, а также умеренно быстрая подготовка инфраструктуры в фоне. Важно соблюдать принцип наименьших привилегий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Целевой процесс должен выглядеть следующим образом. В качестве единого источника правды выступает репозиторий, содержащий описания всех необходимых сущностей. </a:t>
            </a:r>
            <a:r>
              <a:rPr lang="en-US" dirty="0"/>
              <a:t>CI/CD Pipeline </a:t>
            </a:r>
            <a:r>
              <a:rPr lang="ru-RU" dirty="0"/>
              <a:t>в репозитории выполняет централизованное изменение сущностей. Но в случае необходимости, действия пайплайна можно запустить вручную.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4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Целевой процесс должен выглядеть следующим образом. В качестве единого источника правды выступает репозиторий, содержащий описания всех необходимых сущностей. </a:t>
            </a:r>
            <a:r>
              <a:rPr lang="en-US" dirty="0"/>
              <a:t>CI/CD Pipeline </a:t>
            </a:r>
            <a:r>
              <a:rPr lang="ru-RU" dirty="0"/>
              <a:t>в репозитории выполняет централизованное изменение сущностей. Но в случае необходимости, действия пайплайна можно запустить вручную.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78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SOC </a:t>
            </a:r>
            <a:r>
              <a:rPr lang="ru-RU" dirty="0"/>
              <a:t>занимается обработкой логов. Мы настраиваем сбор логов с источников, видоизменяем их, храним, анализируем, ищем закономерности в них.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Целевой процесс должен выглядеть следующим образом. В качестве единого источника правды выступает репозиторий, содержащий описания всех необходимых сущностей. </a:t>
            </a:r>
            <a:r>
              <a:rPr lang="en-US" dirty="0"/>
              <a:t>CI/CD Pipeline </a:t>
            </a:r>
            <a:r>
              <a:rPr lang="ru-RU" dirty="0"/>
              <a:t>в репозитории выполняет централизованное изменение сущностей. Но в случае необходимости, действия пайплайна можно запустить вручную.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05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Целевой процесс должен выглядеть следующим образом. В качестве единого источника правды выступает репозиторий, содержащий описания всех необходимых сущностей. </a:t>
            </a:r>
            <a:r>
              <a:rPr lang="en-US" dirty="0"/>
              <a:t>CI/CD Pipeline </a:t>
            </a:r>
            <a:r>
              <a:rPr lang="ru-RU" dirty="0"/>
              <a:t>в репозитории выполняет централизованное изменение сущностей. Но в случае необходимости, действия пайплайна можно запустить вручную.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690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66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Настройка балансировщика – один из пунктов, требующих участия внешней команды. Со стороны </a:t>
            </a:r>
            <a:r>
              <a:rPr lang="en-US" dirty="0"/>
              <a:t>SRE </a:t>
            </a:r>
            <a:r>
              <a:rPr lang="ru-RU" dirty="0"/>
              <a:t>инженера это просто добавление следующих строк в файл конфигурации балансировщика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dirty="0"/>
            </a:br>
            <a:r>
              <a:rPr lang="ru-RU" dirty="0"/>
              <a:t>Упростить этот процесс можно, создав заранее сгенерированные конфигурации балансировщиков, например, так ...</a:t>
            </a:r>
          </a:p>
          <a:p>
            <a:endParaRPr lang="ru-RU" dirty="0"/>
          </a:p>
          <a:p>
            <a:r>
              <a:rPr lang="ru-RU" b="0" i="1" dirty="0"/>
              <a:t>След слайд.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60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Такое решение является самым дешевым с точки зрения трудозатрат на реализацию. Альтернативы рассмотрены в тексте моей работы.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88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Конфигурация топика также требует согласования со стороны внешней команды. Это вызвано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00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</a:t>
            </a:r>
            <a:r>
              <a:rPr lang="ru-RU" dirty="0"/>
              <a:t>,прикрепляю предметную область </a:t>
            </a:r>
            <a:r>
              <a:rPr lang="en-US" dirty="0" err="1"/>
              <a:t>KaaS</a:t>
            </a:r>
            <a:r>
              <a:rPr lang="ru-RU" dirty="0"/>
              <a:t> и описываю её сущности.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Рассказать тут про то, что одна учетка на все топики, жертва безопасностью в угоду удобства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6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Конфигурация топика также требует согласования со стороны внешней команды. Это вызвано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Итог – миграция на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7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Как единый источник решено использовать </a:t>
            </a:r>
            <a:r>
              <a:rPr lang="en-US" dirty="0"/>
              <a:t>Git </a:t>
            </a:r>
            <a:r>
              <a:rPr lang="ru-RU" dirty="0"/>
              <a:t>репозиторий со структурой файлов, изображенной слева на слайде.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Название директории в дальнейшем будет являться ключом для всех автоматически создаваемых сущностей.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Говорю, что такое </a:t>
            </a:r>
            <a:r>
              <a:rPr lang="en-US" dirty="0" err="1"/>
              <a:t>GitOps</a:t>
            </a:r>
            <a:r>
              <a:rPr lang="ru-RU" dirty="0"/>
              <a:t>, как я планирую его использование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</a:t>
            </a:r>
            <a:r>
              <a:rPr lang="ru-RU" dirty="0"/>
              <a:t> говорю про абстракцию «менеджер» для управления разными сущностями, про модули взаимодействия с </a:t>
            </a:r>
            <a:r>
              <a:rPr lang="en-US" dirty="0"/>
              <a:t>API </a:t>
            </a:r>
            <a:r>
              <a:rPr lang="en-US" dirty="0" err="1"/>
              <a:t>KaaS</a:t>
            </a:r>
            <a:r>
              <a:rPr lang="en-US" dirty="0"/>
              <a:t>, cli </a:t>
            </a:r>
            <a:r>
              <a:rPr lang="ru-RU" dirty="0"/>
              <a:t>для авторизации, </a:t>
            </a:r>
            <a:r>
              <a:rPr lang="en-US" dirty="0"/>
              <a:t>Vault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82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Примерно так, выглядит путь лога.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Источник логов его порождает и отправляет в систему хранения,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оттуда его забирает коррелятор – система, анализирующая поток событий по заранее заданным правилам.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Коррелятор определяет, является ли определенная цепь событий легитимной.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таком случае не решается проблема с тем, что поиск порта выполняется руками. И исправление </a:t>
            </a:r>
            <a:br>
              <a:rPr lang="ru-RU" dirty="0"/>
            </a:br>
            <a:r>
              <a:rPr lang="ru-RU" dirty="0"/>
              <a:t>Выбран следующий алгоритм. Так как он показал себя быстрее остальных по скорости работы и не требует подключения к хосту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9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pPr marL="171450" indent="-171450">
              <a:buFontTx/>
              <a:buChar char="-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626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Но вернемся к доставке логов до системы хранения. На самом деле, это достаточно комплексный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Перед тем, как сохранять логи, необходимо их подготовить, этим занимается парсер – система, нормализующая логи и обогащающая их.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Потоковое видоизменение логов - небыстрая операция. Поэтому хорошей практикой будет распараллелить обработку логов.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Некоторые источники не умеют отправлять данные в </a:t>
            </a:r>
            <a:r>
              <a:rPr lang="en-US" dirty="0"/>
              <a:t>Kafka</a:t>
            </a:r>
            <a:r>
              <a:rPr lang="ru-RU" dirty="0"/>
              <a:t> напрямую.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таких источников создается коллектор – система, получающая логи из источника событий и отправляющая их в </a:t>
            </a:r>
            <a:r>
              <a:rPr lang="en-US" dirty="0"/>
              <a:t>Kafka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Типовой процесс настройки сбора логов выглядит следующим образом. Его инициатором является специалист по поиску угроз (</a:t>
            </a:r>
            <a:r>
              <a:rPr lang="en-US" dirty="0"/>
              <a:t>Thread Hunting </a:t>
            </a:r>
            <a:r>
              <a:rPr lang="ru-RU" dirty="0"/>
              <a:t>аналитик), он запрашивает подготовку коллектора под определенный источник, чем далее занимается инженер по надежности – </a:t>
            </a:r>
            <a:r>
              <a:rPr lang="en-US" dirty="0"/>
              <a:t>SRE </a:t>
            </a:r>
            <a:r>
              <a:rPr lang="ru-RU" dirty="0"/>
              <a:t>инженер.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3200" dirty="0">
                <a:solidFill>
                  <a:schemeClr val="bg1"/>
                </a:solidFill>
              </a:rPr>
              <a:t>SOC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(Возможно изменится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487" y="4446521"/>
            <a:ext cx="704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</a:t>
            </a:r>
            <a:r>
              <a:rPr lang="ru-RU" dirty="0">
                <a:solidFill>
                  <a:srgbClr val="FF0000"/>
                </a:solidFill>
              </a:rPr>
              <a:t>: З.А. Полни меня, мои регалии, место работы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278BEA-E4D0-19CC-4716-00FEF4D8EDF0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D640614-764D-F00E-93FF-F2B9545A0E92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10F335-D6FA-5CEC-FFAB-CAF8247232EE}"/>
              </a:ext>
            </a:extLst>
          </p:cNvPr>
          <p:cNvSpPr/>
          <p:nvPr/>
        </p:nvSpPr>
        <p:spPr>
          <a:xfrm>
            <a:off x="5694496" y="1110512"/>
            <a:ext cx="2022148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B67B7F-1CFF-D07D-E571-9BDF3496746C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41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6BDA5-30CF-7506-A15E-541637BC08C9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4B607-CC0D-58D2-0968-F07BF056FAAE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9491A-294B-98B4-DBC1-FC43EDC00E32}"/>
              </a:ext>
            </a:extLst>
          </p:cNvPr>
          <p:cNvSpPr/>
          <p:nvPr/>
        </p:nvSpPr>
        <p:spPr>
          <a:xfrm>
            <a:off x="6657278" y="4765324"/>
            <a:ext cx="185110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3D7488-F5EA-75FE-078A-9C47EA442E98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373C2C-B7BD-D30F-8194-D5794116B218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35CDB3-0497-361A-AF25-CA340F4B1360}"/>
              </a:ext>
            </a:extLst>
          </p:cNvPr>
          <p:cNvSpPr/>
          <p:nvPr/>
        </p:nvSpPr>
        <p:spPr>
          <a:xfrm>
            <a:off x="8746273" y="2452559"/>
            <a:ext cx="1958898" cy="881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88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C09F8-7E9B-4245-B1F3-00C144BCFA51}"/>
              </a:ext>
            </a:extLst>
          </p:cNvPr>
          <p:cNvSpPr/>
          <p:nvPr/>
        </p:nvSpPr>
        <p:spPr>
          <a:xfrm>
            <a:off x="1590848" y="4087888"/>
            <a:ext cx="1408831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CA1AE-58E5-7656-1DC6-9EB4A4A820BC}"/>
              </a:ext>
            </a:extLst>
          </p:cNvPr>
          <p:cNvSpPr/>
          <p:nvPr/>
        </p:nvSpPr>
        <p:spPr>
          <a:xfrm>
            <a:off x="1163384" y="5495703"/>
            <a:ext cx="1836295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38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 bwMode="auto">
          <a:xfrm>
            <a:off x="947738" y="800100"/>
            <a:ext cx="10656887" cy="50341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000" b="1" dirty="0"/>
              <a:t>Цель</a:t>
            </a:r>
          </a:p>
          <a:p>
            <a:pPr marL="0" indent="0">
              <a:buNone/>
              <a:defRPr/>
            </a:pP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3000" b="1" dirty="0"/>
              <a:t>Задачи</a:t>
            </a:r>
            <a:endParaRPr sz="3000" dirty="0"/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A59498-D776-1042-E740-4B793D551BA6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E040DD-859F-7830-C835-C5B3C34822EE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C9803A4-A85D-3856-DC66-2054CB95E413}"/>
              </a:ext>
            </a:extLst>
          </p:cNvPr>
          <p:cNvSpPr/>
          <p:nvPr/>
        </p:nvSpPr>
        <p:spPr>
          <a:xfrm>
            <a:off x="5694496" y="1110512"/>
            <a:ext cx="2022148" cy="5097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1AE479-D3B5-C8D1-6DE7-93C095D0E307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AB492F-9DF5-5A09-2FB1-CD4DBB46DB88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22F323-CCC4-93AE-E7AB-6B8387957E41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B137F47-81E4-C315-98B8-E4EAAD90505A}"/>
              </a:ext>
            </a:extLst>
          </p:cNvPr>
          <p:cNvSpPr/>
          <p:nvPr/>
        </p:nvSpPr>
        <p:spPr>
          <a:xfrm>
            <a:off x="6657278" y="4765324"/>
            <a:ext cx="1851102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9A8C6A-5F64-0FA2-7B78-F4A7225C43D5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2D6F6A-031D-F786-C7E5-3D0B218C2225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E44CE9-F0EF-EF0B-A3B3-5F1CB21E1053}"/>
              </a:ext>
            </a:extLst>
          </p:cNvPr>
          <p:cNvSpPr/>
          <p:nvPr/>
        </p:nvSpPr>
        <p:spPr>
          <a:xfrm>
            <a:off x="8746273" y="2452559"/>
            <a:ext cx="1958898" cy="88165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CAE266D-3256-47AD-013C-B15C219C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399365"/>
              </p:ext>
            </p:extLst>
          </p:nvPr>
        </p:nvGraphicFramePr>
        <p:xfrm>
          <a:off x="8686936" y="6248400"/>
          <a:ext cx="3505064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489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296575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Можно упростить или автоматизировать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88375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Нельзя упростить или автоматизировать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10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Централизованное управление конфигурацией коллекторов и топиков с возможностью применения изменений с локальных машин.</a:t>
            </a:r>
          </a:p>
          <a:p>
            <a:r>
              <a:rPr lang="ru-RU" dirty="0"/>
              <a:t>Скорость подготовки коллектора:</a:t>
            </a:r>
          </a:p>
          <a:p>
            <a:pPr lvl="1"/>
            <a:r>
              <a:rPr lang="ru-RU" dirty="0"/>
              <a:t>полный цикл ≤ 2 ч; ручные действия ≤ 10 мин</a:t>
            </a:r>
          </a:p>
          <a:p>
            <a:r>
              <a:rPr lang="ru-RU" dirty="0"/>
              <a:t>Скорость подготовки топика:</a:t>
            </a:r>
          </a:p>
          <a:p>
            <a:pPr lvl="1"/>
            <a:r>
              <a:rPr lang="ru-RU" dirty="0"/>
              <a:t>полный цикл ≤ 2 ч; ручные действия ≤ 10 мин</a:t>
            </a:r>
          </a:p>
          <a:p>
            <a:r>
              <a:rPr lang="ru-RU" dirty="0"/>
              <a:t>Наличие плана и возможности аварийного восстановления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автоматизации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B826C-F9BF-75C8-B028-A3238254B07C}"/>
              </a:ext>
            </a:extLst>
          </p:cNvPr>
          <p:cNvSpPr txBox="1"/>
          <p:nvPr/>
        </p:nvSpPr>
        <p:spPr>
          <a:xfrm>
            <a:off x="88777" y="6036816"/>
            <a:ext cx="336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</a:t>
            </a:r>
            <a:r>
              <a:rPr lang="ru-RU" dirty="0">
                <a:solidFill>
                  <a:srgbClr val="FF0000"/>
                </a:solidFill>
              </a:rPr>
              <a:t> рассмотреть в работе </a:t>
            </a:r>
            <a:r>
              <a:rPr lang="en-US" dirty="0">
                <a:solidFill>
                  <a:srgbClr val="FF0000"/>
                </a:solidFill>
              </a:rPr>
              <a:t>DRP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86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ru-RU" dirty="0"/>
              <a:t>Проектирование обновленного процесса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Целевой процесс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46" y="1690688"/>
            <a:ext cx="12176308" cy="422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сервиса автоматизации</a:t>
            </a:r>
          </a:p>
        </p:txBody>
      </p:sp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92" y="1690688"/>
            <a:ext cx="12176308" cy="422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F5ED1C-863B-CE44-540D-FFE80565777A}"/>
              </a:ext>
            </a:extLst>
          </p:cNvPr>
          <p:cNvSpPr/>
          <p:nvPr/>
        </p:nvSpPr>
        <p:spPr>
          <a:xfrm>
            <a:off x="6139357" y="2534295"/>
            <a:ext cx="1714220" cy="750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633BAA-496A-C501-D5EE-14795B1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1"/>
          <a:stretch/>
        </p:blipFill>
        <p:spPr bwMode="auto">
          <a:xfrm>
            <a:off x="223077" y="3429000"/>
            <a:ext cx="5665859" cy="33082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ABDAD0A7-1DA4-0069-8C47-5BBFA2069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3679" y="1686270"/>
            <a:ext cx="523925" cy="283947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Лог (событие)</a:t>
            </a:r>
            <a:r>
              <a:rPr lang="en-US" b="1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Security Operations Center </a:t>
            </a:r>
            <a:r>
              <a:rPr lang="ru-RU" dirty="0"/>
              <a:t>(</a:t>
            </a:r>
            <a:r>
              <a:rPr lang="en-US" b="1" dirty="0"/>
              <a:t>SOC</a:t>
            </a:r>
            <a:r>
              <a:rPr lang="en-US" dirty="0"/>
              <a:t>)</a:t>
            </a:r>
            <a:r>
              <a:rPr lang="ru-RU" dirty="0"/>
              <a:t> — центр реагирования на инциденты информационной безопасности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Целевой процесс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90688"/>
            <a:ext cx="12192000" cy="392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20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узырек для мыслей: облако 3">
            <a:extLst>
              <a:ext uri="{FF2B5EF4-FFF2-40B4-BE49-F238E27FC236}">
                <a16:creationId xmlns:a16="http://schemas.microsoft.com/office/drawing/2014/main" id="{2E548217-0265-C7FD-4E18-3EA3C6AE81ED}"/>
              </a:ext>
            </a:extLst>
          </p:cNvPr>
          <p:cNvSpPr/>
          <p:nvPr/>
        </p:nvSpPr>
        <p:spPr>
          <a:xfrm>
            <a:off x="1543975" y="1566908"/>
            <a:ext cx="9104050" cy="4145872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921F55-E56D-9753-DA5B-CBBC6120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69994" y="2262094"/>
            <a:ext cx="8084815" cy="275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21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440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backend_collector_antivirus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backend_collector_auditbeat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D685CF-EFAF-A8C2-89BC-27BCF09946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64A9D-E04B-D7A6-6F91-0277DFDE30D7}"/>
              </a:ext>
            </a:extLst>
          </p:cNvPr>
          <p:cNvSpPr txBox="1"/>
          <p:nvPr/>
        </p:nvSpPr>
        <p:spPr>
          <a:xfrm>
            <a:off x="665825" y="2521258"/>
            <a:ext cx="48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Диаграмма компонентов с показанием открытых сетевых портов</a:t>
            </a:r>
          </a:p>
        </p:txBody>
      </p:sp>
    </p:spTree>
    <p:extLst>
      <p:ext uri="{BB962C8B-B14F-4D97-AF65-F5344CB8AC3E}">
        <p14:creationId xmlns:p14="http://schemas.microsoft.com/office/powerpoint/2010/main" val="1692029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199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440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backend_collector_antivirus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backend_collector_auditbeat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D685CF-EFAF-A8C2-89BC-27BCF09946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D8211E9-96B8-EB6C-5E8E-C7E004F944BA}"/>
              </a:ext>
            </a:extLst>
          </p:cNvPr>
          <p:cNvSpPr/>
          <p:nvPr/>
        </p:nvSpPr>
        <p:spPr>
          <a:xfrm>
            <a:off x="6207459" y="1457555"/>
            <a:ext cx="5058768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6E1E62-6936-DF27-06D0-1F92EFCD7A1A}"/>
              </a:ext>
            </a:extLst>
          </p:cNvPr>
          <p:cNvSpPr/>
          <p:nvPr/>
        </p:nvSpPr>
        <p:spPr>
          <a:xfrm>
            <a:off x="5877017" y="2894121"/>
            <a:ext cx="4403325" cy="816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8A25CE-AACE-BE55-C04C-DF9D5F10D526}"/>
              </a:ext>
            </a:extLst>
          </p:cNvPr>
          <p:cNvSpPr/>
          <p:nvPr/>
        </p:nvSpPr>
        <p:spPr>
          <a:xfrm>
            <a:off x="5832672" y="5319205"/>
            <a:ext cx="5077984" cy="1427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5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824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(collector_example_com_tcp5001)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(collector_example_com_tcp5002)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порта в заданном диапазоне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порта в заданном диапазоне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DA1DA-6919-A318-2BEE-46035DBDA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569" y="0"/>
            <a:ext cx="6302431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687D01-3CA9-DBF6-D795-DBD57CABDDF8}"/>
              </a:ext>
            </a:extLst>
          </p:cNvPr>
          <p:cNvSpPr/>
          <p:nvPr/>
        </p:nvSpPr>
        <p:spPr>
          <a:xfrm>
            <a:off x="6225214" y="1954705"/>
            <a:ext cx="2687967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F912F6-F340-D668-A94A-B62963A3EB3A}"/>
              </a:ext>
            </a:extLst>
          </p:cNvPr>
          <p:cNvSpPr/>
          <p:nvPr/>
        </p:nvSpPr>
        <p:spPr>
          <a:xfrm>
            <a:off x="6271082" y="3847129"/>
            <a:ext cx="2687967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938DBF3-0019-8EE4-91B4-C6ED16A6AA04}"/>
              </a:ext>
            </a:extLst>
          </p:cNvPr>
          <p:cNvSpPr/>
          <p:nvPr/>
        </p:nvSpPr>
        <p:spPr>
          <a:xfrm>
            <a:off x="6768737" y="1352486"/>
            <a:ext cx="5349282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45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узырек для мыслей: облако 7">
            <a:extLst>
              <a:ext uri="{FF2B5EF4-FFF2-40B4-BE49-F238E27FC236}">
                <a16:creationId xmlns:a16="http://schemas.microsoft.com/office/drawing/2014/main" id="{4E290CB9-6AA2-690B-54D6-FF065226456A}"/>
              </a:ext>
            </a:extLst>
          </p:cNvPr>
          <p:cNvSpPr/>
          <p:nvPr/>
        </p:nvSpPr>
        <p:spPr>
          <a:xfrm>
            <a:off x="1543975" y="1690688"/>
            <a:ext cx="9104050" cy="4145872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2F266-DE4F-04E6-1C5C-F5E7C4EC8C20}"/>
              </a:ext>
            </a:extLst>
          </p:cNvPr>
          <p:cNvSpPr txBox="1"/>
          <p:nvPr/>
        </p:nvSpPr>
        <p:spPr>
          <a:xfrm>
            <a:off x="165463" y="5379868"/>
            <a:ext cx="20983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</a:t>
            </a:r>
            <a:r>
              <a:rPr lang="ru-RU" dirty="0">
                <a:solidFill>
                  <a:srgbClr val="FF0000"/>
                </a:solidFill>
              </a:rPr>
              <a:t>: вводная про разницу </a:t>
            </a:r>
            <a:r>
              <a:rPr lang="en-US" dirty="0" err="1">
                <a:solidFill>
                  <a:srgbClr val="FF0000"/>
                </a:solidFill>
              </a:rPr>
              <a:t>KaaS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и существующего кластера.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2D5624-9796-D6D6-5C51-4C3D2949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26" y="1779464"/>
            <a:ext cx="5768148" cy="351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3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0F58-E789-5B54-D5DD-F99B04EB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88" y="1690688"/>
            <a:ext cx="6557824" cy="41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100" y="630572"/>
            <a:ext cx="11188337" cy="1325563"/>
          </a:xfrm>
        </p:spPr>
        <p:txBody>
          <a:bodyPr/>
          <a:lstStyle/>
          <a:p>
            <a:r>
              <a:rPr lang="ru-RU" dirty="0"/>
              <a:t>Сравнение текущего кластера и кластера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DB5EF51-EC6C-A2C8-DF96-BBEB328E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63909"/>
              </p:ext>
            </p:extLst>
          </p:nvPr>
        </p:nvGraphicFramePr>
        <p:xfrm>
          <a:off x="838200" y="2031812"/>
          <a:ext cx="10676139" cy="40582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58713">
                  <a:extLst>
                    <a:ext uri="{9D8B030D-6E8A-4147-A177-3AD203B41FA5}">
                      <a16:colId xmlns:a16="http://schemas.microsoft.com/office/drawing/2014/main" val="2402495683"/>
                    </a:ext>
                  </a:extLst>
                </a:gridCol>
                <a:gridCol w="3558713">
                  <a:extLst>
                    <a:ext uri="{9D8B030D-6E8A-4147-A177-3AD203B41FA5}">
                      <a16:colId xmlns:a16="http://schemas.microsoft.com/office/drawing/2014/main" val="235195091"/>
                    </a:ext>
                  </a:extLst>
                </a:gridCol>
                <a:gridCol w="3558713">
                  <a:extLst>
                    <a:ext uri="{9D8B030D-6E8A-4147-A177-3AD203B41FA5}">
                      <a16:colId xmlns:a16="http://schemas.microsoft.com/office/drawing/2014/main" val="2169494727"/>
                    </a:ext>
                  </a:extLst>
                </a:gridCol>
              </a:tblGrid>
              <a:tr h="777496"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Текущий кластер </a:t>
                      </a:r>
                      <a:r>
                        <a:rPr lang="en-US" dirty="0"/>
                        <a:t>Kafka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Кластер </a:t>
                      </a:r>
                      <a:r>
                        <a:rPr lang="en-US" dirty="0"/>
                        <a:t>Kafka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KaaS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2008"/>
                  </a:ext>
                </a:extLst>
              </a:tr>
              <a:tr h="570569">
                <a:tc>
                  <a:txBody>
                    <a:bodyPr/>
                    <a:lstStyle/>
                    <a:p>
                      <a:r>
                        <a:rPr lang="ru-RU" dirty="0"/>
                        <a:t>Создание топиков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 </a:t>
                      </a:r>
                      <a:r>
                        <a:rPr lang="ru-RU" dirty="0"/>
                        <a:t>с ограничениями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 </a:t>
                      </a:r>
                      <a:r>
                        <a:rPr lang="ru-RU" dirty="0"/>
                        <a:t>без ограничений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47467"/>
                  </a:ext>
                </a:extLst>
              </a:tr>
              <a:tr h="570569">
                <a:tc>
                  <a:txBody>
                    <a:bodyPr/>
                    <a:lstStyle/>
                    <a:p>
                      <a:r>
                        <a:rPr lang="ru-RU" dirty="0"/>
                        <a:t>Изменение параметров топика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01386"/>
                  </a:ext>
                </a:extLst>
              </a:tr>
              <a:tr h="57056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Создание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4348"/>
                  </a:ext>
                </a:extLst>
              </a:tr>
              <a:tr h="998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параметров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29858"/>
                  </a:ext>
                </a:extLst>
              </a:tr>
              <a:tr h="570569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разрешениями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7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3787397" cy="1325563"/>
          </a:xfrm>
        </p:spPr>
        <p:txBody>
          <a:bodyPr>
            <a:normAutofit/>
          </a:bodyPr>
          <a:lstStyle/>
          <a:p>
            <a:r>
              <a:rPr lang="ru-RU" dirty="0"/>
              <a:t>Структура репозитория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5597" y="0"/>
            <a:ext cx="7633105" cy="685800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Коллектор для данных из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Antivirus"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protocol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kaas_cluster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topic_params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retention_bytes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1073741824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produce_byte_rate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"vault/path/to/the/secret"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ANOTHER_VAR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registry.example.com/collector-image:stable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availability_zones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us-east-1a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4" y="2290602"/>
            <a:ext cx="4429743" cy="227679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041" y="-3"/>
            <a:ext cx="76339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0D404-FA44-99B5-D382-AD8925B04D0C}"/>
              </a:ext>
            </a:extLst>
          </p:cNvPr>
          <p:cNvSpPr txBox="1"/>
          <p:nvPr/>
        </p:nvSpPr>
        <p:spPr>
          <a:xfrm>
            <a:off x="4702134" y="2828833"/>
            <a:ext cx="189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ru-RU" dirty="0">
                <a:solidFill>
                  <a:srgbClr val="FF0000"/>
                </a:solidFill>
              </a:rPr>
              <a:t>Отдельный файл для параметров </a:t>
            </a:r>
            <a:r>
              <a:rPr lang="en-US" dirty="0" err="1">
                <a:solidFill>
                  <a:srgbClr val="FF0000"/>
                </a:solidFill>
              </a:rPr>
              <a:t>kafka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автоматизации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E079F2-74B8-83E6-B6C1-B18599B1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2" y="1567801"/>
            <a:ext cx="10839635" cy="52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91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4529" y="583400"/>
            <a:ext cx="3144693" cy="2845599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</a:t>
            </a:r>
            <a:br>
              <a:rPr lang="en-US" dirty="0"/>
            </a:br>
            <a:r>
              <a:rPr lang="ru-RU" dirty="0"/>
              <a:t>алгоритма </a:t>
            </a:r>
            <a:br>
              <a:rPr lang="en-US" dirty="0"/>
            </a:br>
            <a:r>
              <a:rPr lang="ru-RU" dirty="0"/>
              <a:t>создания</a:t>
            </a:r>
            <a:br>
              <a:rPr lang="ru-RU" dirty="0"/>
            </a:br>
            <a:r>
              <a:rPr lang="ru-RU" dirty="0"/>
              <a:t>коллектора и топика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D0C7D3-43E3-5F55-BA81-3CFC8233B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" t="22" r="1"/>
          <a:stretch/>
        </p:blipFill>
        <p:spPr bwMode="auto">
          <a:xfrm>
            <a:off x="4731798" y="0"/>
            <a:ext cx="74602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F0BF4-05B1-FC66-32E6-1AC2874ACBAE}"/>
              </a:ext>
            </a:extLst>
          </p:cNvPr>
          <p:cNvSpPr txBox="1"/>
          <p:nvPr/>
        </p:nvSpPr>
        <p:spPr>
          <a:xfrm>
            <a:off x="0" y="5827980"/>
            <a:ext cx="446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</a:t>
            </a:r>
            <a:r>
              <a:rPr lang="ru-RU" dirty="0">
                <a:solidFill>
                  <a:srgbClr val="FF0000"/>
                </a:solidFill>
              </a:rPr>
              <a:t>: диаграмма только про создание</a:t>
            </a:r>
          </a:p>
          <a:p>
            <a:r>
              <a:rPr lang="ru-RU" dirty="0">
                <a:solidFill>
                  <a:srgbClr val="FF0000"/>
                </a:solidFill>
              </a:rPr>
              <a:t>Или добавить про сравнение, или сослаться на текст работы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A81FF-1648-4CE9-045B-F4DA62C819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2956"/>
            <a:ext cx="12184060" cy="64550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4230" y="-330441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3C4F90-F971-8E10-A931-BEE21C89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833248"/>
            <a:ext cx="1219200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40DE4-6DFB-E318-1A8F-41B52974C747}"/>
              </a:ext>
            </a:extLst>
          </p:cNvPr>
          <p:cNvSpPr txBox="1"/>
          <p:nvPr/>
        </p:nvSpPr>
        <p:spPr>
          <a:xfrm>
            <a:off x="0" y="649022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цветом</a:t>
            </a:r>
            <a:r>
              <a:rPr lang="ru-RU" dirty="0"/>
              <a:t> выделены действия ручного характера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Упрощена настройка балансировщика</a:t>
            </a:r>
          </a:p>
          <a:p>
            <a:r>
              <a:rPr lang="ru-RU" dirty="0"/>
              <a:t>Существующий кластер </a:t>
            </a:r>
            <a:r>
              <a:rPr lang="en-US" dirty="0"/>
              <a:t>Kafka</a:t>
            </a:r>
            <a:r>
              <a:rPr lang="ru-RU" dirty="0"/>
              <a:t> в процессе заменен на кластер </a:t>
            </a:r>
            <a:r>
              <a:rPr lang="en-US" dirty="0" err="1"/>
              <a:t>KaaS</a:t>
            </a:r>
            <a:endParaRPr lang="ru-RU" dirty="0"/>
          </a:p>
          <a:p>
            <a:r>
              <a:rPr lang="ru-RU" dirty="0"/>
              <a:t>Внедрено использование учетных записей </a:t>
            </a:r>
            <a:r>
              <a:rPr lang="en-US" dirty="0"/>
              <a:t>Kafka </a:t>
            </a:r>
            <a:r>
              <a:rPr lang="ru-RU" dirty="0"/>
              <a:t>с изолированным доступом.</a:t>
            </a:r>
            <a:endParaRPr lang="en-US" dirty="0"/>
          </a:p>
          <a:p>
            <a:r>
              <a:rPr lang="ru-RU" dirty="0"/>
              <a:t>Процесс управления топиками, пользователями и коллекторами автоматизирован с помощью </a:t>
            </a:r>
            <a:r>
              <a:rPr lang="en-US" dirty="0" err="1"/>
              <a:t>GitOps</a:t>
            </a:r>
            <a:r>
              <a:rPr lang="en-US" dirty="0"/>
              <a:t> </a:t>
            </a:r>
            <a:r>
              <a:rPr lang="ru-RU" dirty="0"/>
              <a:t>подхода.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757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Количество согласований сократилось до нуля (было 2)</a:t>
            </a:r>
          </a:p>
          <a:p>
            <a:r>
              <a:rPr lang="ru-RU" dirty="0"/>
              <a:t>Время создания коллектора и топика занимает не более 10 минут ручного труда, автоматизация проходит менее чем за 2 часа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842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54480" y="1936866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638958"/>
            <a:ext cx="12191998" cy="15800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64541" y="2823099"/>
            <a:ext cx="2386170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52594"/>
            <a:ext cx="12192000" cy="1352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50563" y="2911876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030"/>
            <a:ext cx="12192000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5805" y="4680518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99" y="1764942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2606</Words>
  <Application>Microsoft Office PowerPoint</Application>
  <PresentationFormat>Широкоэкранный</PresentationFormat>
  <Paragraphs>456</Paragraphs>
  <Slides>35</Slides>
  <Notes>35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Тема Office</vt:lpstr>
      <vt:lpstr>Автоматизация процесса лог-менеджмента в проекте SOC (Возможно изменится)</vt:lpstr>
      <vt:lpstr>Глоссарий</vt:lpstr>
      <vt:lpstr>Путь лога</vt:lpstr>
      <vt:lpstr>Путь лога</vt:lpstr>
      <vt:lpstr>Путь лога</vt:lpstr>
      <vt:lpstr>Путь лога</vt:lpstr>
      <vt:lpstr>Путь лога</vt:lpstr>
      <vt:lpstr>Предметная область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Презентация PowerPoint</vt:lpstr>
      <vt:lpstr>Настройка сбора логов с источника</vt:lpstr>
      <vt:lpstr>Требования к автоматизации</vt:lpstr>
      <vt:lpstr>Проектирование обновленного процесса</vt:lpstr>
      <vt:lpstr>Целевой процесс</vt:lpstr>
      <vt:lpstr>Варианты сервиса автоматизации</vt:lpstr>
      <vt:lpstr>Целевой процесс</vt:lpstr>
      <vt:lpstr>Конфигурация балансировщика</vt:lpstr>
      <vt:lpstr>Конфигурация балансировщика</vt:lpstr>
      <vt:lpstr>Конфигурация балансировщика</vt:lpstr>
      <vt:lpstr>Конфигурация балансировщика</vt:lpstr>
      <vt:lpstr>Конфигурация Kafka топика</vt:lpstr>
      <vt:lpstr>Предметная область Kafka</vt:lpstr>
      <vt:lpstr>Сравнение текущего кластера и кластера KaaS</vt:lpstr>
      <vt:lpstr>Структура репозитория</vt:lpstr>
      <vt:lpstr>Архитектура автоматизации</vt:lpstr>
      <vt:lpstr>Описание  алгоритма  создания коллектора и топика</vt:lpstr>
      <vt:lpstr>Итоги. Процесс до изменений</vt:lpstr>
      <vt:lpstr>Итоги. Процесс после изменений</vt:lpstr>
      <vt:lpstr>Итоги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284</cp:revision>
  <dcterms:created xsi:type="dcterms:W3CDTF">2023-04-24T07:22:00Z</dcterms:created>
  <dcterms:modified xsi:type="dcterms:W3CDTF">2025-05-11T20:36:30Z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B04BF21E7D5C42D683984335769C3BEC_12</vt:lpwstr>
  </property>
  <property fmtid="{D5CDD505-2E9C-101B-9397-08002B2CF9AE}" pid="3" name="KSOProductBuildVer">
    <vt:lpwstr>1033-12.2.0.20796</vt:lpwstr>
  </property>
</Properties>
</file>