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394" r:id="rId3"/>
    <p:sldId id="395" r:id="rId4"/>
    <p:sldId id="396" r:id="rId5"/>
    <p:sldId id="397" r:id="rId6"/>
    <p:sldId id="399" r:id="rId7"/>
    <p:sldId id="400" r:id="rId8"/>
    <p:sldId id="377" r:id="rId9"/>
    <p:sldId id="414" r:id="rId10"/>
    <p:sldId id="432" r:id="rId11"/>
    <p:sldId id="343" r:id="rId12"/>
    <p:sldId id="428" r:id="rId13"/>
    <p:sldId id="430" r:id="rId14"/>
    <p:sldId id="429" r:id="rId15"/>
    <p:sldId id="433" r:id="rId16"/>
    <p:sldId id="420" r:id="rId17"/>
    <p:sldId id="436" r:id="rId18"/>
    <p:sldId id="344" r:id="rId19"/>
    <p:sldId id="408" r:id="rId20"/>
    <p:sldId id="425" r:id="rId21"/>
    <p:sldId id="438" r:id="rId22"/>
    <p:sldId id="434" r:id="rId23"/>
    <p:sldId id="437" r:id="rId24"/>
    <p:sldId id="390" r:id="rId25"/>
    <p:sldId id="435" r:id="rId26"/>
    <p:sldId id="391" r:id="rId27"/>
    <p:sldId id="423" r:id="rId28"/>
    <p:sldId id="426" r:id="rId29"/>
    <p:sldId id="392" r:id="rId30"/>
    <p:sldId id="439" r:id="rId31"/>
    <p:sldId id="380" r:id="rId32"/>
    <p:sldId id="440" r:id="rId33"/>
    <p:sldId id="378" r:id="rId34"/>
    <p:sldId id="381" r:id="rId35"/>
    <p:sldId id="382" r:id="rId36"/>
    <p:sldId id="383" r:id="rId37"/>
    <p:sldId id="364" r:id="rId38"/>
    <p:sldId id="385" r:id="rId39"/>
    <p:sldId id="363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no" initials="s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7" autoAdjust="0"/>
    <p:restoredTop sz="70089" autoAdjust="0"/>
  </p:normalViewPr>
  <p:slideViewPr>
    <p:cSldViewPr snapToGrid="0">
      <p:cViewPr varScale="1">
        <p:scale>
          <a:sx n="108" d="100"/>
          <a:sy n="108" d="100"/>
        </p:scale>
        <p:origin x="39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1:54.749" idx="3">
    <p:pos x="5198" y="3123"/>
    <p:text>К.С. Ким, канд. физ.-мат. наук.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3:13.213" idx="4">
    <p:pos x="7162" y="407"/>
    <p:text>Советую изменить заголовок на более формальный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6:57.276" idx="5">
    <p:pos x="6738" y="825"/>
    <p:text>У тебя всплыл аналитик и инженер, расшифровки аббр. стоит пояснить отдельно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6:57.276" idx="12">
    <p:pos x="6738" y="825"/>
    <p:text>У тебя всплыл аналитик и инженер, расшифровки аббр. стоит пояснить отдельно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6:57.276" idx="9">
    <p:pos x="6738" y="825"/>
    <p:text>У тебя всплыл аналитик и инженер, расшифровки аббр. стоит пояснить отдельно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6:57.276" idx="11">
    <p:pos x="6738" y="825"/>
    <p:text>У тебя всплыл аналитик и инженер, расшифровки аббр. стоит пояснить отдельно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6:57.276" idx="10">
    <p:pos x="6738" y="825"/>
    <p:text>У тебя всплыл аналитик и инженер, расшифровки аббр. стоит пояснить отдельно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8:56.597" idx="13">
    <p:pos x="7162" y="1160"/>
    <p:text>лучше списком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C924C-0549-43C7-B607-8F62314AE139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3A17-B39C-4384-8360-75C07DE4B94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Тема моей работы – </a:t>
            </a:r>
            <a:r>
              <a:rPr lang="ru-RU" sz="1200" dirty="0">
                <a:solidFill>
                  <a:schemeClr val="bg1"/>
                </a:solidFill>
              </a:rPr>
              <a:t>автоматизация процесса лог-менеджмента в проекте </a:t>
            </a:r>
            <a:r>
              <a:rPr lang="en-US" sz="1200" dirty="0">
                <a:solidFill>
                  <a:schemeClr val="bg1"/>
                </a:solidFill>
              </a:rPr>
              <a:t>SOC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След слайд.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Проблема в том, что выполнение процесса занимает много времени.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855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Исходя из поставленной проблемы была сформирована цель, представленная на слайде.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В соответствии с этой целью были выделены задачи, включающие в себя анализ процесса и проектирование, разработку и внедрение решения.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Ниже отголоски прошлой </a:t>
            </a:r>
            <a:r>
              <a:rPr lang="ru-RU" dirty="0" err="1"/>
              <a:t>презы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trike="sngStrike" dirty="0"/>
              <a:t>Как таковых четких требований по используемым технологиям нет, но хочется остаться в пределах стека команды, потому постараемся сделать это все как плейбуки.</a:t>
            </a:r>
            <a:endParaRPr lang="en-US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trike="sngStrike" dirty="0"/>
              <a:t>Также следует учесть, что в дальнейшем запуск этих </a:t>
            </a:r>
            <a:r>
              <a:rPr lang="ru-RU" strike="sngStrike" dirty="0" err="1"/>
              <a:t>плейбуков</a:t>
            </a:r>
            <a:r>
              <a:rPr lang="ru-RU" strike="sngStrike" dirty="0"/>
              <a:t> планируется автоматизировать через </a:t>
            </a:r>
            <a:r>
              <a:rPr lang="en-US" strike="sngStrike" dirty="0"/>
              <a:t>Web-UI. </a:t>
            </a:r>
            <a:r>
              <a:rPr lang="ru-RU" strike="sngStrike" dirty="0"/>
              <a:t>Было бы здорово учесть, что как-то нужно отдавать состояние выполнения того или иного шага.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trike="sngStrike" dirty="0"/>
          </a:p>
          <a:p>
            <a:pPr marL="971550" lvl="1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strike="sngStrike" dirty="0"/>
              <a:t>определения адреса (читай: выбор порта)</a:t>
            </a:r>
          </a:p>
          <a:p>
            <a:pPr marL="971550" lvl="1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strike="sngStrike" dirty="0"/>
              <a:t>создания топика </a:t>
            </a:r>
            <a:r>
              <a:rPr lang="en-US" sz="1200" strike="sngStrike" dirty="0"/>
              <a:t>Kafka</a:t>
            </a:r>
          </a:p>
          <a:p>
            <a:pPr marL="971550" lvl="1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strike="sngStrike" dirty="0"/>
              <a:t>генерации конфигурационного файла коллектора</a:t>
            </a:r>
          </a:p>
          <a:p>
            <a:pPr marL="971550" lvl="1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strike="sngStrike" dirty="0"/>
              <a:t>развертывания коллектора</a:t>
            </a:r>
          </a:p>
          <a:p>
            <a:pPr marL="971550" lvl="1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strike="sngStrike" dirty="0"/>
              <a:t>генерации конфигурационного файла нормализатора (парсера)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Сам процесс настройки сбора логов подразумевает создание коллектора….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748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…топика в кластере </a:t>
            </a:r>
            <a:r>
              <a:rPr lang="en-US" dirty="0"/>
              <a:t>Kafka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175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…и парсера для нормализации логов.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750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Действия, выделенные голубым можно упростить или автоматизировать – это действия связанные с созданием топика и коллектора.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Создание конфигурации парсера выделено красным, потому что его автоматизировать нельзя – это сложный процесс, которым занимается команда специалистов по поиску угроз (</a:t>
            </a:r>
            <a:r>
              <a:rPr lang="en-US" dirty="0"/>
              <a:t>TH-</a:t>
            </a:r>
            <a:r>
              <a:rPr lang="ru-RU" dirty="0"/>
              <a:t>аналитики)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79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ДИБ должно быть безопасно</a:t>
            </a:r>
            <a:br>
              <a:rPr lang="ru-RU" dirty="0"/>
            </a:br>
            <a:r>
              <a:rPr lang="ru-RU" dirty="0"/>
              <a:t>А </a:t>
            </a:r>
            <a:r>
              <a:rPr lang="en-US" dirty="0"/>
              <a:t>SRE</a:t>
            </a:r>
            <a:r>
              <a:rPr lang="ru-RU" dirty="0"/>
              <a:t> инженеры, как конечные пользователи автоматизации, хотят централизованное управление сущностями и единый источник правды </a:t>
            </a:r>
          </a:p>
          <a:p>
            <a:endParaRPr lang="ru-RU" dirty="0"/>
          </a:p>
          <a:p>
            <a:r>
              <a:rPr lang="ru-RU" dirty="0"/>
              <a:t>ТЕКСТ И СЛАЙД ПРЕДСТОИТ МЕНЯТЬ, просто наброс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493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ДИБ должно быть безопасно</a:t>
            </a:r>
            <a:br>
              <a:rPr lang="ru-RU" dirty="0"/>
            </a:br>
            <a:r>
              <a:rPr lang="ru-RU" dirty="0"/>
              <a:t>А </a:t>
            </a:r>
            <a:r>
              <a:rPr lang="en-US" dirty="0"/>
              <a:t>SRE</a:t>
            </a:r>
            <a:r>
              <a:rPr lang="ru-RU" dirty="0"/>
              <a:t> инженеры, как конечные пользователи автоматизации, хотят централизованное управление сущностями и единый источник правды </a:t>
            </a:r>
          </a:p>
          <a:p>
            <a:endParaRPr lang="ru-RU" dirty="0"/>
          </a:p>
          <a:p>
            <a:r>
              <a:rPr lang="ru-RU" dirty="0"/>
              <a:t>ТЕКСТ И СЛАЙД ПРЕДСТОИТ МЕНЯТЬ, просто наброс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424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Из требований: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Управление коллектором и вспомогательными сущностями происходит в одном месте (репозитории)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19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SOC </a:t>
            </a:r>
            <a:r>
              <a:rPr lang="ru-RU" dirty="0"/>
              <a:t>занимается обработкой логов. Мы настраиваем сбор логов с источников, видоизменяем их, храним, анализируем, ищем закономерности в них.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Целевой процесс должен выглядеть следующим образом -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24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3881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Первый вариант нам не согласовала команда, ответственная за балансировщики. Остается второй вариант.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Внедрив его, мы избавились от человеческого фактора при настройке балансировщиков. </a:t>
            </a:r>
            <a:br>
              <a:rPr lang="ru-RU" dirty="0"/>
            </a:br>
            <a:r>
              <a:rPr lang="ru-RU" dirty="0"/>
              <a:t>Из минусов – в конфигурациях балансировщиков невозможно заранее указать, с какого источника трафик они обрабатывают.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Первый вариант нам не согласовала в этот раз команда, поддерживающая наш </a:t>
            </a:r>
            <a:r>
              <a:rPr lang="en-US" dirty="0"/>
              <a:t>Kafka </a:t>
            </a:r>
            <a:r>
              <a:rPr lang="ru-RU" dirty="0"/>
              <a:t>кластер и настояла, чтобы мы мигрировали на </a:t>
            </a:r>
            <a:r>
              <a:rPr lang="en-US" dirty="0" err="1"/>
              <a:t>KaaS</a:t>
            </a:r>
            <a:r>
              <a:rPr lang="ru-RU" dirty="0"/>
              <a:t>. Выбора нет, новая автоматизация будет использовать </a:t>
            </a:r>
            <a:r>
              <a:rPr lang="en-US" dirty="0" err="1"/>
              <a:t>KaaS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</a:t>
            </a:r>
            <a:r>
              <a:rPr lang="ru-RU" dirty="0"/>
              <a:t>,прикрепляю предметную область </a:t>
            </a:r>
            <a:r>
              <a:rPr lang="en-US" dirty="0" err="1"/>
              <a:t>KaaS</a:t>
            </a:r>
            <a:r>
              <a:rPr lang="ru-RU" dirty="0"/>
              <a:t> и описываю её сущности.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496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Как единый источник решено использовать </a:t>
            </a:r>
            <a:r>
              <a:rPr lang="en-US" dirty="0"/>
              <a:t>Git </a:t>
            </a:r>
            <a:r>
              <a:rPr lang="ru-RU" dirty="0"/>
              <a:t>репозиторий со структурой файлов, изображенной слева на слайде.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Название директории в дальнейшем будет являться ключом для всех автоматически создаваемых сущностей.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</a:t>
            </a:r>
            <a:r>
              <a:rPr lang="ru-RU" dirty="0"/>
              <a:t> говорю про абстракцию «менеджер» для управления разными сущностями, про модули взаимодействия с </a:t>
            </a:r>
            <a:r>
              <a:rPr lang="en-US" dirty="0"/>
              <a:t>API </a:t>
            </a:r>
            <a:r>
              <a:rPr lang="en-US" dirty="0" err="1"/>
              <a:t>KaaS</a:t>
            </a:r>
            <a:r>
              <a:rPr lang="en-US" dirty="0"/>
              <a:t>, cli </a:t>
            </a:r>
            <a:r>
              <a:rPr lang="ru-RU" dirty="0"/>
              <a:t>для авторизации, </a:t>
            </a:r>
            <a:r>
              <a:rPr lang="en-US" dirty="0"/>
              <a:t>Vault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682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В таком случае не решается проблема с тем, что поиск порта выполняется руками. И исправление </a:t>
            </a:r>
            <a:br>
              <a:rPr lang="ru-RU" dirty="0"/>
            </a:br>
            <a:r>
              <a:rPr lang="ru-RU" dirty="0"/>
              <a:t>Выбран следующий алгоритм. Так как он показал себя быстрее остальных по скорости работы и не требует подключения к хосту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В таком случае не решается проблема с тем, что поиск порта выполняется руками. И исправление </a:t>
            </a:r>
            <a:br>
              <a:rPr lang="ru-RU" dirty="0"/>
            </a:br>
            <a:r>
              <a:rPr lang="ru-RU" dirty="0"/>
              <a:t>Выбран следующий алгоритм. Так как он показал себя быстрее остальных по скорости работы и не требует подключения к хосту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2545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целом, не представляет из себя ничего сложного, так как </a:t>
            </a:r>
            <a:r>
              <a:rPr lang="en-US" dirty="0"/>
              <a:t>Kafka </a:t>
            </a:r>
            <a:r>
              <a:rPr lang="ru-RU" dirty="0"/>
              <a:t>предоставляется нам как </a:t>
            </a:r>
            <a:r>
              <a:rPr lang="en-US" dirty="0"/>
              <a:t>IaaS </a:t>
            </a:r>
            <a:r>
              <a:rPr lang="ru-RU" dirty="0"/>
              <a:t>или (</a:t>
            </a:r>
            <a:r>
              <a:rPr lang="en-US" dirty="0"/>
              <a:t>PaaS, </a:t>
            </a:r>
            <a:r>
              <a:rPr lang="ru-RU" dirty="0"/>
              <a:t>уточнить (или вовсе не говорить)</a:t>
            </a:r>
            <a:r>
              <a:rPr lang="en-US" dirty="0"/>
              <a:t>)</a:t>
            </a:r>
            <a:r>
              <a:rPr lang="ru-RU" dirty="0"/>
              <a:t>. У нас есть </a:t>
            </a:r>
            <a:r>
              <a:rPr lang="en-US" dirty="0"/>
              <a:t>API </a:t>
            </a:r>
            <a:r>
              <a:rPr lang="ru-RU" dirty="0"/>
              <a:t>для создания топика, нужно интегрироваться с ним и все.</a:t>
            </a:r>
          </a:p>
          <a:p>
            <a:r>
              <a:rPr lang="ru-RU" dirty="0"/>
              <a:t>Проблема в том, что поддерживаемый кластер </a:t>
            </a:r>
            <a:r>
              <a:rPr lang="en-US" dirty="0" err="1"/>
              <a:t>EoL</a:t>
            </a:r>
            <a:r>
              <a:rPr lang="en-US" dirty="0"/>
              <a:t> </a:t>
            </a:r>
            <a:r>
              <a:rPr lang="ru-RU" dirty="0"/>
              <a:t>и в ближайшем будущем придется переехать на решение </a:t>
            </a:r>
            <a:r>
              <a:rPr lang="en-US" dirty="0"/>
              <a:t>Kafka as a Service. </a:t>
            </a:r>
            <a:r>
              <a:rPr lang="ru-RU" dirty="0"/>
              <a:t>И это решение, хоть и имеет </a:t>
            </a:r>
            <a:r>
              <a:rPr lang="en-US" dirty="0"/>
              <a:t>API, </a:t>
            </a:r>
            <a:r>
              <a:rPr lang="ru-RU" dirty="0"/>
              <a:t>не предоставляет и не планирует предоставлять его публично. Поэтому пришлось заняться реверс-инжинирингом (если это можно так назвать), чтобы получить </a:t>
            </a:r>
            <a:r>
              <a:rPr lang="en-US" dirty="0"/>
              <a:t>API.</a:t>
            </a:r>
            <a:r>
              <a:rPr lang="ru-RU" dirty="0"/>
              <a:t> </a:t>
            </a:r>
          </a:p>
          <a:p>
            <a:r>
              <a:rPr lang="ru-RU" dirty="0"/>
              <a:t>В целом, сложность только в том, что нужно учесть возможность создания топиков в разных кластерах через разные </a:t>
            </a:r>
            <a:r>
              <a:rPr lang="en-US" dirty="0"/>
              <a:t>API. </a:t>
            </a:r>
            <a:r>
              <a:rPr lang="ru-RU" dirty="0"/>
              <a:t>Пишем «адаптер» в условиях </a:t>
            </a:r>
            <a:r>
              <a:rPr lang="en-US" dirty="0"/>
              <a:t>Ansible.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Примерно так, выглядит путь лога.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Источник логов его порождает и отправляет в систему хранения,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оттуда его забирает коррелятор – система, анализирующая поток событий по заранее заданным правилам.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Коррелятор определяет, является ли определенная цепь событий легитимной.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Если не является – коррелятор сообщает об этом в систему для работы с инцидентами, далее с событием работает команда реагирования.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Задача достаточно простая по сути, но содержит нюансы, которые могут вызвать головную боль в дальнейшем. Нужно продумать какие абстракции необходимо выделить, чтобы потом не переделывать.</a:t>
            </a:r>
          </a:p>
          <a:p>
            <a:br>
              <a:rPr lang="ru-RU" dirty="0"/>
            </a:br>
            <a:r>
              <a:rPr lang="ru-RU" dirty="0"/>
              <a:t>Подробнее описано в ВКР (номер раздела)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Механизм развертывания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След слайд.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След слайд.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38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Но вернемся к доставке логов до системы хранения. На самом деле, это достаточно комплексный процесс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Перед тем, как сохранять логи, необходимо их подготовить, этим занимается парсер – система, нормализующая логи и обогащающая их.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Парсер изменяет лог, делая его более полезным для коррелятора.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Потоковое видоизменение логов - небыстрая операция. Поэтому хорошей практикой будет распараллелить обработку логов. </a:t>
            </a:r>
            <a:br>
              <a:rPr lang="ru-RU" dirty="0"/>
            </a:br>
            <a:r>
              <a:rPr lang="ru-RU" dirty="0"/>
              <a:t>В этом поможет брокер сообщений </a:t>
            </a:r>
            <a:r>
              <a:rPr lang="en-US" dirty="0"/>
              <a:t>Kafka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он разбивает поток логов на независимые части (</a:t>
            </a:r>
            <a:r>
              <a:rPr lang="ru-RU" dirty="0" err="1"/>
              <a:t>партиции</a:t>
            </a:r>
            <a:r>
              <a:rPr lang="ru-RU" dirty="0"/>
              <a:t>), которые можно обрабатывать параллельно разными парсерами. </a:t>
            </a:r>
            <a:br>
              <a:rPr lang="ru-RU" dirty="0"/>
            </a:br>
            <a:r>
              <a:rPr lang="ru-RU" dirty="0"/>
              <a:t>Так же</a:t>
            </a:r>
            <a:r>
              <a:rPr lang="en-US" dirty="0"/>
              <a:t> Kafka</a:t>
            </a:r>
            <a:r>
              <a:rPr lang="ru-RU" dirty="0"/>
              <a:t> выступает в роли буфера логов, что повышает отказоустойчивость системы в целом.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Некоторые источники не умеют отправлять данные в </a:t>
            </a:r>
            <a:r>
              <a:rPr lang="en-US" dirty="0"/>
              <a:t>Kafka</a:t>
            </a:r>
            <a:r>
              <a:rPr lang="ru-RU" dirty="0"/>
              <a:t> напрямую.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Для таких источников создается коллектор – система, получающая логи из источника событий и отправляющая их в </a:t>
            </a:r>
            <a:r>
              <a:rPr lang="en-US" dirty="0"/>
              <a:t>Kafka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Получается примерно следующая предметная область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Сам процесс настройки сбора логов подразумевает создание коллектора, топика в кластере </a:t>
            </a:r>
            <a:r>
              <a:rPr lang="en-US" dirty="0"/>
              <a:t>Kafka</a:t>
            </a:r>
            <a:r>
              <a:rPr lang="ru-RU" dirty="0"/>
              <a:t>, и парсера для нормализации логов.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Созданием парсеров занимается команда специалистов по поиску угроз (</a:t>
            </a:r>
            <a:r>
              <a:rPr lang="en-US" dirty="0"/>
              <a:t>TH-</a:t>
            </a:r>
            <a:r>
              <a:rPr lang="ru-RU" dirty="0"/>
              <a:t>аналитики), так как они же пишут правила корреляционного анализа на основе нормализованных логов.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D677-3FCC-47F5-94F7-0E9EAFA5A0B4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5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7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Прямоугольник&#10;&#10;Автоматически созданное описание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38972" y="-112712"/>
            <a:ext cx="297180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63973" y="595244"/>
            <a:ext cx="4785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Направление подготовки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9</a:t>
            </a:r>
            <a:r>
              <a:rPr lang="en-US" dirty="0">
                <a:solidFill>
                  <a:schemeClr val="bg1"/>
                </a:solidFill>
              </a:rPr>
              <a:t>.03.04 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Программная инженерия</a:t>
            </a:r>
          </a:p>
          <a:p>
            <a:r>
              <a:rPr lang="ru-RU" dirty="0">
                <a:solidFill>
                  <a:schemeClr val="bg1"/>
                </a:solidFill>
              </a:rPr>
              <a:t>ООП «Программная инженерия»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ctrTitle"/>
          </p:nvPr>
        </p:nvSpPr>
        <p:spPr>
          <a:xfrm>
            <a:off x="691487" y="2769834"/>
            <a:ext cx="10299518" cy="879475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3200" dirty="0">
                <a:solidFill>
                  <a:schemeClr val="bg1"/>
                </a:solidFill>
              </a:rPr>
              <a:t>Автоматизация процесса лог-менеджмента в проекте </a:t>
            </a:r>
            <a:r>
              <a:rPr lang="en-US" sz="3200" dirty="0">
                <a:solidFill>
                  <a:schemeClr val="bg1"/>
                </a:solidFill>
              </a:rPr>
              <a:t>SOC</a:t>
            </a:r>
            <a:br>
              <a:rPr lang="ru-RU" sz="3200" dirty="0">
                <a:solidFill>
                  <a:schemeClr val="bg1"/>
                </a:solidFill>
              </a:rPr>
            </a:b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(Возможно изменится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1487" y="3634524"/>
            <a:ext cx="9144000" cy="559192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Исполнитель: Шамов Егор Сергеевич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1487" y="4446521"/>
            <a:ext cx="70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Научный руководитель: З.А. Полни меня, мои регалии, место работы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487" y="2383264"/>
            <a:ext cx="776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ВЫПУСКНАЯ КВАЛИФИКАЦИОННАЯ РАБОТА БАКАЛАВРА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9273570" y="3244333"/>
            <a:ext cx="46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ТОМСКИЙ ГОСУДАРСТВЕННЫЙ УНИВЕРСИТЕТ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91502" y="304800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591502" y="5884817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1486" y="4845457"/>
            <a:ext cx="671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Консультант: А.С. Зоркин, ведущий инженер, ООО «ТЦР»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0726" y="448474"/>
            <a:ext cx="12197263" cy="6455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5AD54F-00DE-C0E5-4F3A-484388497B98}"/>
              </a:ext>
            </a:extLst>
          </p:cNvPr>
          <p:cNvSpPr txBox="1"/>
          <p:nvPr/>
        </p:nvSpPr>
        <p:spPr>
          <a:xfrm>
            <a:off x="8419171" y="4549676"/>
            <a:ext cx="377282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FF0000"/>
                </a:solidFill>
              </a:rPr>
              <a:t>Выполнение данного процесса занимает до двух недель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89896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 bwMode="auto">
          <a:xfrm>
            <a:off x="947738" y="800100"/>
            <a:ext cx="10656887" cy="503411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3000" b="1" dirty="0"/>
              <a:t>Цель</a:t>
            </a:r>
          </a:p>
          <a:p>
            <a:pPr marL="0" indent="0">
              <a:buNone/>
              <a:defRPr/>
            </a:pPr>
            <a:r>
              <a:rPr lang="ru-RU" sz="3000" dirty="0"/>
              <a:t>Оптимизировать процесс настройки сбора логов для </a:t>
            </a:r>
            <a:r>
              <a:rPr lang="en-US" sz="3000" dirty="0"/>
              <a:t>SOC</a:t>
            </a:r>
            <a:r>
              <a:rPr lang="ru-RU" sz="3000" dirty="0"/>
              <a:t> </a:t>
            </a:r>
            <a:r>
              <a:rPr lang="ru-RU" sz="3000" b="1" dirty="0"/>
              <a:t>Задачи</a:t>
            </a:r>
            <a:endParaRPr sz="3000" dirty="0"/>
          </a:p>
          <a:p>
            <a:pPr marL="514350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Проанализировать существующий процесс настройки сбора логов, выявить операции, подлежащие автоматизации. </a:t>
            </a:r>
          </a:p>
          <a:p>
            <a:pPr marL="514350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Спроектировать и разработать инструменты автоматизации, которые позволят минимизировать ручные операции.</a:t>
            </a:r>
          </a:p>
          <a:p>
            <a:pPr marL="514350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Внедрить разработанное решение и провести оценку его эффективности.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726" y="448474"/>
            <a:ext cx="12197263" cy="645504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36BDA5-30CF-7506-A15E-541637BC08C9}"/>
              </a:ext>
            </a:extLst>
          </p:cNvPr>
          <p:cNvSpPr/>
          <p:nvPr/>
        </p:nvSpPr>
        <p:spPr>
          <a:xfrm>
            <a:off x="3389971" y="4438184"/>
            <a:ext cx="1460810" cy="654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494B607-CC0D-58D2-0968-F07BF056FAAE}"/>
              </a:ext>
            </a:extLst>
          </p:cNvPr>
          <p:cNvSpPr/>
          <p:nvPr/>
        </p:nvSpPr>
        <p:spPr>
          <a:xfrm>
            <a:off x="5092391" y="3429000"/>
            <a:ext cx="1230350" cy="901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99491A-294B-98B4-DBC1-FC43EDC00E32}"/>
              </a:ext>
            </a:extLst>
          </p:cNvPr>
          <p:cNvSpPr/>
          <p:nvPr/>
        </p:nvSpPr>
        <p:spPr>
          <a:xfrm>
            <a:off x="6657278" y="4765324"/>
            <a:ext cx="1851102" cy="419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43D7488-F5EA-75FE-078A-9C47EA442E98}"/>
              </a:ext>
            </a:extLst>
          </p:cNvPr>
          <p:cNvSpPr/>
          <p:nvPr/>
        </p:nvSpPr>
        <p:spPr>
          <a:xfrm>
            <a:off x="3241289" y="5403331"/>
            <a:ext cx="1609492" cy="419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9373C2C-B7BD-D30F-8194-D5794116B218}"/>
              </a:ext>
            </a:extLst>
          </p:cNvPr>
          <p:cNvSpPr/>
          <p:nvPr/>
        </p:nvSpPr>
        <p:spPr>
          <a:xfrm>
            <a:off x="5828370" y="2768665"/>
            <a:ext cx="1319562" cy="565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135CDB3-0497-361A-AF25-CA340F4B1360}"/>
              </a:ext>
            </a:extLst>
          </p:cNvPr>
          <p:cNvSpPr/>
          <p:nvPr/>
        </p:nvSpPr>
        <p:spPr>
          <a:xfrm>
            <a:off x="8746273" y="2452559"/>
            <a:ext cx="1958898" cy="881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881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726" y="448474"/>
            <a:ext cx="12197263" cy="645504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278BEA-E4D0-19CC-4716-00FEF4D8EDF0}"/>
              </a:ext>
            </a:extLst>
          </p:cNvPr>
          <p:cNvSpPr/>
          <p:nvPr/>
        </p:nvSpPr>
        <p:spPr>
          <a:xfrm>
            <a:off x="4423316" y="2155348"/>
            <a:ext cx="1672684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D640614-764D-F00E-93FF-F2B9545A0E92}"/>
              </a:ext>
            </a:extLst>
          </p:cNvPr>
          <p:cNvSpPr/>
          <p:nvPr/>
        </p:nvSpPr>
        <p:spPr>
          <a:xfrm>
            <a:off x="2189554" y="1110512"/>
            <a:ext cx="1144662" cy="517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910F335-D6FA-5CEC-FFAB-CAF8247232EE}"/>
              </a:ext>
            </a:extLst>
          </p:cNvPr>
          <p:cNvSpPr/>
          <p:nvPr/>
        </p:nvSpPr>
        <p:spPr>
          <a:xfrm>
            <a:off x="5694496" y="1110512"/>
            <a:ext cx="2022148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3B67B7F-1CFF-D07D-E571-9BDF3496746C}"/>
              </a:ext>
            </a:extLst>
          </p:cNvPr>
          <p:cNvSpPr/>
          <p:nvPr/>
        </p:nvSpPr>
        <p:spPr>
          <a:xfrm>
            <a:off x="5789186" y="543927"/>
            <a:ext cx="1392200" cy="247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41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0726" y="448474"/>
            <a:ext cx="12197263" cy="645504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FC09F8-7E9B-4245-B1F3-00C144BCFA51}"/>
              </a:ext>
            </a:extLst>
          </p:cNvPr>
          <p:cNvSpPr/>
          <p:nvPr/>
        </p:nvSpPr>
        <p:spPr>
          <a:xfrm>
            <a:off x="1590848" y="4087888"/>
            <a:ext cx="1408831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3CA1AE-58E5-7656-1DC6-9EB4A4A820BC}"/>
              </a:ext>
            </a:extLst>
          </p:cNvPr>
          <p:cNvSpPr/>
          <p:nvPr/>
        </p:nvSpPr>
        <p:spPr>
          <a:xfrm>
            <a:off x="1163384" y="5495703"/>
            <a:ext cx="1836295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528B267-034E-803E-DF8A-4ABBDF150686}"/>
              </a:ext>
            </a:extLst>
          </p:cNvPr>
          <p:cNvSpPr/>
          <p:nvPr/>
        </p:nvSpPr>
        <p:spPr>
          <a:xfrm>
            <a:off x="-18584" y="4087887"/>
            <a:ext cx="1122556" cy="55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380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0726" y="448474"/>
            <a:ext cx="12197263" cy="645504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A59498-D776-1042-E740-4B793D551BA6}"/>
              </a:ext>
            </a:extLst>
          </p:cNvPr>
          <p:cNvSpPr/>
          <p:nvPr/>
        </p:nvSpPr>
        <p:spPr>
          <a:xfrm>
            <a:off x="4423316" y="2155348"/>
            <a:ext cx="1672684" cy="5097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EE040DD-859F-7830-C835-C5B3C34822EE}"/>
              </a:ext>
            </a:extLst>
          </p:cNvPr>
          <p:cNvSpPr/>
          <p:nvPr/>
        </p:nvSpPr>
        <p:spPr>
          <a:xfrm>
            <a:off x="2189554" y="1110512"/>
            <a:ext cx="1144662" cy="5175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9803A4-A85D-3856-DC66-2054CB95E413}"/>
              </a:ext>
            </a:extLst>
          </p:cNvPr>
          <p:cNvSpPr/>
          <p:nvPr/>
        </p:nvSpPr>
        <p:spPr>
          <a:xfrm>
            <a:off x="5694496" y="1110512"/>
            <a:ext cx="2022148" cy="5097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F1AE479-D3B5-C8D1-6DE7-93C095D0E307}"/>
              </a:ext>
            </a:extLst>
          </p:cNvPr>
          <p:cNvSpPr/>
          <p:nvPr/>
        </p:nvSpPr>
        <p:spPr>
          <a:xfrm>
            <a:off x="5789186" y="543927"/>
            <a:ext cx="1392200" cy="24781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4AB492F-9DF5-5A09-2FB1-CD4DBB46DB88}"/>
              </a:ext>
            </a:extLst>
          </p:cNvPr>
          <p:cNvSpPr/>
          <p:nvPr/>
        </p:nvSpPr>
        <p:spPr>
          <a:xfrm>
            <a:off x="3389971" y="4438184"/>
            <a:ext cx="1460810" cy="6542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822F323-CCC4-93AE-E7AB-6B8387957E41}"/>
              </a:ext>
            </a:extLst>
          </p:cNvPr>
          <p:cNvSpPr/>
          <p:nvPr/>
        </p:nvSpPr>
        <p:spPr>
          <a:xfrm>
            <a:off x="5092391" y="3429000"/>
            <a:ext cx="1230350" cy="90127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B137F47-81E4-C315-98B8-E4EAAD90505A}"/>
              </a:ext>
            </a:extLst>
          </p:cNvPr>
          <p:cNvSpPr/>
          <p:nvPr/>
        </p:nvSpPr>
        <p:spPr>
          <a:xfrm>
            <a:off x="6657278" y="4765324"/>
            <a:ext cx="1851102" cy="4199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F9A8C6A-5F64-0FA2-7B78-F4A7225C43D5}"/>
              </a:ext>
            </a:extLst>
          </p:cNvPr>
          <p:cNvSpPr/>
          <p:nvPr/>
        </p:nvSpPr>
        <p:spPr>
          <a:xfrm>
            <a:off x="3241289" y="5403331"/>
            <a:ext cx="1609492" cy="4199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2D6F6A-031D-F786-C7E5-3D0B218C2225}"/>
              </a:ext>
            </a:extLst>
          </p:cNvPr>
          <p:cNvSpPr/>
          <p:nvPr/>
        </p:nvSpPr>
        <p:spPr>
          <a:xfrm>
            <a:off x="5828370" y="2768665"/>
            <a:ext cx="1319562" cy="5655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8E44CE9-F0EF-EF0B-A3B3-5F1CB21E1053}"/>
              </a:ext>
            </a:extLst>
          </p:cNvPr>
          <p:cNvSpPr/>
          <p:nvPr/>
        </p:nvSpPr>
        <p:spPr>
          <a:xfrm>
            <a:off x="8746273" y="2452559"/>
            <a:ext cx="1958898" cy="88165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528B267-034E-803E-DF8A-4ABBDF150686}"/>
              </a:ext>
            </a:extLst>
          </p:cNvPr>
          <p:cNvSpPr/>
          <p:nvPr/>
        </p:nvSpPr>
        <p:spPr>
          <a:xfrm>
            <a:off x="-18584" y="4087887"/>
            <a:ext cx="1122556" cy="55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10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 </a:t>
            </a:r>
            <a:r>
              <a:rPr lang="en-US" dirty="0"/>
              <a:t>Kafka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Тут указать про то, что есть старый кластер, что УЗ используется одна, связь с конфигом коллектора.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процессу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Безопасно</a:t>
            </a:r>
          </a:p>
          <a:p>
            <a:r>
              <a:rPr lang="ru-RU" dirty="0"/>
              <a:t>Единый источник правды</a:t>
            </a:r>
          </a:p>
          <a:p>
            <a:r>
              <a:rPr lang="ru-RU" dirty="0"/>
              <a:t>Централизованное управление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TODO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  <p:extLst>
      <p:ext uri="{BB962C8B-B14F-4D97-AF65-F5344CB8AC3E}">
        <p14:creationId xmlns:p14="http://schemas.microsoft.com/office/powerpoint/2010/main" val="385886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Требования к автоматизации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FF0000"/>
                </a:solidFill>
              </a:rPr>
              <a:t>(подлежат </a:t>
            </a:r>
            <a:r>
              <a:rPr lang="ru-RU" sz="2000" dirty="0" err="1">
                <a:solidFill>
                  <a:srgbClr val="FF0000"/>
                </a:solidFill>
              </a:rPr>
              <a:t>переформулировке</a:t>
            </a:r>
            <a:r>
              <a:rPr lang="ru-RU" sz="2000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dirty="0"/>
              <a:t>Управление происходит через единый источник правды, который отвечает на следующие вопросы.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ru-RU" dirty="0"/>
              <a:t>По какому протоколу и адресу принимаются данные из выбранного источника?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ru-RU" dirty="0"/>
              <a:t>Какой источник отправляет события по выбранному адресу?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dirty="0"/>
              <a:t>Подготовка коллектора к приему событий занимает не более одного рабочего дня.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ru-RU" dirty="0"/>
              <a:t>Миграция активных коллекторов в обновленный процесс</a:t>
            </a:r>
            <a:r>
              <a:rPr lang="en-US" dirty="0"/>
              <a:t> </a:t>
            </a:r>
            <a:r>
              <a:rPr lang="ru-RU" dirty="0"/>
              <a:t>не требует простоя.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ru-RU" dirty="0"/>
              <a:t>Проектирование обновленного процесса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Глоссарий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Лог (событие)</a:t>
            </a:r>
            <a:r>
              <a:rPr lang="en-US" b="1" dirty="0"/>
              <a:t>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ru-RU" dirty="0"/>
              <a:t>запись о любой значимой активности в информационной системе, фиксируемая источником (сервером, сетевым устройством, приложением и т. д.).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Security Operations Center </a:t>
            </a:r>
            <a:r>
              <a:rPr lang="ru-RU" dirty="0"/>
              <a:t>(</a:t>
            </a:r>
            <a:r>
              <a:rPr lang="en-US" b="1" dirty="0"/>
              <a:t>SOC</a:t>
            </a:r>
            <a:r>
              <a:rPr lang="en-US" dirty="0"/>
              <a:t>)</a:t>
            </a:r>
            <a:r>
              <a:rPr lang="ru-RU" dirty="0"/>
              <a:t> — центр реагирования на инциденты информационной безопасности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Целевой процесс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22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3F5C7B-B715-44A6-9125-B73099B17694}"/>
              </a:ext>
            </a:extLst>
          </p:cNvPr>
          <p:cNvSpPr txBox="1"/>
          <p:nvPr/>
        </p:nvSpPr>
        <p:spPr>
          <a:xfrm>
            <a:off x="10000397" y="5441629"/>
            <a:ext cx="2706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TODO: </a:t>
            </a:r>
            <a:r>
              <a:rPr lang="ru-RU" dirty="0">
                <a:solidFill>
                  <a:srgbClr val="FF0000"/>
                </a:solidFill>
              </a:rPr>
              <a:t>Поменять на активный экземпляр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ru-RU" dirty="0"/>
              <a:t>Конфигурация балансировщика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6464C-FD28-D1EC-BCBA-B5A91561C63A}"/>
              </a:ext>
            </a:extLst>
          </p:cNvPr>
          <p:cNvSpPr txBox="1"/>
          <p:nvPr/>
        </p:nvSpPr>
        <p:spPr>
          <a:xfrm>
            <a:off x="5885895" y="0"/>
            <a:ext cx="6306106" cy="64402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collector_example_com__status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192.168.11.1:1111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Адрес балансировщика</a:t>
            </a:r>
            <a:endParaRPr lang="ru-RU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monitor-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haproxy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/frontend/status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fail if !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acl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collector_auditbeat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collector_antivirus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...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для каждого бэкенда, перечисленного в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backends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frontend_collector_antivirus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backend_collector_antivirus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frontend_collector_auditbeat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backend_collector_auditbeat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backends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collector_antivirus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collector_auditbeat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BD685CF-EFAF-A8C2-89BC-27BCF09946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0"/>
            <a:ext cx="6705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29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ru-RU" dirty="0"/>
              <a:t>Конфигурация балансировщика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6464C-FD28-D1EC-BCBA-B5A91561C63A}"/>
              </a:ext>
            </a:extLst>
          </p:cNvPr>
          <p:cNvSpPr txBox="1"/>
          <p:nvPr/>
        </p:nvSpPr>
        <p:spPr>
          <a:xfrm>
            <a:off x="5885895" y="0"/>
            <a:ext cx="6306106" cy="64402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collector_example_com__status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192.168.11.1:1111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Адрес балансировщика</a:t>
            </a:r>
            <a:endParaRPr lang="ru-RU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monitor-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haproxy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/frontend/status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fail if !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acl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collector_auditbeat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collector_antivirus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...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для каждого бэкенда, перечисленного в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backends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frontend_collector_antivirus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backend_collector_antivirus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frontend_collector_auditbeat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backend_collector_auditbeat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backends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collector_antivirus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collector_auditbeat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BD685CF-EFAF-A8C2-89BC-27BCF09946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0"/>
            <a:ext cx="6705600" cy="685800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D8211E9-96B8-EB6C-5E8E-C7E004F944BA}"/>
              </a:ext>
            </a:extLst>
          </p:cNvPr>
          <p:cNvSpPr/>
          <p:nvPr/>
        </p:nvSpPr>
        <p:spPr>
          <a:xfrm>
            <a:off x="6207459" y="1457555"/>
            <a:ext cx="5058768" cy="233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86E1E62-6936-DF27-06D0-1F92EFCD7A1A}"/>
              </a:ext>
            </a:extLst>
          </p:cNvPr>
          <p:cNvSpPr/>
          <p:nvPr/>
        </p:nvSpPr>
        <p:spPr>
          <a:xfrm>
            <a:off x="5877017" y="2894121"/>
            <a:ext cx="4403325" cy="816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B8A25CE-AACE-BE55-C04C-DF9D5F10D526}"/>
              </a:ext>
            </a:extLst>
          </p:cNvPr>
          <p:cNvSpPr/>
          <p:nvPr/>
        </p:nvSpPr>
        <p:spPr>
          <a:xfrm>
            <a:off x="5832672" y="5319205"/>
            <a:ext cx="5077984" cy="1427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5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ru-RU" dirty="0"/>
              <a:t>Конфигурация балансировщика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6464C-FD28-D1EC-BCBA-B5A91561C63A}"/>
              </a:ext>
            </a:extLst>
          </p:cNvPr>
          <p:cNvSpPr txBox="1"/>
          <p:nvPr/>
        </p:nvSpPr>
        <p:spPr>
          <a:xfrm>
            <a:off x="5885895" y="0"/>
            <a:ext cx="6306106" cy="6824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collector_example_com__status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192.168.11.1:1111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Адрес балансировщика</a:t>
            </a:r>
            <a:endParaRPr lang="ru-RU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monitor-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haproxy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/frontend/status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fail if !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acl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(collector_example_com_tcp5001)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(collector_example_com_tcp5002)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...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для каждого бэкенда, перечисленного в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backends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collector_example_com_tcp5001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collector_example_com_tcp5001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collector_example_com_tcp5002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collector_example_com_tcp5002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...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для каждого порта в заданном диапазоне</a:t>
            </a:r>
            <a:endParaRPr lang="ru-RU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backends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collector_example_com_tcp5001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collector_example_com_tcp5002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...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для каждого порта в заданном диапазоне</a:t>
            </a:r>
            <a:endParaRPr lang="ru-RU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6DA1DA-6919-A318-2BEE-46035DBDA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569" y="0"/>
            <a:ext cx="6302431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D687D01-3CA9-DBF6-D795-DBD57CABDDF8}"/>
              </a:ext>
            </a:extLst>
          </p:cNvPr>
          <p:cNvSpPr/>
          <p:nvPr/>
        </p:nvSpPr>
        <p:spPr>
          <a:xfrm>
            <a:off x="6225214" y="1954705"/>
            <a:ext cx="2687967" cy="233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3F912F6-F340-D668-A94A-B62963A3EB3A}"/>
              </a:ext>
            </a:extLst>
          </p:cNvPr>
          <p:cNvSpPr/>
          <p:nvPr/>
        </p:nvSpPr>
        <p:spPr>
          <a:xfrm>
            <a:off x="6271082" y="3847129"/>
            <a:ext cx="2687967" cy="233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45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Конфигурация балансировщика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Варианты: </a:t>
            </a:r>
            <a:r>
              <a:rPr lang="ru-RU" sz="2400" dirty="0">
                <a:solidFill>
                  <a:srgbClr val="FF0000"/>
                </a:solidFill>
              </a:rPr>
              <a:t>(подлежит </a:t>
            </a:r>
            <a:r>
              <a:rPr lang="ru-RU" sz="2400" dirty="0" err="1">
                <a:solidFill>
                  <a:srgbClr val="FF0000"/>
                </a:solidFill>
              </a:rPr>
              <a:t>переформулировке</a:t>
            </a:r>
            <a:r>
              <a:rPr lang="ru-RU" sz="2400" dirty="0">
                <a:solidFill>
                  <a:srgbClr val="FF0000"/>
                </a:solidFill>
              </a:rPr>
              <a:t>)</a:t>
            </a:r>
          </a:p>
          <a:p>
            <a:pPr marL="357505" indent="-357505">
              <a:buFont typeface="+mj-lt"/>
              <a:buAutoNum type="arabicPeriod"/>
            </a:pPr>
            <a:r>
              <a:rPr lang="ru-RU" dirty="0"/>
              <a:t>Использование сервисной УЗ для внесения изменений автоматически и без согласования</a:t>
            </a:r>
          </a:p>
          <a:p>
            <a:pPr marL="357505" indent="-357505">
              <a:buFont typeface="+mj-lt"/>
              <a:buAutoNum type="arabicPeriod"/>
            </a:pPr>
            <a:r>
              <a:rPr lang="ru-RU" dirty="0"/>
              <a:t>Подготовка множества конфигураций </a:t>
            </a:r>
            <a:r>
              <a:rPr lang="ru-RU"/>
              <a:t>балансировщиков заранее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287684" y="5729840"/>
            <a:ext cx="6342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Возможно, тут должна быть картинка До</a:t>
            </a:r>
            <a:r>
              <a:rPr lang="en-US" dirty="0"/>
              <a:t>/</a:t>
            </a:r>
            <a:r>
              <a:rPr lang="ru-RU" dirty="0"/>
              <a:t>После для наглядности изменений.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сущностями </a:t>
            </a:r>
            <a:r>
              <a:rPr lang="en-US" dirty="0"/>
              <a:t>Kafka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Миграция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/>
              <a:t>KaaS</a:t>
            </a:r>
            <a:r>
              <a:rPr lang="en-US" dirty="0"/>
              <a:t> </a:t>
            </a:r>
            <a:r>
              <a:rPr lang="ru-RU" dirty="0"/>
              <a:t>позволяет конфигурировать все через </a:t>
            </a:r>
            <a:r>
              <a:rPr lang="en-US" dirty="0"/>
              <a:t>API </a:t>
            </a:r>
            <a:r>
              <a:rPr lang="ru-RU" dirty="0"/>
              <a:t>без согласований и создавать УЗ по </a:t>
            </a:r>
            <a:r>
              <a:rPr lang="en-US" dirty="0"/>
              <a:t>API</a:t>
            </a:r>
            <a:r>
              <a:rPr lang="ru-RU" dirty="0"/>
              <a:t>, а не вручную.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  <p:extLst>
      <p:ext uri="{BB962C8B-B14F-4D97-AF65-F5344CB8AC3E}">
        <p14:creationId xmlns:p14="http://schemas.microsoft.com/office/powerpoint/2010/main" val="720530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Конфигурация параметров </a:t>
            </a:r>
            <a:r>
              <a:rPr lang="en-US" dirty="0"/>
              <a:t>Kafka </a:t>
            </a:r>
            <a:r>
              <a:rPr lang="ru-RU" dirty="0"/>
              <a:t>топика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199" y="1933065"/>
            <a:ext cx="10515601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Варианты: </a:t>
            </a:r>
            <a:r>
              <a:rPr lang="ru-RU" sz="2400" dirty="0">
                <a:solidFill>
                  <a:srgbClr val="FF0000"/>
                </a:solidFill>
              </a:rPr>
              <a:t>(подлежит </a:t>
            </a:r>
            <a:r>
              <a:rPr lang="ru-RU" sz="2400" dirty="0" err="1">
                <a:solidFill>
                  <a:srgbClr val="FF0000"/>
                </a:solidFill>
              </a:rPr>
              <a:t>переформулировке</a:t>
            </a:r>
            <a:r>
              <a:rPr lang="ru-RU" sz="2400" dirty="0">
                <a:solidFill>
                  <a:srgbClr val="FF0000"/>
                </a:solidFill>
              </a:rPr>
              <a:t>)</a:t>
            </a:r>
          </a:p>
          <a:p>
            <a:pPr marL="357505" indent="-357505">
              <a:buFont typeface="+mj-lt"/>
              <a:buAutoNum type="arabicPeriod"/>
            </a:pPr>
            <a:r>
              <a:rPr lang="ru-RU" dirty="0"/>
              <a:t>Использование сервисной УЗ для параметризации автоматически.</a:t>
            </a:r>
          </a:p>
          <a:p>
            <a:pPr marL="357505" indent="-357505">
              <a:buFont typeface="+mj-lt"/>
              <a:buAutoNum type="arabicPeriod"/>
            </a:pPr>
            <a:r>
              <a:rPr lang="ru-RU" dirty="0"/>
              <a:t>Миграция на более современное решение</a:t>
            </a:r>
            <a:r>
              <a:rPr lang="en-US" dirty="0"/>
              <a:t> - Kafka as a Service (</a:t>
            </a:r>
            <a:r>
              <a:rPr lang="en-US" dirty="0" err="1"/>
              <a:t>KaaS</a:t>
            </a:r>
            <a:r>
              <a:rPr lang="en-US" dirty="0"/>
              <a:t>).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 </a:t>
            </a:r>
            <a:r>
              <a:rPr lang="en-US" dirty="0" err="1"/>
              <a:t>KaaS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070F58-E789-5B54-D5DD-F99B04EB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88" y="1690688"/>
            <a:ext cx="6557824" cy="41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коллекторами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</a:t>
            </a:r>
            <a:r>
              <a:rPr lang="ru-RU" dirty="0"/>
              <a:t> не уверен, что здесь сказать. Что-то про выбор портов, про развертывание и шаблонизацию конфигураций?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3787397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</a:t>
            </a:r>
            <a:br>
              <a:rPr lang="en-US" dirty="0"/>
            </a:br>
            <a:r>
              <a:rPr lang="en-US" dirty="0" err="1"/>
              <a:t>GitOps</a:t>
            </a:r>
            <a:r>
              <a:rPr lang="en-US" dirty="0"/>
              <a:t> </a:t>
            </a:r>
            <a:r>
              <a:rPr lang="ru-RU" dirty="0"/>
              <a:t>подхода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5597" y="0"/>
            <a:ext cx="7633105" cy="6858000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Collector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Коллектор для данных из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Antivirus"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vector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protocol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6100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kaas_cluster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topic_params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retention_bytes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1073741824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user_params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produce_byte_rate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SOME_VAR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"vault/path/to/the/secret"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ANOTHER_VAR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"value"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deploy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registry.example.com/collector-image:stable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availability_zones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us-east-1a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4" y="2290602"/>
            <a:ext cx="4429743" cy="2276793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5197" y="-2"/>
            <a:ext cx="763390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80D404-FA44-99B5-D382-AD8925B04D0C}"/>
              </a:ext>
            </a:extLst>
          </p:cNvPr>
          <p:cNvSpPr txBox="1"/>
          <p:nvPr/>
        </p:nvSpPr>
        <p:spPr>
          <a:xfrm>
            <a:off x="4702134" y="2828833"/>
            <a:ext cx="1895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TODO: </a:t>
            </a:r>
            <a:r>
              <a:rPr lang="ru-RU" dirty="0">
                <a:solidFill>
                  <a:srgbClr val="FF0000"/>
                </a:solidFill>
              </a:rPr>
              <a:t>Отдельный файл для параметров </a:t>
            </a:r>
            <a:r>
              <a:rPr lang="en-US" dirty="0" err="1">
                <a:solidFill>
                  <a:srgbClr val="FF0000"/>
                </a:solidFill>
              </a:rPr>
              <a:t>kafka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38" y="1936866"/>
            <a:ext cx="12331075" cy="38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автоматизации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CE079F2-74B8-83E6-B6C1-B18599B1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82" y="1567801"/>
            <a:ext cx="10839635" cy="528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491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Описание алгоритма действий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Sequence</a:t>
            </a:r>
            <a:r>
              <a:rPr lang="ru-RU" dirty="0"/>
              <a:t> с описанием взаимодействий классов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определения адреса 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Описание, как он работает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297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создания топика в </a:t>
            </a:r>
            <a:r>
              <a:rPr lang="en-US" dirty="0"/>
              <a:t>Kafka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Описание, как он работает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Указать, что это должен быть адаптер в </a:t>
            </a:r>
            <a:r>
              <a:rPr lang="en-US" dirty="0"/>
              <a:t>Ansible.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создания УЗ в </a:t>
            </a:r>
            <a:r>
              <a:rPr lang="en-US" dirty="0"/>
              <a:t>Kafka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Используем </a:t>
            </a:r>
            <a:r>
              <a:rPr lang="en-US" dirty="0"/>
              <a:t>Ansible + Jinja,</a:t>
            </a:r>
            <a:r>
              <a:rPr lang="ru-RU" dirty="0"/>
              <a:t> но продумать абстракции так, чтобы не зависеть от используемого ПО </a:t>
            </a:r>
            <a:r>
              <a:rPr lang="en-US" dirty="0"/>
              <a:t>(</a:t>
            </a:r>
            <a:r>
              <a:rPr lang="en-US" dirty="0" err="1"/>
              <a:t>filebeat</a:t>
            </a:r>
            <a:r>
              <a:rPr lang="en-US" dirty="0"/>
              <a:t>, vector, </a:t>
            </a:r>
            <a:r>
              <a:rPr lang="en-US" dirty="0" err="1"/>
              <a:t>logstash</a:t>
            </a:r>
            <a:r>
              <a:rPr lang="en-US" dirty="0"/>
              <a:t>)</a:t>
            </a:r>
            <a:r>
              <a:rPr lang="ru-RU" dirty="0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Используем </a:t>
            </a:r>
            <a:r>
              <a:rPr lang="en-US" dirty="0"/>
              <a:t>Ansible + Jinja,</a:t>
            </a:r>
            <a:r>
              <a:rPr lang="ru-RU" dirty="0"/>
              <a:t> но продумать абстракции так, чтобы не зависеть от используемого ПО </a:t>
            </a:r>
            <a:r>
              <a:rPr lang="en-US" dirty="0"/>
              <a:t>(</a:t>
            </a:r>
            <a:r>
              <a:rPr lang="en-US" dirty="0" err="1"/>
              <a:t>filebeat</a:t>
            </a:r>
            <a:r>
              <a:rPr lang="en-US" dirty="0"/>
              <a:t>, vector, </a:t>
            </a:r>
            <a:r>
              <a:rPr lang="en-US" dirty="0" err="1"/>
              <a:t>logstash</a:t>
            </a:r>
            <a:r>
              <a:rPr lang="en-US" dirty="0"/>
              <a:t>)</a:t>
            </a:r>
            <a:r>
              <a:rPr lang="ru-RU" dirty="0"/>
              <a:t>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генерации конфигурационного файла коллектора.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Механизм развертывания коллектора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деплоя </a:t>
            </a:r>
            <a:r>
              <a:rPr lang="en-US" dirty="0"/>
              <a:t>Ansible, </a:t>
            </a:r>
            <a:r>
              <a:rPr lang="ru-RU" dirty="0"/>
              <a:t>но стоит учесть, что это </a:t>
            </a:r>
            <a:r>
              <a:rPr lang="ru-RU" dirty="0" err="1"/>
              <a:t>монорепа</a:t>
            </a:r>
            <a:r>
              <a:rPr lang="ru-RU" dirty="0"/>
              <a:t>, что конфиги до репы не доходят, как их класть на хост? Или класть в образ?</a:t>
            </a:r>
          </a:p>
          <a:p>
            <a:pPr marL="0" indent="0">
              <a:buNone/>
            </a:pPr>
            <a:r>
              <a:rPr lang="ru-RU" dirty="0"/>
              <a:t>Как обеспечить их неизменяемость?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Итоги</a:t>
            </a:r>
            <a:r>
              <a:rPr lang="en-US" dirty="0"/>
              <a:t>. </a:t>
            </a:r>
            <a:r>
              <a:rPr lang="ru-RU" dirty="0"/>
              <a:t>Процесс до изменений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Итоги. Процесс после изменений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03595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Спасибо за внимание!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38" y="1936866"/>
            <a:ext cx="12331075" cy="38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554480" y="1936866"/>
            <a:ext cx="5968538" cy="1662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2638958"/>
            <a:ext cx="12191998" cy="158008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64541" y="2823099"/>
            <a:ext cx="2386170" cy="1207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752594"/>
            <a:ext cx="12192000" cy="135281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950563" y="2911876"/>
            <a:ext cx="2032987" cy="1012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2030"/>
            <a:ext cx="12192000" cy="31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75805" y="4680518"/>
            <a:ext cx="2032987" cy="1012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899" y="1764942"/>
            <a:ext cx="12232171" cy="50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0726" y="448474"/>
            <a:ext cx="12197263" cy="64550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2730</Words>
  <Application>Microsoft Office PowerPoint</Application>
  <PresentationFormat>Широкоэкранный</PresentationFormat>
  <Paragraphs>476</Paragraphs>
  <Slides>39</Slides>
  <Notes>35</Notes>
  <HiddenSlides>8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Тема Office</vt:lpstr>
      <vt:lpstr>Автоматизация процесса лог-менеджмента в проекте SOC (Возможно изменится)</vt:lpstr>
      <vt:lpstr>Глоссарий</vt:lpstr>
      <vt:lpstr>Путь лога</vt:lpstr>
      <vt:lpstr>Путь лога</vt:lpstr>
      <vt:lpstr>Путь лога</vt:lpstr>
      <vt:lpstr>Путь лога</vt:lpstr>
      <vt:lpstr>Путь лога</vt:lpstr>
      <vt:lpstr>Предметная область</vt:lpstr>
      <vt:lpstr>Настройка сбора логов с источника</vt:lpstr>
      <vt:lpstr>Настройка сбора логов с источника</vt:lpstr>
      <vt:lpstr>Презентация PowerPoint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Предметная область Kafka</vt:lpstr>
      <vt:lpstr>Требования к процессу</vt:lpstr>
      <vt:lpstr>Требования к автоматизации</vt:lpstr>
      <vt:lpstr>Проектирование обновленного процесса</vt:lpstr>
      <vt:lpstr>Целевой процесс</vt:lpstr>
      <vt:lpstr>Конфигурация балансировщика</vt:lpstr>
      <vt:lpstr>Конфигурация балансировщика</vt:lpstr>
      <vt:lpstr>Конфигурация балансировщика</vt:lpstr>
      <vt:lpstr>Конфигурация балансировщика</vt:lpstr>
      <vt:lpstr>Управление сущностями Kafka</vt:lpstr>
      <vt:lpstr>Конфигурация параметров Kafka топика</vt:lpstr>
      <vt:lpstr>Предметная область KaaS</vt:lpstr>
      <vt:lpstr>Управление коллекторами</vt:lpstr>
      <vt:lpstr>Использование GitOps подхода</vt:lpstr>
      <vt:lpstr>Архитектура автоматизации</vt:lpstr>
      <vt:lpstr>Описание алгоритма действий</vt:lpstr>
      <vt:lpstr>Механизм определения адреса </vt:lpstr>
      <vt:lpstr>Механизм создания топика в Kafka</vt:lpstr>
      <vt:lpstr>Механизм создания УЗ в Kafka</vt:lpstr>
      <vt:lpstr>Механизм генерации конфигурационного файла коллектора.</vt:lpstr>
      <vt:lpstr>Механизм развертывания коллектора</vt:lpstr>
      <vt:lpstr>Итоги. Процесс до изменений</vt:lpstr>
      <vt:lpstr>Итоги. Процесс после изменений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Алена Луговая</dc:creator>
  <cp:lastModifiedBy>Егор Шамов</cp:lastModifiedBy>
  <cp:revision>228</cp:revision>
  <dcterms:created xsi:type="dcterms:W3CDTF">2023-04-24T07:22:00Z</dcterms:created>
  <dcterms:modified xsi:type="dcterms:W3CDTF">2025-05-09T21:01:02Z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B04BF21E7D5C42D683984335769C3BEC_12</vt:lpwstr>
  </property>
  <property fmtid="{D5CDD505-2E9C-101B-9397-08002B2CF9AE}" pid="3" name="KSOProductBuildVer">
    <vt:lpwstr>1033-12.2.0.20796</vt:lpwstr>
  </property>
</Properties>
</file>