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394" r:id="rId3"/>
    <p:sldId id="395" r:id="rId4"/>
    <p:sldId id="396" r:id="rId5"/>
    <p:sldId id="397" r:id="rId6"/>
    <p:sldId id="399" r:id="rId7"/>
    <p:sldId id="400" r:id="rId8"/>
    <p:sldId id="377" r:id="rId9"/>
    <p:sldId id="414" r:id="rId10"/>
    <p:sldId id="430" r:id="rId11"/>
    <p:sldId id="428" r:id="rId12"/>
    <p:sldId id="429" r:id="rId13"/>
    <p:sldId id="432" r:id="rId14"/>
    <p:sldId id="343" r:id="rId15"/>
    <p:sldId id="433" r:id="rId16"/>
    <p:sldId id="436" r:id="rId17"/>
    <p:sldId id="425" r:id="rId18"/>
    <p:sldId id="446" r:id="rId19"/>
    <p:sldId id="444" r:id="rId20"/>
    <p:sldId id="445" r:id="rId21"/>
    <p:sldId id="438" r:id="rId22"/>
    <p:sldId id="442" r:id="rId23"/>
    <p:sldId id="437" r:id="rId24"/>
    <p:sldId id="435" r:id="rId25"/>
    <p:sldId id="423" r:id="rId26"/>
    <p:sldId id="447" r:id="rId27"/>
    <p:sldId id="392" r:id="rId28"/>
    <p:sldId id="450" r:id="rId29"/>
    <p:sldId id="449" r:id="rId30"/>
    <p:sldId id="439" r:id="rId31"/>
    <p:sldId id="380" r:id="rId32"/>
    <p:sldId id="364" r:id="rId33"/>
    <p:sldId id="385" r:id="rId34"/>
    <p:sldId id="441" r:id="rId35"/>
    <p:sldId id="448" r:id="rId36"/>
    <p:sldId id="363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mno" initials="s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7" autoAdjust="0"/>
    <p:restoredTop sz="70089" autoAdjust="0"/>
  </p:normalViewPr>
  <p:slideViewPr>
    <p:cSldViewPr snapToGrid="0">
      <p:cViewPr varScale="1">
        <p:scale>
          <a:sx n="108" d="100"/>
          <a:sy n="108" d="100"/>
        </p:scale>
        <p:origin x="390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1:54.749" idx="3">
    <p:pos x="5198" y="3123"/>
    <p:text>К.С. Ким, канд. физ.-мат. наук.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3:13.213" idx="4">
    <p:pos x="7162" y="407"/>
    <p:text>Советую изменить заголовок на более формальный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7T21:38:56.597" idx="14">
    <p:pos x="7162" y="1160"/>
    <p:text>лучше списком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C924C-0549-43C7-B607-8F62314AE13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3A17-B39C-4384-8360-75C07DE4B94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Тема моей работы – </a:t>
            </a:r>
            <a:r>
              <a:rPr lang="ru-RU" sz="1200" dirty="0">
                <a:solidFill>
                  <a:schemeClr val="bg1"/>
                </a:solidFill>
              </a:rPr>
              <a:t>автоматизация процесса лог-менеджмента в проекте </a:t>
            </a:r>
            <a:r>
              <a:rPr lang="en-US" sz="1200" dirty="0">
                <a:solidFill>
                  <a:schemeClr val="bg1"/>
                </a:solidFill>
              </a:rPr>
              <a:t>SOC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След слайд.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Системный инженер создает топик в кластере </a:t>
            </a:r>
            <a:r>
              <a:rPr lang="en-US" dirty="0"/>
              <a:t>Kafka</a:t>
            </a:r>
            <a:r>
              <a:rPr lang="ru-RU" dirty="0"/>
              <a:t>, запрашивает его модификацию, если топик не отвечает заданным параметрам (например, время хранения сообщений меньше желаемого)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175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Затем он подготавливает коллектор – пишет его конфигурацию, разворачивает его в нескольких экземплярах, и настраивает балансировщик перед ними.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748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После того, как настроено поступление данных в </a:t>
            </a:r>
            <a:r>
              <a:rPr lang="en-US" dirty="0"/>
              <a:t>Kafka, TH</a:t>
            </a:r>
            <a:r>
              <a:rPr lang="ru-RU" dirty="0"/>
              <a:t>-аналитики занимаются конфигурацией 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парсеров, так как они же пишут правила корреляционного анализа на основе нормализованных логов.</a:t>
            </a:r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750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Основные проблемы этого процесса в том, что он занимает много времени и требует множества ручных действий.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855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Поэтому цель моей работы – оптимизировать данный процесс.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В соответствии с этой целью были выделены задачи, представленные 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Анализ процесса показал, что действия, выделенные голубым достаточно типовые, чтобы их автоматизировать. В случае согласований – их можно и вовсе исключить из процесса, далее будет рассмотрено – как.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Подпроцесс настройки парсера в текущей работе рассматриваться не будет, так как его автоматизация – более сложный и комплексный процесс.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794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автоматизации были составлены следующие требования.</a:t>
            </a:r>
          </a:p>
          <a:p>
            <a:r>
              <a:rPr lang="ru-RU" dirty="0"/>
              <a:t>Системным инженерами важно сократить время ручных действий и количество мест для внесения изменений. В случае сбоя в автоматике должна оставаться возможность применения изменений в полуавтоматическом режиме с локальных машин.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424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Исходя из поставленных требований процесс должен выглядеть следующим образом. В качестве сервиса автоматизации глобально можно рассмотреть два варианта</a:t>
            </a:r>
          </a:p>
          <a:p>
            <a:endParaRPr lang="ru-RU" dirty="0"/>
          </a:p>
          <a:p>
            <a:endParaRPr lang="ru-RU" dirty="0"/>
          </a:p>
          <a:p>
            <a:r>
              <a:rPr lang="ru-RU" i="1" dirty="0"/>
              <a:t>След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5246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Полноценный сервис с интерфейсом, бэкендом и базой данных для хранения состояния</a:t>
            </a:r>
          </a:p>
          <a:p>
            <a:pPr marL="0" indent="0">
              <a:buNone/>
            </a:pPr>
            <a:r>
              <a:rPr lang="ru-RU" dirty="0"/>
              <a:t>Или </a:t>
            </a:r>
            <a:r>
              <a:rPr lang="en-US" dirty="0"/>
              <a:t>Git </a:t>
            </a:r>
            <a:r>
              <a:rPr lang="ru-RU" dirty="0"/>
              <a:t>репозиторий с </a:t>
            </a:r>
            <a:r>
              <a:rPr lang="en-US" dirty="0"/>
              <a:t>CI/CD </a:t>
            </a:r>
            <a:r>
              <a:rPr lang="ru-RU" dirty="0" err="1"/>
              <a:t>cистемой</a:t>
            </a:r>
            <a:r>
              <a:rPr lang="ru-RU" dirty="0"/>
              <a:t>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278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Второй вариант требует меньше ресурсов для реализации и поддержки, а также по умолчанию обеспечивает высокие гарантии сохранности данных, поэтому в качестве автоматизации выбран этот вариант.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305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SOC </a:t>
            </a:r>
            <a:r>
              <a:rPr lang="ru-RU" dirty="0"/>
              <a:t>занимается обработкой логов. Мы настраиваем сбор логов с источников, видоизменяем их, храним, анализируем, ищем закономерности в них.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Конфигурация балансировщика – один из пунктов, занимающий много времени на согласования.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2690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Создание или изменение конфигурации балансировщика подразумевает внесение изменений в файл со следующей структурой.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266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Например, для создания новой конфигурации необходимо разместить следующие записи в файле.</a:t>
            </a:r>
            <a:br>
              <a:rPr lang="ru-RU" dirty="0"/>
            </a:br>
            <a:r>
              <a:rPr lang="ru-RU" dirty="0"/>
              <a:t>Упростить этот процесс можно, создав заранее сгенерированные конфигурации балансировщиков, например, так ...</a:t>
            </a:r>
          </a:p>
          <a:p>
            <a:endParaRPr lang="ru-RU" dirty="0"/>
          </a:p>
          <a:p>
            <a:r>
              <a:rPr lang="ru-RU" b="0" i="1" dirty="0"/>
              <a:t>След слайд.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360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 имена сущностей можно генерировать на основе одной главной переменной – номера сетевого порта для конкретной записи балансировщика.</a:t>
            </a:r>
          </a:p>
          <a:p>
            <a:r>
              <a:rPr lang="ru-RU" dirty="0"/>
              <a:t>В таком случае, единожды создав несколько сотен конфигураций балансировщиков один раз – можно не делать этого в дальнейшем на протяжении долгого времени.</a:t>
            </a:r>
          </a:p>
          <a:p>
            <a:r>
              <a:rPr lang="ru-RU" dirty="0"/>
              <a:t>Это самое дешевое решение проблемы долгих согласований. Альтернативы рассмотрены в тексте работы.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388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Подпроцесс изменения параметров топика также требует согласования со стороны внешней команды. Это вызвано ограничениями со стороны сервиса создания топиков. </a:t>
            </a:r>
          </a:p>
          <a:p>
            <a:r>
              <a:rPr lang="ru-RU" dirty="0"/>
              <a:t>Для решения этой проблемы единственное решение проблемы, </a:t>
            </a:r>
            <a:r>
              <a:rPr lang="ru-RU" sz="1100" dirty="0"/>
              <a:t>согласованное командой обслуживания </a:t>
            </a:r>
            <a:r>
              <a:rPr lang="en-US" sz="1100" dirty="0"/>
              <a:t>Kafka </a:t>
            </a:r>
            <a:r>
              <a:rPr lang="ru-RU" sz="1100" dirty="0"/>
              <a:t>– миграция на обновленный кластер </a:t>
            </a:r>
            <a:r>
              <a:rPr lang="en-US" sz="1100" dirty="0"/>
              <a:t>Kafka </a:t>
            </a:r>
            <a:r>
              <a:rPr lang="ru-RU" sz="1100" dirty="0"/>
              <a:t>в сервисе </a:t>
            </a:r>
            <a:r>
              <a:rPr lang="en-US" sz="1100" dirty="0"/>
              <a:t>Kafka as a Service</a:t>
            </a:r>
            <a:r>
              <a:rPr lang="ru-RU" sz="1100" dirty="0"/>
              <a:t>, который предоставляет кластера </a:t>
            </a:r>
            <a:r>
              <a:rPr lang="en-US" sz="1100" dirty="0"/>
              <a:t>Kafka</a:t>
            </a:r>
            <a:r>
              <a:rPr lang="ru-RU" sz="1100" dirty="0"/>
              <a:t> с высоким уровнем автоматизации процессов</a:t>
            </a:r>
            <a:r>
              <a:rPr lang="en-US" sz="1100" dirty="0"/>
              <a:t>.</a:t>
            </a:r>
            <a:endParaRPr lang="ru-RU" sz="11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00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</a:t>
            </a:r>
            <a:r>
              <a:rPr lang="en-US" dirty="0"/>
              <a:t>Kafka </a:t>
            </a:r>
            <a:r>
              <a:rPr lang="ru-RU" dirty="0"/>
              <a:t>есть пользователи, топики и разрешения на запись или чтение данных. Так вот,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i="1" dirty="0"/>
              <a:t>След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496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KaaS</a:t>
            </a:r>
            <a:r>
              <a:rPr lang="en-US" dirty="0"/>
              <a:t> </a:t>
            </a:r>
            <a:r>
              <a:rPr lang="ru-RU" dirty="0"/>
              <a:t>предоставляет возможность управлять этими сущностями без участия людей. Это большое преимущество перед существующим кластером и единственная возможность исключить людей из данного подпроцесса. </a:t>
            </a:r>
          </a:p>
          <a:p>
            <a:r>
              <a:rPr lang="ru-RU" dirty="0"/>
              <a:t>Поэтому, принято решение мигрировать.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9873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Рассмотрим то, чем будет оперировать автоматизация. В репозитории источников лежат директории с описанием сущностей под определенный источник.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Говорю, что такое </a:t>
            </a:r>
            <a:r>
              <a:rPr lang="en-US" dirty="0" err="1"/>
              <a:t>GitOps</a:t>
            </a:r>
            <a:r>
              <a:rPr lang="ru-RU" dirty="0"/>
              <a:t>, как я планирую его использование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Так, файл </a:t>
            </a:r>
            <a:r>
              <a:rPr lang="en-US" dirty="0" err="1"/>
              <a:t>main.yml</a:t>
            </a:r>
            <a:r>
              <a:rPr lang="ru-RU" dirty="0"/>
              <a:t> абстрактно описывает конфигурацию коллектора и методов его развертывания.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364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Файл </a:t>
            </a:r>
            <a:r>
              <a:rPr lang="en-US" dirty="0" err="1"/>
              <a:t>kaas_params.yml</a:t>
            </a:r>
            <a:r>
              <a:rPr lang="en-US" dirty="0"/>
              <a:t> </a:t>
            </a:r>
            <a:r>
              <a:rPr lang="ru-RU" dirty="0"/>
              <a:t>описывает параметры топика и пользователей, которые должны к нему иметь доступ.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186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Примерно так, выглядит путь лога.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Источник логов его порождает и отправляет в систему хранения,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оттуда его забирает коррелятор – система, анализирующая поток событий по заранее заданным правилам.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Коррелятор определяет, является ли определенная цепь событий легитимной.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Если не является – коррелятор сообщает об этом в систему для работы с инцидентами, далее с событием работает команда реагирования.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 данными файлами работает следующая </a:t>
            </a:r>
            <a:r>
              <a:rPr lang="ru-RU" dirty="0" err="1"/>
              <a:t>авто.матизация</a:t>
            </a:r>
            <a:r>
              <a:rPr lang="ru-RU" dirty="0"/>
              <a:t>. Есть несколько менеджеров, управляющих определенными сущностями в примерно следующем алгоритме: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DF3A17-B39C-4384-8360-75C07DE4B94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682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цикле по директориям источников обрабатываются топики и пользователи, а затем коллекторы.</a:t>
            </a:r>
          </a:p>
          <a:p>
            <a:r>
              <a:rPr lang="ru-RU" dirty="0"/>
              <a:t>В случае несуществования сущности из конфига – она создается, в случае несоответствия параметров в конфиге и существующей – она изменяется.</a:t>
            </a:r>
          </a:p>
          <a:p>
            <a:endParaRPr lang="ru-RU" dirty="0"/>
          </a:p>
          <a:p>
            <a:r>
              <a:rPr lang="ru-RU" dirty="0"/>
              <a:t>После цикла происходит удаление сущностей, которые не были обработаны в цикле, это значит, что эти сущности не должны существовать.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/>
              <a:t>Итого: процесс был таким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Стал таким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В ходе работы была разработана автоматизация управления коллекторами и топиками, повышена безопасность системы за счет внедрения учетных записей с ограниченным доступом, упрощен подпроцесс создания конфигураций балансировщиков, а также произведена миграция на решение </a:t>
            </a:r>
            <a:r>
              <a:rPr lang="en-US" dirty="0"/>
              <a:t>Kafka as a Service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4699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ru-RU" dirty="0"/>
              <a:t>Сокращено количество согласований, ручных действий и время создания коллекторов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6269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36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Но вернемся к доставке логов до системы хранения. На самом деле, это достаточно комплексный процесс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Перед тем, как сохранять логи, необходимо их подготовить, этим занимается парсер – система, нормализующая логи и обогащающая их.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Парсер изменяет лог, делая его более полезным для коррелятора.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Потоковое видоизменение логов - небыстрая операция. Поэтому хорошей практикой будет распараллелить обработку логов. </a:t>
            </a:r>
            <a:br>
              <a:rPr lang="ru-RU" dirty="0"/>
            </a:br>
            <a:r>
              <a:rPr lang="ru-RU" dirty="0"/>
              <a:t>В этом поможет брокер сообщений </a:t>
            </a:r>
            <a:r>
              <a:rPr lang="en-US" dirty="0"/>
              <a:t>Kafka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он разбивает поток логов на независимые части (</a:t>
            </a:r>
            <a:r>
              <a:rPr lang="ru-RU" dirty="0" err="1"/>
              <a:t>партиции</a:t>
            </a:r>
            <a:r>
              <a:rPr lang="ru-RU" dirty="0"/>
              <a:t>), которые можно обрабатывать параллельно разными парсерами. </a:t>
            </a:r>
            <a:br>
              <a:rPr lang="ru-RU" dirty="0"/>
            </a:br>
            <a:r>
              <a:rPr lang="ru-RU" dirty="0"/>
              <a:t>Так же</a:t>
            </a:r>
            <a:r>
              <a:rPr lang="en-US" dirty="0"/>
              <a:t> Kafka</a:t>
            </a:r>
            <a:r>
              <a:rPr lang="ru-RU" dirty="0"/>
              <a:t> выступает в роли буфера логов, что повышает отказоустойчивость системы в целом.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Некоторые источники не умеют отправлять данные в </a:t>
            </a:r>
            <a:r>
              <a:rPr lang="en-US" dirty="0"/>
              <a:t>Kafka</a:t>
            </a:r>
            <a:r>
              <a:rPr lang="ru-RU" dirty="0"/>
              <a:t> напрямую.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Для таких источников создается коллектор – система, получающая логи из источника событий и отправляющая их в </a:t>
            </a:r>
            <a:r>
              <a:rPr lang="en-US" dirty="0"/>
              <a:t>Kafka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Получается примерно следующая предметная область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dirty="0"/>
              <a:t>Типовой процесс настройки сбора логов выглядит следующим образом. Его инициатором является специалист по поиску угроз (</a:t>
            </a:r>
            <a:r>
              <a:rPr lang="en-US" dirty="0"/>
              <a:t>Thread Hunting </a:t>
            </a:r>
            <a:r>
              <a:rPr lang="ru-RU" dirty="0"/>
              <a:t>аналитик), он запрашивает подготовку коллектора под определенный источник, чем далее занимается системный инженер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9C60B-6F98-8646-A41A-70FA44D3BDF6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D677-3FCC-47F5-94F7-0E9EAFA5A0B4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CD677-3FCC-47F5-94F7-0E9EAFA5A0B4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7C27-18A4-4BDE-A2D1-1E4A7613043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3.xml"/><Relationship Id="rId5" Type="http://schemas.openxmlformats.org/officeDocument/2006/relationships/image" Target="../media/image18.png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5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5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Прямоугольник&#10;&#10;Автоматически созданное описание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38972" y="-112712"/>
            <a:ext cx="2971800" cy="2286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63973" y="595244"/>
            <a:ext cx="4785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Направление подготовки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9</a:t>
            </a:r>
            <a:r>
              <a:rPr lang="en-US" dirty="0">
                <a:solidFill>
                  <a:schemeClr val="bg1"/>
                </a:solidFill>
              </a:rPr>
              <a:t>.03.04 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—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Программная инженерия</a:t>
            </a:r>
          </a:p>
          <a:p>
            <a:r>
              <a:rPr lang="ru-RU" dirty="0">
                <a:solidFill>
                  <a:schemeClr val="bg1"/>
                </a:solidFill>
              </a:rPr>
              <a:t>ООП «Программная инженерия»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ctrTitle"/>
          </p:nvPr>
        </p:nvSpPr>
        <p:spPr>
          <a:xfrm>
            <a:off x="691487" y="2769834"/>
            <a:ext cx="10299518" cy="879475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ru-RU" sz="3200" dirty="0">
                <a:solidFill>
                  <a:schemeClr val="bg1"/>
                </a:solidFill>
              </a:rPr>
              <a:t>Автоматизация процесса лог-менеджмента в проекте </a:t>
            </a:r>
            <a:r>
              <a:rPr lang="en-US" sz="3200" dirty="0">
                <a:solidFill>
                  <a:schemeClr val="bg1"/>
                </a:solidFill>
              </a:rPr>
              <a:t>SOC</a:t>
            </a:r>
            <a:br>
              <a:rPr lang="ru-RU" sz="3200" dirty="0">
                <a:solidFill>
                  <a:schemeClr val="bg1"/>
                </a:solidFill>
              </a:rPr>
            </a:b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(Возможно изменится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1487" y="3634524"/>
            <a:ext cx="9144000" cy="559192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Исполнитель: Шамов Егор Сергеевич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1487" y="4446521"/>
            <a:ext cx="847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Научный руководитель: Ким Константин Станиславович, доцент, учебный офис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1487" y="2383264"/>
            <a:ext cx="776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ВЫПУСКНАЯ КВАЛИФИКАЦИОННАЯ РАБОТА БАКАЛАВРА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9273570" y="3244333"/>
            <a:ext cx="463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ТОМСКИЙ ГОСУДАРСТВЕННЫЙ УНИВЕРСИТЕТ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11591502" y="304800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591502" y="5884817"/>
            <a:ext cx="0" cy="725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91486" y="4845457"/>
            <a:ext cx="671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Консультант: А.С. Зоркин, ведущий инженер, ООО «ТЦР»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125" y="448474"/>
            <a:ext cx="12184060" cy="645504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278BEA-E4D0-19CC-4716-00FEF4D8EDF0}"/>
              </a:ext>
            </a:extLst>
          </p:cNvPr>
          <p:cNvSpPr/>
          <p:nvPr/>
        </p:nvSpPr>
        <p:spPr>
          <a:xfrm>
            <a:off x="4423316" y="2155348"/>
            <a:ext cx="1672684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D640614-764D-F00E-93FF-F2B9545A0E92}"/>
              </a:ext>
            </a:extLst>
          </p:cNvPr>
          <p:cNvSpPr/>
          <p:nvPr/>
        </p:nvSpPr>
        <p:spPr>
          <a:xfrm>
            <a:off x="2189554" y="1110512"/>
            <a:ext cx="1144662" cy="5175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910F335-D6FA-5CEC-FFAB-CAF8247232EE}"/>
              </a:ext>
            </a:extLst>
          </p:cNvPr>
          <p:cNvSpPr/>
          <p:nvPr/>
        </p:nvSpPr>
        <p:spPr>
          <a:xfrm>
            <a:off x="5694496" y="1110512"/>
            <a:ext cx="2022148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3B67B7F-1CFF-D07D-E571-9BDF3496746C}"/>
              </a:ext>
            </a:extLst>
          </p:cNvPr>
          <p:cNvSpPr/>
          <p:nvPr/>
        </p:nvSpPr>
        <p:spPr>
          <a:xfrm>
            <a:off x="5789186" y="543927"/>
            <a:ext cx="1392200" cy="2478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39C49-0892-57B6-1B72-6C65536AE7E5}"/>
              </a:ext>
            </a:extLst>
          </p:cNvPr>
          <p:cNvSpPr txBox="1"/>
          <p:nvPr/>
        </p:nvSpPr>
        <p:spPr>
          <a:xfrm>
            <a:off x="2206368" y="801254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AC14B-40FA-3857-A049-9B81CAB8EEBB}"/>
              </a:ext>
            </a:extLst>
          </p:cNvPr>
          <p:cNvSpPr txBox="1"/>
          <p:nvPr/>
        </p:nvSpPr>
        <p:spPr>
          <a:xfrm>
            <a:off x="7702869" y="1205096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 минута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4EB26-792B-1B90-5B56-28CB62483849}"/>
              </a:ext>
            </a:extLst>
          </p:cNvPr>
          <p:cNvSpPr txBox="1"/>
          <p:nvPr/>
        </p:nvSpPr>
        <p:spPr>
          <a:xfrm>
            <a:off x="7157354" y="498555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24 часа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6EA20-001B-B152-45D4-60EBC65F0B2D}"/>
              </a:ext>
            </a:extLst>
          </p:cNvPr>
          <p:cNvSpPr txBox="1"/>
          <p:nvPr/>
        </p:nvSpPr>
        <p:spPr>
          <a:xfrm>
            <a:off x="6036724" y="2226332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</p:spTree>
    <p:extLst>
      <p:ext uri="{BB962C8B-B14F-4D97-AF65-F5344CB8AC3E}">
        <p14:creationId xmlns:p14="http://schemas.microsoft.com/office/powerpoint/2010/main" val="395341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125" y="448474"/>
            <a:ext cx="12184060" cy="645504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236BDA5-30CF-7506-A15E-541637BC08C9}"/>
              </a:ext>
            </a:extLst>
          </p:cNvPr>
          <p:cNvSpPr/>
          <p:nvPr/>
        </p:nvSpPr>
        <p:spPr>
          <a:xfrm>
            <a:off x="3389971" y="4438184"/>
            <a:ext cx="1460810" cy="654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494B607-CC0D-58D2-0968-F07BF056FAAE}"/>
              </a:ext>
            </a:extLst>
          </p:cNvPr>
          <p:cNvSpPr/>
          <p:nvPr/>
        </p:nvSpPr>
        <p:spPr>
          <a:xfrm>
            <a:off x="5092391" y="3429000"/>
            <a:ext cx="1230350" cy="901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E99491A-294B-98B4-DBC1-FC43EDC00E32}"/>
              </a:ext>
            </a:extLst>
          </p:cNvPr>
          <p:cNvSpPr/>
          <p:nvPr/>
        </p:nvSpPr>
        <p:spPr>
          <a:xfrm>
            <a:off x="6657278" y="4765324"/>
            <a:ext cx="1851102" cy="419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43D7488-F5EA-75FE-078A-9C47EA442E98}"/>
              </a:ext>
            </a:extLst>
          </p:cNvPr>
          <p:cNvSpPr/>
          <p:nvPr/>
        </p:nvSpPr>
        <p:spPr>
          <a:xfrm>
            <a:off x="3241289" y="5403331"/>
            <a:ext cx="1609492" cy="419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9373C2C-B7BD-D30F-8194-D5794116B218}"/>
              </a:ext>
            </a:extLst>
          </p:cNvPr>
          <p:cNvSpPr/>
          <p:nvPr/>
        </p:nvSpPr>
        <p:spPr>
          <a:xfrm>
            <a:off x="5828370" y="2768665"/>
            <a:ext cx="1319562" cy="5655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135CDB3-0497-361A-AF25-CA340F4B1360}"/>
              </a:ext>
            </a:extLst>
          </p:cNvPr>
          <p:cNvSpPr/>
          <p:nvPr/>
        </p:nvSpPr>
        <p:spPr>
          <a:xfrm>
            <a:off x="8746273" y="2452559"/>
            <a:ext cx="1958898" cy="305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CE0C4-A45E-CDD3-05C4-BBB5871BB854}"/>
              </a:ext>
            </a:extLst>
          </p:cNvPr>
          <p:cNvSpPr txBox="1"/>
          <p:nvPr/>
        </p:nvSpPr>
        <p:spPr>
          <a:xfrm>
            <a:off x="3856675" y="4113474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10 минут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8AADC7-D70F-2742-E79B-59E16BC80F8F}"/>
              </a:ext>
            </a:extLst>
          </p:cNvPr>
          <p:cNvSpPr txBox="1"/>
          <p:nvPr/>
        </p:nvSpPr>
        <p:spPr>
          <a:xfrm>
            <a:off x="4783243" y="5431018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D9BB3-B5B5-F7A0-0A4E-3DDCB72AF740}"/>
              </a:ext>
            </a:extLst>
          </p:cNvPr>
          <p:cNvSpPr txBox="1"/>
          <p:nvPr/>
        </p:nvSpPr>
        <p:spPr>
          <a:xfrm>
            <a:off x="8508380" y="4806043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EA880B-8407-148E-C1FD-A99083F12F03}"/>
              </a:ext>
            </a:extLst>
          </p:cNvPr>
          <p:cNvSpPr txBox="1"/>
          <p:nvPr/>
        </p:nvSpPr>
        <p:spPr>
          <a:xfrm>
            <a:off x="6322741" y="3688699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AABAF6-F6F4-DB25-9DA3-2BBD544C4D4B}"/>
              </a:ext>
            </a:extLst>
          </p:cNvPr>
          <p:cNvSpPr txBox="1"/>
          <p:nvPr/>
        </p:nvSpPr>
        <p:spPr>
          <a:xfrm>
            <a:off x="6003270" y="2419248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D5D81B-C81E-7877-0CE7-07927C02A55B}"/>
              </a:ext>
            </a:extLst>
          </p:cNvPr>
          <p:cNvSpPr txBox="1"/>
          <p:nvPr/>
        </p:nvSpPr>
        <p:spPr>
          <a:xfrm>
            <a:off x="9616790" y="2103643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24 часа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EB87660-2C02-B186-1FD8-9023985580CC}"/>
              </a:ext>
            </a:extLst>
          </p:cNvPr>
          <p:cNvSpPr/>
          <p:nvPr/>
        </p:nvSpPr>
        <p:spPr>
          <a:xfrm>
            <a:off x="8849216" y="2939899"/>
            <a:ext cx="1958898" cy="485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12ADC0-84EE-F548-7D44-B60C42222234}"/>
              </a:ext>
            </a:extLst>
          </p:cNvPr>
          <p:cNvSpPr txBox="1"/>
          <p:nvPr/>
        </p:nvSpPr>
        <p:spPr>
          <a:xfrm>
            <a:off x="9351940" y="3435696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1 минута</a:t>
            </a:r>
          </a:p>
        </p:txBody>
      </p:sp>
    </p:spTree>
    <p:extLst>
      <p:ext uri="{BB962C8B-B14F-4D97-AF65-F5344CB8AC3E}">
        <p14:creationId xmlns:p14="http://schemas.microsoft.com/office/powerpoint/2010/main" val="91888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125" y="448474"/>
            <a:ext cx="12184060" cy="645504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5FC09F8-7E9B-4245-B1F3-00C144BCFA51}"/>
              </a:ext>
            </a:extLst>
          </p:cNvPr>
          <p:cNvSpPr/>
          <p:nvPr/>
        </p:nvSpPr>
        <p:spPr>
          <a:xfrm>
            <a:off x="1590848" y="4087888"/>
            <a:ext cx="1408831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3CA1AE-58E5-7656-1DC6-9EB4A4A820BC}"/>
              </a:ext>
            </a:extLst>
          </p:cNvPr>
          <p:cNvSpPr/>
          <p:nvPr/>
        </p:nvSpPr>
        <p:spPr>
          <a:xfrm>
            <a:off x="1163384" y="5495703"/>
            <a:ext cx="1836295" cy="509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528B267-034E-803E-DF8A-4ABBDF150686}"/>
              </a:ext>
            </a:extLst>
          </p:cNvPr>
          <p:cNvSpPr/>
          <p:nvPr/>
        </p:nvSpPr>
        <p:spPr>
          <a:xfrm>
            <a:off x="-18584" y="4087887"/>
            <a:ext cx="1122556" cy="55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64BC3-D306-1200-C7EE-C5F1E7D259A6}"/>
              </a:ext>
            </a:extLst>
          </p:cNvPr>
          <p:cNvSpPr txBox="1"/>
          <p:nvPr/>
        </p:nvSpPr>
        <p:spPr>
          <a:xfrm>
            <a:off x="104851" y="4597681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24 часа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45A582-25B3-C3B0-11EF-79BBCE1358B1}"/>
              </a:ext>
            </a:extLst>
          </p:cNvPr>
          <p:cNvSpPr txBox="1"/>
          <p:nvPr/>
        </p:nvSpPr>
        <p:spPr>
          <a:xfrm>
            <a:off x="1879412" y="4579575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BA349-A1C2-115D-58DE-E70BD78646D8}"/>
              </a:ext>
            </a:extLst>
          </p:cNvPr>
          <p:cNvSpPr txBox="1"/>
          <p:nvPr/>
        </p:nvSpPr>
        <p:spPr>
          <a:xfrm>
            <a:off x="2081531" y="6004795"/>
            <a:ext cx="1144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5 минут</a:t>
            </a:r>
          </a:p>
        </p:txBody>
      </p:sp>
    </p:spTree>
    <p:extLst>
      <p:ext uri="{BB962C8B-B14F-4D97-AF65-F5344CB8AC3E}">
        <p14:creationId xmlns:p14="http://schemas.microsoft.com/office/powerpoint/2010/main" val="427938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125" y="451700"/>
            <a:ext cx="12184060" cy="644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69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 bwMode="auto">
          <a:xfrm>
            <a:off x="947738" y="800100"/>
            <a:ext cx="10656887" cy="5034116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3000" b="1" dirty="0"/>
              <a:t>Цель</a:t>
            </a:r>
          </a:p>
          <a:p>
            <a:pPr marL="0" indent="0">
              <a:buNone/>
              <a:defRPr/>
            </a:pPr>
            <a:r>
              <a:rPr lang="ru-RU" sz="3000" dirty="0"/>
              <a:t>Оптимизировать процесс настройки сбора логов для </a:t>
            </a:r>
            <a:r>
              <a:rPr lang="en-US" sz="3000" dirty="0"/>
              <a:t>SOC</a:t>
            </a:r>
            <a:r>
              <a:rPr lang="ru-RU" sz="3000" dirty="0"/>
              <a:t> </a:t>
            </a:r>
            <a:r>
              <a:rPr lang="ru-RU" sz="3000" b="1" dirty="0"/>
              <a:t>Задачи</a:t>
            </a:r>
            <a:endParaRPr sz="3000" dirty="0"/>
          </a:p>
          <a:p>
            <a:pPr marL="514350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Проанализировать существующий процесс настройки сбора логов, выявить операции, подлежащие автоматизации. </a:t>
            </a:r>
          </a:p>
          <a:p>
            <a:pPr marL="514350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Спроектировать и разработать инструменты автоматизации, которые позволят минимизировать ручные операции.</a:t>
            </a:r>
          </a:p>
          <a:p>
            <a:pPr marL="514350" indent="-338455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dirty="0"/>
              <a:t>Внедрить разработанное решение и провести оценку его эффективности.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125" y="451700"/>
            <a:ext cx="12184060" cy="644859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AA59498-D776-1042-E740-4B793D551BA6}"/>
              </a:ext>
            </a:extLst>
          </p:cNvPr>
          <p:cNvSpPr/>
          <p:nvPr/>
        </p:nvSpPr>
        <p:spPr>
          <a:xfrm>
            <a:off x="4423316" y="2155348"/>
            <a:ext cx="1672684" cy="5097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EE040DD-859F-7830-C835-C5B3C34822EE}"/>
              </a:ext>
            </a:extLst>
          </p:cNvPr>
          <p:cNvSpPr/>
          <p:nvPr/>
        </p:nvSpPr>
        <p:spPr>
          <a:xfrm>
            <a:off x="2189554" y="1110512"/>
            <a:ext cx="1144662" cy="51756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F1AE479-D3B5-C8D1-6DE7-93C095D0E307}"/>
              </a:ext>
            </a:extLst>
          </p:cNvPr>
          <p:cNvSpPr/>
          <p:nvPr/>
        </p:nvSpPr>
        <p:spPr>
          <a:xfrm>
            <a:off x="5789186" y="543927"/>
            <a:ext cx="1392200" cy="24781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4AB492F-9DF5-5A09-2FB1-CD4DBB46DB88}"/>
              </a:ext>
            </a:extLst>
          </p:cNvPr>
          <p:cNvSpPr/>
          <p:nvPr/>
        </p:nvSpPr>
        <p:spPr>
          <a:xfrm>
            <a:off x="3389971" y="4438184"/>
            <a:ext cx="1460810" cy="65428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822F323-CCC4-93AE-E7AB-6B8387957E41}"/>
              </a:ext>
            </a:extLst>
          </p:cNvPr>
          <p:cNvSpPr/>
          <p:nvPr/>
        </p:nvSpPr>
        <p:spPr>
          <a:xfrm>
            <a:off x="5092391" y="3429000"/>
            <a:ext cx="1230350" cy="90127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F9A8C6A-5F64-0FA2-7B78-F4A7225C43D5}"/>
              </a:ext>
            </a:extLst>
          </p:cNvPr>
          <p:cNvSpPr/>
          <p:nvPr/>
        </p:nvSpPr>
        <p:spPr>
          <a:xfrm>
            <a:off x="3241289" y="5403331"/>
            <a:ext cx="1609492" cy="4199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A2D6F6A-031D-F786-C7E5-3D0B218C2225}"/>
              </a:ext>
            </a:extLst>
          </p:cNvPr>
          <p:cNvSpPr/>
          <p:nvPr/>
        </p:nvSpPr>
        <p:spPr>
          <a:xfrm>
            <a:off x="5828370" y="2768665"/>
            <a:ext cx="1319562" cy="56555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8E44CE9-F0EF-EF0B-A3B3-5F1CB21E1053}"/>
              </a:ext>
            </a:extLst>
          </p:cNvPr>
          <p:cNvSpPr/>
          <p:nvPr/>
        </p:nvSpPr>
        <p:spPr>
          <a:xfrm>
            <a:off x="8746273" y="2452558"/>
            <a:ext cx="1672684" cy="31610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528B267-034E-803E-DF8A-4ABBDF150686}"/>
              </a:ext>
            </a:extLst>
          </p:cNvPr>
          <p:cNvSpPr/>
          <p:nvPr/>
        </p:nvSpPr>
        <p:spPr>
          <a:xfrm>
            <a:off x="-18584" y="4087887"/>
            <a:ext cx="1122556" cy="5510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CAE266D-3256-47AD-013C-B15C219C3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32355"/>
              </p:ext>
            </p:extLst>
          </p:nvPr>
        </p:nvGraphicFramePr>
        <p:xfrm>
          <a:off x="8513685" y="6248400"/>
          <a:ext cx="36783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588">
                  <a:extLst>
                    <a:ext uri="{9D8B030D-6E8A-4147-A177-3AD203B41FA5}">
                      <a16:colId xmlns:a16="http://schemas.microsoft.com/office/drawing/2014/main" val="4249562026"/>
                    </a:ext>
                  </a:extLst>
                </a:gridCol>
                <a:gridCol w="3459727">
                  <a:extLst>
                    <a:ext uri="{9D8B030D-6E8A-4147-A177-3AD203B41FA5}">
                      <a16:colId xmlns:a16="http://schemas.microsoft.com/office/drawing/2014/main" val="1207746454"/>
                    </a:ext>
                  </a:extLst>
                </a:gridCol>
              </a:tblGrid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Можно автоматизировать или исключить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255002"/>
                  </a:ext>
                </a:extLst>
              </a:tr>
              <a:tr h="244876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Нельзя автоматизировать или исключить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382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10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Централизованное управление конфигурацией коллекторов и топиков с возможностью применения изменений с локальных машин.</a:t>
            </a:r>
          </a:p>
          <a:p>
            <a:r>
              <a:rPr lang="ru-RU" dirty="0"/>
              <a:t>Скорость подготовки коллектора:</a:t>
            </a:r>
          </a:p>
          <a:p>
            <a:pPr lvl="1"/>
            <a:r>
              <a:rPr lang="ru-RU" dirty="0"/>
              <a:t>полный цикл ≤ 2 ч; ручные действия ≤ 10 мин</a:t>
            </a:r>
          </a:p>
          <a:p>
            <a:r>
              <a:rPr lang="ru-RU" dirty="0"/>
              <a:t>Скорость подготовки топика:</a:t>
            </a:r>
          </a:p>
          <a:p>
            <a:pPr lvl="1"/>
            <a:r>
              <a:rPr lang="ru-RU" dirty="0"/>
              <a:t>полный цикл ≤ 2 ч; ручные действия ≤ 10 мин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автоматизации</a:t>
            </a:r>
          </a:p>
        </p:txBody>
      </p:sp>
    </p:spTree>
    <p:extLst>
      <p:ext uri="{BB962C8B-B14F-4D97-AF65-F5344CB8AC3E}">
        <p14:creationId xmlns:p14="http://schemas.microsoft.com/office/powerpoint/2010/main" val="385886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Целевой процесс</a:t>
            </a:r>
          </a:p>
        </p:txBody>
      </p:sp>
      <p:pic>
        <p:nvPicPr>
          <p:cNvPr id="3074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690688"/>
            <a:ext cx="12176308" cy="420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1D2E44-2D65-BAF1-55C7-9023412A1045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EEBE0A6-05BB-35BF-AD90-DCEE2E6A0D61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C5A494-B2BC-C336-1EA3-2CFE9C034E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6CE95B-52AC-1E40-CF51-390CDEC38978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сервиса автоматизации</a:t>
            </a:r>
          </a:p>
        </p:txBody>
      </p:sp>
      <p:pic>
        <p:nvPicPr>
          <p:cNvPr id="3074" name="Picture 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92" y="1698533"/>
            <a:ext cx="12176308" cy="420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3F5ED1C-863B-CE44-540D-FFE80565777A}"/>
              </a:ext>
            </a:extLst>
          </p:cNvPr>
          <p:cNvSpPr/>
          <p:nvPr/>
        </p:nvSpPr>
        <p:spPr>
          <a:xfrm>
            <a:off x="6139357" y="2534295"/>
            <a:ext cx="1714220" cy="7504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4633BAA-496A-C501-D5EE-14795B1A1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81"/>
          <a:stretch/>
        </p:blipFill>
        <p:spPr bwMode="auto">
          <a:xfrm>
            <a:off x="223077" y="3429000"/>
            <a:ext cx="5665859" cy="3308224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</p:pic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ABDAD0A7-1DA4-0069-8C47-5BBFA2069E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43679" y="1686270"/>
            <a:ext cx="523925" cy="283947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FE1854A-D08B-12A8-84B4-51AC31417B48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B0E14-B1BC-A21B-777A-AE343F69836D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1AEB72-1EB3-9F5E-4007-0823D8F315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4828BD-59C3-5CA0-E83A-FDAB830240A4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  <p:extLst>
      <p:ext uri="{BB962C8B-B14F-4D97-AF65-F5344CB8AC3E}">
        <p14:creationId xmlns:p14="http://schemas.microsoft.com/office/powerpoint/2010/main" val="443389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Целевой процесс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698544"/>
            <a:ext cx="12192000" cy="391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20E3C34-0FBE-20FD-0119-E64553C3E9F8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95A61C1-86FE-1ACB-8FE5-81169DF1C9E5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19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AF270E-8CB7-8E5D-2044-12FEFA098D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50FD83-5AC8-8835-A08A-43E49B457934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  <p:extLst>
      <p:ext uri="{BB962C8B-B14F-4D97-AF65-F5344CB8AC3E}">
        <p14:creationId xmlns:p14="http://schemas.microsoft.com/office/powerpoint/2010/main" val="189620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Глоссарий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933065"/>
            <a:ext cx="10515600" cy="4243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Лог (событие)</a:t>
            </a:r>
            <a:r>
              <a:rPr lang="en-US" b="1" dirty="0"/>
              <a:t> </a:t>
            </a:r>
            <a:r>
              <a:rPr lang="ru-RU" dirty="0"/>
              <a:t>—</a:t>
            </a:r>
            <a:r>
              <a:rPr lang="en-US" dirty="0"/>
              <a:t> </a:t>
            </a:r>
            <a:r>
              <a:rPr lang="ru-RU" dirty="0"/>
              <a:t>запись о любой значимой активности в информационной системе, фиксируемая источником (сервером, сетевым устройством, приложением и т. д.).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Security Operations Center </a:t>
            </a:r>
            <a:r>
              <a:rPr lang="ru-RU" dirty="0"/>
              <a:t>(</a:t>
            </a:r>
            <a:r>
              <a:rPr lang="en-US" b="1" dirty="0"/>
              <a:t>SOC</a:t>
            </a:r>
            <a:r>
              <a:rPr lang="en-US" dirty="0"/>
              <a:t>)</a:t>
            </a:r>
            <a:r>
              <a:rPr lang="ru-RU" dirty="0"/>
              <a:t> — центр реагирования на инциденты информационной безопасности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узырек для мыслей: облако 3">
            <a:extLst>
              <a:ext uri="{FF2B5EF4-FFF2-40B4-BE49-F238E27FC236}">
                <a16:creationId xmlns:a16="http://schemas.microsoft.com/office/drawing/2014/main" id="{2E548217-0265-C7FD-4E18-3EA3C6AE81ED}"/>
              </a:ext>
            </a:extLst>
          </p:cNvPr>
          <p:cNvSpPr/>
          <p:nvPr/>
        </p:nvSpPr>
        <p:spPr>
          <a:xfrm>
            <a:off x="1543975" y="1566908"/>
            <a:ext cx="9104050" cy="4145872"/>
          </a:xfrm>
          <a:prstGeom prst="cloud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балансировщика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921F55-E56D-9753-DA5B-CBBC6120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15414" y="2262094"/>
            <a:ext cx="7993975" cy="275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E15C372-7DE7-7825-1E89-69C4BE1B9F0E}"/>
              </a:ext>
            </a:extLst>
          </p:cNvPr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B792686-EB3F-C9E3-B583-F1D27282BF41}"/>
              </a:ext>
            </a:extLst>
          </p:cNvPr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5798D3-CF40-FA3A-ACAB-57FB9E4EFE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BA5C46-9955-C69B-5467-4DB2AD7E5FE6}"/>
              </a:ext>
            </a:extLst>
          </p:cNvPr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  <p:extLst>
      <p:ext uri="{BB962C8B-B14F-4D97-AF65-F5344CB8AC3E}">
        <p14:creationId xmlns:p14="http://schemas.microsoft.com/office/powerpoint/2010/main" val="1370721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ru-RU" dirty="0"/>
              <a:t>Конфигурация балансировщика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6464C-FD28-D1EC-BCBA-B5A91561C63A}"/>
              </a:ext>
            </a:extLst>
          </p:cNvPr>
          <p:cNvSpPr txBox="1"/>
          <p:nvPr/>
        </p:nvSpPr>
        <p:spPr>
          <a:xfrm>
            <a:off x="5885895" y="0"/>
            <a:ext cx="6306106" cy="64402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collector_example_com__status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192.168.11.1:1111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Адрес балансировщика</a:t>
            </a:r>
            <a:endParaRPr lang="ru-RU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monitor-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haproxy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/frontend/status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monitor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fail if !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acl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nbsrv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collector_auditbeat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nbsrv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collector_antivirus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...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для каждого бэкенда, перечисленного в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backends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frontend_collector_antivirus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backend_collector_antivirus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frontend_collector_auditbeat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backend_collector_auditbeat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backends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collector_antivirus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roundrobin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default-server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 inter 5s fall 3 rise 3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collectors-host01.example.com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172.11.11.11:5001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collectors-host02.example.com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10.212.196.19:5001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collector_auditbeat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roundrobin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default-server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 inter 5s fall 3 rise 3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collectors-host01.example.com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172.11.11.11:5002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collectors-host02.example.com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10.212.196.19:5002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BD685CF-EFAF-A8C2-89BC-27BCF09946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0"/>
            <a:ext cx="67056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D64A9D-E04B-D7A6-6F91-0277DFDE30D7}"/>
              </a:ext>
            </a:extLst>
          </p:cNvPr>
          <p:cNvSpPr txBox="1"/>
          <p:nvPr/>
        </p:nvSpPr>
        <p:spPr>
          <a:xfrm>
            <a:off x="665825" y="2521258"/>
            <a:ext cx="484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Диаграмма компонентов с показанием открытых сетевых портов</a:t>
            </a:r>
          </a:p>
        </p:txBody>
      </p:sp>
    </p:spTree>
    <p:extLst>
      <p:ext uri="{BB962C8B-B14F-4D97-AF65-F5344CB8AC3E}">
        <p14:creationId xmlns:p14="http://schemas.microsoft.com/office/powerpoint/2010/main" val="1692029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48199" cy="1325563"/>
          </a:xfrm>
        </p:spPr>
        <p:txBody>
          <a:bodyPr/>
          <a:lstStyle/>
          <a:p>
            <a:r>
              <a:rPr lang="ru-RU" dirty="0"/>
              <a:t>Конфигурация балансировщика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6464C-FD28-D1EC-BCBA-B5A91561C63A}"/>
              </a:ext>
            </a:extLst>
          </p:cNvPr>
          <p:cNvSpPr txBox="1"/>
          <p:nvPr/>
        </p:nvSpPr>
        <p:spPr>
          <a:xfrm>
            <a:off x="5885895" y="0"/>
            <a:ext cx="6306106" cy="64402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collector_example_com__status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192.168.11.1:1111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Адрес балансировщика</a:t>
            </a:r>
            <a:endParaRPr lang="ru-RU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monitor-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haproxy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/frontend/status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monitor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fail if !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acl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nbsrv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collector_auditbeat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nbsrv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collector_antivirus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...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для каждого бэкенда, перечисленного в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backends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frontend_collector_antivirus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backend_collector_antivirus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frontend_collector_auditbeat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backend_collector_auditbeat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backends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collector_antivirus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roundrobin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default-server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 inter 5s fall 3 rise 3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collectors-host01.example.com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172.11.11.11:5001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collectors-host02.example.com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10.212.196.19:5001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collector_auditbeat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roundrobin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default-server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 inter 5s fall 3 rise 3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collectors-host01.example.com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172.11.11.11:5002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collectors-host02.example.com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10.212.196.19:5002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BD685CF-EFAF-A8C2-89BC-27BCF09946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0"/>
            <a:ext cx="6705600" cy="685800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D8211E9-96B8-EB6C-5E8E-C7E004F944BA}"/>
              </a:ext>
            </a:extLst>
          </p:cNvPr>
          <p:cNvSpPr/>
          <p:nvPr/>
        </p:nvSpPr>
        <p:spPr>
          <a:xfrm>
            <a:off x="6207459" y="1457555"/>
            <a:ext cx="5058768" cy="233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86E1E62-6936-DF27-06D0-1F92EFCD7A1A}"/>
              </a:ext>
            </a:extLst>
          </p:cNvPr>
          <p:cNvSpPr/>
          <p:nvPr/>
        </p:nvSpPr>
        <p:spPr>
          <a:xfrm>
            <a:off x="5877017" y="2894121"/>
            <a:ext cx="4403325" cy="816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B8A25CE-AACE-BE55-C04C-DF9D5F10D526}"/>
              </a:ext>
            </a:extLst>
          </p:cNvPr>
          <p:cNvSpPr/>
          <p:nvPr/>
        </p:nvSpPr>
        <p:spPr>
          <a:xfrm>
            <a:off x="5832672" y="5319205"/>
            <a:ext cx="5077984" cy="1427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151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ru-RU" dirty="0"/>
              <a:t>Конфигурация балансировщика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6464C-FD28-D1EC-BCBA-B5A91561C63A}"/>
              </a:ext>
            </a:extLst>
          </p:cNvPr>
          <p:cNvSpPr txBox="1"/>
          <p:nvPr/>
        </p:nvSpPr>
        <p:spPr>
          <a:xfrm>
            <a:off x="5885895" y="0"/>
            <a:ext cx="6306106" cy="6824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frontends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collector_example_com__status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192.168.11.1:1111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Адрес балансировщика</a:t>
            </a:r>
            <a:endParaRPr lang="ru-RU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monitor-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haproxy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/frontend/status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monitor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fail if !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acl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nbsrv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(collector_example_com_tcp5001)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backend_is_alive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nbsrv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(collector_example_com_tcp5002)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...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для каждого бэкенда, перечисленного в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backends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collector_example_com_tcp5001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collector_example_com_tcp5001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collector_example_com_tcp5002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192.168.11.1:5002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default_backend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collector_example_com_tcp5002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...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для каждого порта в заданном диапазоне</a:t>
            </a:r>
            <a:endParaRPr lang="ru-RU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backends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collector_example_com_tcp5001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roundrobin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default-server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 inter 5s fall 3 rise 3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collectors-host01.example.com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172.11.11.11:5001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collectors-host02.example.com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10.212.196.19:5001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collector_example_com_tcp5002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roundrobin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default-server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check inter 5s fall 3 rise 3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collectors-host01.example.com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172.11.11.11:5002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collectors-host02.example.com</a:t>
            </a:r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10.212.196.19:5002</a:t>
            </a:r>
            <a:endParaRPr lang="en-US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... </a:t>
            </a:r>
            <a:r>
              <a:rPr lang="ru-RU" sz="125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для каждого порта в заданном диапазоне</a:t>
            </a:r>
            <a:endParaRPr lang="ru-RU" sz="12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6DA1DA-6919-A318-2BEE-46035DBDA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9569" y="0"/>
            <a:ext cx="6302431" cy="685800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D687D01-3CA9-DBF6-D795-DBD57CABDDF8}"/>
              </a:ext>
            </a:extLst>
          </p:cNvPr>
          <p:cNvSpPr/>
          <p:nvPr/>
        </p:nvSpPr>
        <p:spPr>
          <a:xfrm>
            <a:off x="6225214" y="1954705"/>
            <a:ext cx="2687967" cy="233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3F912F6-F340-D668-A94A-B62963A3EB3A}"/>
              </a:ext>
            </a:extLst>
          </p:cNvPr>
          <p:cNvSpPr/>
          <p:nvPr/>
        </p:nvSpPr>
        <p:spPr>
          <a:xfrm>
            <a:off x="6271082" y="3847129"/>
            <a:ext cx="2687967" cy="233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938DBF3-0019-8EE4-91B4-C6ED16A6AA04}"/>
              </a:ext>
            </a:extLst>
          </p:cNvPr>
          <p:cNvSpPr/>
          <p:nvPr/>
        </p:nvSpPr>
        <p:spPr>
          <a:xfrm>
            <a:off x="6768737" y="1352486"/>
            <a:ext cx="5349282" cy="2331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454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узырек для мыслей: облако 7">
            <a:extLst>
              <a:ext uri="{FF2B5EF4-FFF2-40B4-BE49-F238E27FC236}">
                <a16:creationId xmlns:a16="http://schemas.microsoft.com/office/drawing/2014/main" id="{4E290CB9-6AA2-690B-54D6-FF065226456A}"/>
              </a:ext>
            </a:extLst>
          </p:cNvPr>
          <p:cNvSpPr/>
          <p:nvPr/>
        </p:nvSpPr>
        <p:spPr>
          <a:xfrm>
            <a:off x="1543975" y="1690688"/>
            <a:ext cx="9104050" cy="4145872"/>
          </a:xfrm>
          <a:prstGeom prst="cloudCallou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</a:t>
            </a:r>
            <a:r>
              <a:rPr lang="en-US" dirty="0"/>
              <a:t>Kafka </a:t>
            </a:r>
            <a:r>
              <a:rPr lang="ru-RU" dirty="0"/>
              <a:t>топика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2F266-DE4F-04E6-1C5C-F5E7C4EC8C20}"/>
              </a:ext>
            </a:extLst>
          </p:cNvPr>
          <p:cNvSpPr txBox="1"/>
          <p:nvPr/>
        </p:nvSpPr>
        <p:spPr>
          <a:xfrm>
            <a:off x="165463" y="5379868"/>
            <a:ext cx="209834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TODO</a:t>
            </a:r>
            <a:r>
              <a:rPr lang="ru-RU" dirty="0">
                <a:solidFill>
                  <a:srgbClr val="FF0000"/>
                </a:solidFill>
              </a:rPr>
              <a:t>: вводная про разницу </a:t>
            </a:r>
            <a:r>
              <a:rPr lang="en-US" dirty="0" err="1">
                <a:solidFill>
                  <a:srgbClr val="FF0000"/>
                </a:solidFill>
              </a:rPr>
              <a:t>KaaS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rgbClr val="FF0000"/>
                </a:solidFill>
              </a:rPr>
              <a:t>и существующего кластера.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2D5624-9796-D6D6-5C51-4C3D29496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98470" y="1789436"/>
            <a:ext cx="5795059" cy="371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530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 </a:t>
            </a:r>
            <a:r>
              <a:rPr lang="en-US" dirty="0"/>
              <a:t>Kafka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070F58-E789-5B54-D5DD-F99B04EBC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088" y="1690688"/>
            <a:ext cx="6557824" cy="41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2100" y="630572"/>
            <a:ext cx="11188337" cy="1325563"/>
          </a:xfrm>
        </p:spPr>
        <p:txBody>
          <a:bodyPr/>
          <a:lstStyle/>
          <a:p>
            <a:r>
              <a:rPr lang="ru-RU" dirty="0"/>
              <a:t>Сравнение текущего кластера и кластера </a:t>
            </a:r>
            <a:r>
              <a:rPr lang="en-US" dirty="0" err="1"/>
              <a:t>KaaS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DB5EF51-EC6C-A2C8-DF96-BBEB328E9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12873"/>
              </p:ext>
            </p:extLst>
          </p:nvPr>
        </p:nvGraphicFramePr>
        <p:xfrm>
          <a:off x="838200" y="2031812"/>
          <a:ext cx="10676139" cy="394141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558713">
                  <a:extLst>
                    <a:ext uri="{9D8B030D-6E8A-4147-A177-3AD203B41FA5}">
                      <a16:colId xmlns:a16="http://schemas.microsoft.com/office/drawing/2014/main" val="2402495683"/>
                    </a:ext>
                  </a:extLst>
                </a:gridCol>
                <a:gridCol w="3558713">
                  <a:extLst>
                    <a:ext uri="{9D8B030D-6E8A-4147-A177-3AD203B41FA5}">
                      <a16:colId xmlns:a16="http://schemas.microsoft.com/office/drawing/2014/main" val="235195091"/>
                    </a:ext>
                  </a:extLst>
                </a:gridCol>
                <a:gridCol w="3558713">
                  <a:extLst>
                    <a:ext uri="{9D8B030D-6E8A-4147-A177-3AD203B41FA5}">
                      <a16:colId xmlns:a16="http://schemas.microsoft.com/office/drawing/2014/main" val="2169494727"/>
                    </a:ext>
                  </a:extLst>
                </a:gridCol>
              </a:tblGrid>
              <a:tr h="777496">
                <a:tc>
                  <a:txBody>
                    <a:bodyPr/>
                    <a:lstStyle/>
                    <a:p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существующем кластере </a:t>
                      </a:r>
                      <a:r>
                        <a:rPr lang="en-US" dirty="0"/>
                        <a:t>Kafka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кластере </a:t>
                      </a:r>
                      <a:r>
                        <a:rPr lang="en-US" dirty="0"/>
                        <a:t>Kafka </a:t>
                      </a:r>
                      <a:r>
                        <a:rPr lang="ru-RU" dirty="0"/>
                        <a:t>в </a:t>
                      </a:r>
                      <a:r>
                        <a:rPr lang="en-US" dirty="0" err="1"/>
                        <a:t>KaaS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62008"/>
                  </a:ext>
                </a:extLst>
              </a:tr>
              <a:tr h="570569">
                <a:tc>
                  <a:txBody>
                    <a:bodyPr/>
                    <a:lstStyle/>
                    <a:p>
                      <a:r>
                        <a:rPr lang="ru-RU" dirty="0"/>
                        <a:t>Создание топиков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создания топиков </a:t>
                      </a:r>
                      <a:br>
                        <a:rPr lang="ru-RU" dirty="0"/>
                      </a:br>
                      <a:r>
                        <a:rPr lang="ru-RU" sz="1600" dirty="0"/>
                        <a:t>(с ограничениями)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 </a:t>
                      </a:r>
                      <a:br>
                        <a:rPr lang="ru-RU" dirty="0"/>
                      </a:br>
                      <a:r>
                        <a:rPr lang="ru-RU" sz="1600" dirty="0"/>
                        <a:t>(без ограничений)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547467"/>
                  </a:ext>
                </a:extLst>
              </a:tr>
              <a:tr h="570569">
                <a:tc>
                  <a:txBody>
                    <a:bodyPr/>
                    <a:lstStyle/>
                    <a:p>
                      <a:r>
                        <a:rPr lang="ru-RU" dirty="0"/>
                        <a:t>Изменение параметров топика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101386"/>
                  </a:ext>
                </a:extLst>
              </a:tr>
              <a:tr h="570569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Создание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94348"/>
                  </a:ext>
                </a:extLst>
              </a:tr>
              <a:tr h="842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Изменение параметров пользователя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29858"/>
                  </a:ext>
                </a:extLst>
              </a:tr>
              <a:tr h="570569"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разрешениями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Через сервис поддержки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40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067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428027" cy="1325563"/>
          </a:xfrm>
        </p:spPr>
        <p:txBody>
          <a:bodyPr>
            <a:normAutofit/>
          </a:bodyPr>
          <a:lstStyle/>
          <a:p>
            <a:r>
              <a:rPr lang="ru-RU" dirty="0"/>
              <a:t>Содержимое репозитория источников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6487" y="1974691"/>
            <a:ext cx="5659026" cy="29086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80D404-FA44-99B5-D382-AD8925B04D0C}"/>
              </a:ext>
            </a:extLst>
          </p:cNvPr>
          <p:cNvSpPr txBox="1"/>
          <p:nvPr/>
        </p:nvSpPr>
        <p:spPr>
          <a:xfrm>
            <a:off x="9746192" y="2965093"/>
            <a:ext cx="18953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TODO:</a:t>
            </a:r>
            <a:r>
              <a:rPr lang="ru-RU" dirty="0">
                <a:solidFill>
                  <a:srgbClr val="FF0000"/>
                </a:solidFill>
              </a:rPr>
              <a:t> </a:t>
            </a:r>
          </a:p>
          <a:p>
            <a:r>
              <a:rPr lang="ru-RU" dirty="0">
                <a:solidFill>
                  <a:srgbClr val="FF0000"/>
                </a:solidFill>
              </a:rPr>
              <a:t>- </a:t>
            </a:r>
            <a:r>
              <a:rPr lang="en-US" dirty="0">
                <a:solidFill>
                  <a:srgbClr val="FF0000"/>
                </a:solidFill>
              </a:rPr>
              <a:t>collectors </a:t>
            </a:r>
            <a:r>
              <a:rPr lang="ru-RU" dirty="0">
                <a:solidFill>
                  <a:srgbClr val="FF0000"/>
                </a:solidFill>
              </a:rPr>
              <a:t>заменить на </a:t>
            </a:r>
            <a:r>
              <a:rPr lang="en-US" dirty="0">
                <a:solidFill>
                  <a:srgbClr val="FF0000"/>
                </a:solidFill>
              </a:rPr>
              <a:t>sources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>
                <a:solidFill>
                  <a:srgbClr val="FF0000"/>
                </a:solidFill>
              </a:rPr>
              <a:t>- удалить запись «файл справа»</a:t>
            </a:r>
            <a:br>
              <a:rPr lang="ru-RU" dirty="0">
                <a:solidFill>
                  <a:srgbClr val="FF0000"/>
                </a:solidFill>
              </a:rPr>
            </a:br>
            <a:r>
              <a:rPr lang="ru-RU" dirty="0">
                <a:solidFill>
                  <a:srgbClr val="FF0000"/>
                </a:solidFill>
              </a:rPr>
              <a:t>- отдельный файл для параметров </a:t>
            </a:r>
            <a:r>
              <a:rPr lang="en-US" dirty="0" err="1">
                <a:solidFill>
                  <a:srgbClr val="FF0000"/>
                </a:solidFill>
              </a:rPr>
              <a:t>kafka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3787397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Содержимое репозитория</a:t>
            </a:r>
            <a:br>
              <a:rPr lang="ru-RU" dirty="0"/>
            </a:br>
            <a:r>
              <a:rPr lang="ru-RU" dirty="0"/>
              <a:t>источников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5597" y="0"/>
            <a:ext cx="7633105" cy="6858000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Collector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Коллектор для данных из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Antivirus"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vector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protocol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6100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kaas_cluster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topic_params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retention_bytes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1073741824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user_params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produce_byte_rate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SOME_VAR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"vault/path/to/the/secret"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ANOTHER_VAR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"value"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deploy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registry.example.com/collector-image:stable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availability_zones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us-east-1a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4" y="2290602"/>
            <a:ext cx="4429743" cy="2276793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6041" y="-3"/>
            <a:ext cx="763390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80D404-FA44-99B5-D382-AD8925B04D0C}"/>
              </a:ext>
            </a:extLst>
          </p:cNvPr>
          <p:cNvSpPr txBox="1"/>
          <p:nvPr/>
        </p:nvSpPr>
        <p:spPr>
          <a:xfrm>
            <a:off x="4567285" y="2606572"/>
            <a:ext cx="1895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TODO: </a:t>
            </a:r>
            <a:r>
              <a:rPr lang="ru-RU" dirty="0">
                <a:solidFill>
                  <a:srgbClr val="FF0000"/>
                </a:solidFill>
              </a:rPr>
              <a:t>Отдельный файл для параметров </a:t>
            </a:r>
            <a:r>
              <a:rPr lang="en-US" dirty="0" err="1">
                <a:solidFill>
                  <a:srgbClr val="FF0000"/>
                </a:solidFill>
              </a:rPr>
              <a:t>kafka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3787397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Содержимое репозитория</a:t>
            </a:r>
            <a:br>
              <a:rPr lang="ru-RU" dirty="0"/>
            </a:br>
            <a:r>
              <a:rPr lang="ru-RU" dirty="0"/>
              <a:t>источников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29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5597" y="0"/>
            <a:ext cx="7633105" cy="6858000"/>
          </a:xfrm>
          <a:prstGeom prst="rect">
            <a:avLst/>
          </a:prstGeom>
          <a:solidFill>
            <a:srgbClr val="1F1F1F"/>
          </a:solidFill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Collector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Коллектор для данных из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Antivirus"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vector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protocol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tcp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6100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kaas_cluster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topic_params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retention_bytes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1073741824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user_params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produce_byte_rate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SOME_VAR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"vault/path/to/the/secret"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ANOTHER_VAR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"value"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deploy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registry.example.com/collector-image:stable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availability_zones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us-east-1a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replicas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4" y="2290602"/>
            <a:ext cx="4429743" cy="2276793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6041" y="-3"/>
            <a:ext cx="763390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80D404-FA44-99B5-D382-AD8925B04D0C}"/>
              </a:ext>
            </a:extLst>
          </p:cNvPr>
          <p:cNvSpPr txBox="1"/>
          <p:nvPr/>
        </p:nvSpPr>
        <p:spPr>
          <a:xfrm>
            <a:off x="4702134" y="2828833"/>
            <a:ext cx="18953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TODO:</a:t>
            </a:r>
            <a:endParaRPr lang="ru-RU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rgbClr val="FF0000"/>
                </a:solidFill>
              </a:rPr>
              <a:t>Отдельный файл для параметров </a:t>
            </a:r>
            <a:r>
              <a:rPr lang="en-US" dirty="0" err="1">
                <a:solidFill>
                  <a:srgbClr val="FF0000"/>
                </a:solidFill>
              </a:rPr>
              <a:t>kafka</a:t>
            </a:r>
            <a:endParaRPr lang="ru-RU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rgbClr val="FF0000"/>
                </a:solidFill>
              </a:rPr>
              <a:t>Добавить его в картинку справа</a:t>
            </a:r>
          </a:p>
        </p:txBody>
      </p:sp>
    </p:spTree>
    <p:extLst>
      <p:ext uri="{BB962C8B-B14F-4D97-AF65-F5344CB8AC3E}">
        <p14:creationId xmlns:p14="http://schemas.microsoft.com/office/powerpoint/2010/main" val="302207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Путь лога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38" y="1936866"/>
            <a:ext cx="12331075" cy="38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автоматизации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30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CE079F2-74B8-83E6-B6C1-B18599B1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82" y="1567801"/>
            <a:ext cx="10839635" cy="528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491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4529" y="583400"/>
            <a:ext cx="3144693" cy="2845599"/>
          </a:xfrm>
        </p:spPr>
        <p:txBody>
          <a:bodyPr>
            <a:normAutofit fontScale="90000"/>
          </a:bodyPr>
          <a:lstStyle/>
          <a:p>
            <a:r>
              <a:rPr lang="ru-RU" dirty="0"/>
              <a:t>Описание </a:t>
            </a:r>
            <a:br>
              <a:rPr lang="en-US" dirty="0"/>
            </a:br>
            <a:r>
              <a:rPr lang="ru-RU" dirty="0"/>
              <a:t>алгоритма </a:t>
            </a:r>
            <a:br>
              <a:rPr lang="en-US" dirty="0"/>
            </a:br>
            <a:r>
              <a:rPr lang="ru-RU" dirty="0"/>
              <a:t>создания</a:t>
            </a:r>
            <a:br>
              <a:rPr lang="ru-RU" dirty="0"/>
            </a:br>
            <a:r>
              <a:rPr lang="ru-RU" dirty="0"/>
              <a:t>коллектора и топика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31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8D0C7D3-43E3-5F55-BA81-3CFC8233B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" t="22" r="1"/>
          <a:stretch/>
        </p:blipFill>
        <p:spPr bwMode="auto">
          <a:xfrm>
            <a:off x="4731798" y="0"/>
            <a:ext cx="74602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F0BF4-05B1-FC66-32E6-1AC2874ACBAE}"/>
              </a:ext>
            </a:extLst>
          </p:cNvPr>
          <p:cNvSpPr txBox="1"/>
          <p:nvPr/>
        </p:nvSpPr>
        <p:spPr>
          <a:xfrm>
            <a:off x="0" y="5827980"/>
            <a:ext cx="4465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TODO</a:t>
            </a:r>
            <a:r>
              <a:rPr lang="ru-RU" dirty="0">
                <a:solidFill>
                  <a:srgbClr val="FF0000"/>
                </a:solidFill>
              </a:rPr>
              <a:t>: диаграмма только про создание</a:t>
            </a:r>
          </a:p>
          <a:p>
            <a:r>
              <a:rPr lang="ru-RU" dirty="0">
                <a:solidFill>
                  <a:srgbClr val="FF0000"/>
                </a:solidFill>
              </a:rPr>
              <a:t>Или добавить про сравнение, или сослаться на текст работы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0A81FF-1648-4CE9-045B-F4DA62C8196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02956"/>
            <a:ext cx="12184060" cy="645504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4230" y="-330441"/>
            <a:ext cx="10515600" cy="1325563"/>
          </a:xfrm>
        </p:spPr>
        <p:txBody>
          <a:bodyPr/>
          <a:lstStyle/>
          <a:p>
            <a:r>
              <a:rPr lang="ru-RU" dirty="0"/>
              <a:t>Итоги</a:t>
            </a:r>
            <a:r>
              <a:rPr lang="en-US" dirty="0"/>
              <a:t>. </a:t>
            </a:r>
            <a:r>
              <a:rPr lang="ru-RU" dirty="0"/>
              <a:t>Процесс до изменений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32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Итоги. Процесс после изменений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33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3C4F90-F971-8E10-A931-BEE21C899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833248"/>
            <a:ext cx="12192000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240DE4-6DFB-E318-1A8F-41B52974C747}"/>
              </a:ext>
            </a:extLst>
          </p:cNvPr>
          <p:cNvSpPr txBox="1"/>
          <p:nvPr/>
        </p:nvSpPr>
        <p:spPr>
          <a:xfrm>
            <a:off x="0" y="6490226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Красным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цветом</a:t>
            </a:r>
            <a:r>
              <a:rPr lang="ru-RU" dirty="0"/>
              <a:t> выделены действия ручного характера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625B0AA-9CC5-A15D-7232-0E3CB672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Упрощена настройка балансировщика</a:t>
            </a:r>
          </a:p>
          <a:p>
            <a:r>
              <a:rPr lang="ru-RU" dirty="0"/>
              <a:t>Существующий кластер </a:t>
            </a:r>
            <a:r>
              <a:rPr lang="en-US" dirty="0"/>
              <a:t>Kafka</a:t>
            </a:r>
            <a:r>
              <a:rPr lang="ru-RU" dirty="0"/>
              <a:t> в процессе заменен на кластер </a:t>
            </a:r>
            <a:r>
              <a:rPr lang="en-US" dirty="0" err="1"/>
              <a:t>KaaS</a:t>
            </a:r>
            <a:endParaRPr lang="ru-RU" dirty="0"/>
          </a:p>
          <a:p>
            <a:r>
              <a:rPr lang="ru-RU" dirty="0"/>
              <a:t>Внедрено использование учетных записей </a:t>
            </a:r>
            <a:r>
              <a:rPr lang="en-US" dirty="0"/>
              <a:t>Kafka </a:t>
            </a:r>
            <a:r>
              <a:rPr lang="ru-RU" dirty="0"/>
              <a:t>с изолированным доступом.</a:t>
            </a:r>
            <a:endParaRPr lang="en-US" dirty="0"/>
          </a:p>
          <a:p>
            <a:r>
              <a:rPr lang="ru-RU" dirty="0"/>
              <a:t>Разработана автоматизация процесса управления </a:t>
            </a:r>
          </a:p>
          <a:p>
            <a:pPr lvl="1"/>
            <a:r>
              <a:rPr lang="ru-RU" dirty="0"/>
              <a:t>топиками</a:t>
            </a:r>
            <a:r>
              <a:rPr lang="en-US" dirty="0"/>
              <a:t> </a:t>
            </a:r>
            <a:r>
              <a:rPr lang="ru-RU" dirty="0"/>
              <a:t>и пользователями </a:t>
            </a:r>
            <a:r>
              <a:rPr lang="en-US" dirty="0"/>
              <a:t>Kafka</a:t>
            </a:r>
            <a:endParaRPr lang="ru-RU" dirty="0"/>
          </a:p>
          <a:p>
            <a:pPr lvl="1"/>
            <a:r>
              <a:rPr lang="ru-RU" dirty="0"/>
              <a:t>конфигурацией коллекторов и их развертыванием.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757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625B0AA-9CC5-A15D-7232-0E3CB6723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Количество ручных действий системных инженеров сокращено до 1 (было </a:t>
            </a:r>
            <a:r>
              <a:rPr lang="en-US" dirty="0">
                <a:solidFill>
                  <a:srgbClr val="FF0000"/>
                </a:solidFill>
              </a:rPr>
              <a:t>TODO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Количество согласований сократилось до нуля (было 2)</a:t>
            </a:r>
          </a:p>
          <a:p>
            <a:r>
              <a:rPr lang="ru-RU" dirty="0"/>
              <a:t>Время создания коллектора и топика занимает не более 10 минут ручного труда, автоматизация проходит менее чем за 2 часа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1842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36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03595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/>
              <a:t>Спасибо за внимание!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Путь лога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38" y="1936866"/>
            <a:ext cx="12331075" cy="38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554480" y="1936866"/>
            <a:ext cx="5968538" cy="16625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Путь лога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5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2638958"/>
            <a:ext cx="12191998" cy="158008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64541" y="2823099"/>
            <a:ext cx="2386170" cy="12073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Путь лога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752594"/>
            <a:ext cx="12192000" cy="135281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950563" y="2911876"/>
            <a:ext cx="2032987" cy="1012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72030"/>
            <a:ext cx="12192000" cy="310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sz="4400" dirty="0"/>
              <a:t>Путь лога</a:t>
            </a:r>
            <a:endParaRPr lang="ru-RU" dirty="0"/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75805" y="4680518"/>
            <a:ext cx="2032987" cy="1012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630572"/>
            <a:ext cx="10515600" cy="1325563"/>
          </a:xfrm>
        </p:spPr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8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899" y="1764942"/>
            <a:ext cx="12232171" cy="509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266377"/>
            <a:ext cx="903595" cy="3641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-32210"/>
            <a:ext cx="10515600" cy="738665"/>
          </a:xfrm>
        </p:spPr>
        <p:txBody>
          <a:bodyPr/>
          <a:lstStyle/>
          <a:p>
            <a:r>
              <a:rPr lang="ru-RU" dirty="0"/>
              <a:t>Настройка сбора логов с источника</a:t>
            </a:r>
          </a:p>
        </p:txBody>
      </p:sp>
      <p:sp>
        <p:nvSpPr>
          <p:cNvPr id="2" name="Slide Number Placeholder 1"/>
          <p:cNvSpPr txBox="1"/>
          <p:nvPr/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>
                <a:solidFill>
                  <a:schemeClr val="bg1"/>
                </a:solidFill>
              </a:rPr>
              <a:t>9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532" y="-197635"/>
            <a:ext cx="2166695" cy="1666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599762" y="266377"/>
            <a:ext cx="2083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Томский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Государственный университет</a:t>
            </a:r>
          </a:p>
          <a:p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Высшая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ru-RU" sz="105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Школа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36859-18AF-9C79-578E-0D53C270D2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64125" y="448474"/>
            <a:ext cx="12184060" cy="64550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2854</Words>
  <Application>Microsoft Office PowerPoint</Application>
  <PresentationFormat>Широкоэкранный</PresentationFormat>
  <Paragraphs>518</Paragraphs>
  <Slides>36</Slides>
  <Notes>36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Тема Office</vt:lpstr>
      <vt:lpstr>Автоматизация процесса лог-менеджмента в проекте SOC (Возможно изменится)</vt:lpstr>
      <vt:lpstr>Глоссарий</vt:lpstr>
      <vt:lpstr>Путь лога</vt:lpstr>
      <vt:lpstr>Путь лога</vt:lpstr>
      <vt:lpstr>Путь лога</vt:lpstr>
      <vt:lpstr>Путь лога</vt:lpstr>
      <vt:lpstr>Путь лога</vt:lpstr>
      <vt:lpstr>Предметная область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Настройка сбора логов с источника</vt:lpstr>
      <vt:lpstr>Презентация PowerPoint</vt:lpstr>
      <vt:lpstr>Настройка сбора логов с источника</vt:lpstr>
      <vt:lpstr>Требования к автоматизации</vt:lpstr>
      <vt:lpstr>Целевой процесс</vt:lpstr>
      <vt:lpstr>Варианты сервиса автоматизации</vt:lpstr>
      <vt:lpstr>Целевой процесс</vt:lpstr>
      <vt:lpstr>Конфигурация балансировщика</vt:lpstr>
      <vt:lpstr>Конфигурация балансировщика</vt:lpstr>
      <vt:lpstr>Конфигурация балансировщика</vt:lpstr>
      <vt:lpstr>Конфигурация балансировщика</vt:lpstr>
      <vt:lpstr>Конфигурация Kafka топика</vt:lpstr>
      <vt:lpstr>Предметная область Kafka</vt:lpstr>
      <vt:lpstr>Сравнение текущего кластера и кластера KaaS</vt:lpstr>
      <vt:lpstr>Содержимое репозитория источников</vt:lpstr>
      <vt:lpstr>Содержимое репозитория источников</vt:lpstr>
      <vt:lpstr>Содержимое репозитория источников</vt:lpstr>
      <vt:lpstr>Архитектура автоматизации</vt:lpstr>
      <vt:lpstr>Описание  алгоритма  создания коллектора и топика</vt:lpstr>
      <vt:lpstr>Итоги. Процесс до изменений</vt:lpstr>
      <vt:lpstr>Итоги. Процесс после изменений</vt:lpstr>
      <vt:lpstr>Итоги</vt:lpstr>
      <vt:lpstr>Итоги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Алена Луговая</dc:creator>
  <cp:lastModifiedBy>Егор Шамов</cp:lastModifiedBy>
  <cp:revision>356</cp:revision>
  <dcterms:created xsi:type="dcterms:W3CDTF">2023-04-24T07:22:00Z</dcterms:created>
  <dcterms:modified xsi:type="dcterms:W3CDTF">2025-05-12T19:56:09Z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B04BF21E7D5C42D683984335769C3BEC_12</vt:lpwstr>
  </property>
  <property fmtid="{D5CDD505-2E9C-101B-9397-08002B2CF9AE}" pid="3" name="KSOProductBuildVer">
    <vt:lpwstr>1033-12.2.0.20796</vt:lpwstr>
  </property>
</Properties>
</file>