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6" r:id="rId2"/>
    <p:sldId id="394" r:id="rId3"/>
    <p:sldId id="395" r:id="rId4"/>
    <p:sldId id="396" r:id="rId5"/>
    <p:sldId id="397" r:id="rId6"/>
    <p:sldId id="399" r:id="rId7"/>
    <p:sldId id="400" r:id="rId8"/>
    <p:sldId id="377" r:id="rId9"/>
    <p:sldId id="414" r:id="rId10"/>
    <p:sldId id="430" r:id="rId11"/>
    <p:sldId id="428" r:id="rId12"/>
    <p:sldId id="429" r:id="rId13"/>
    <p:sldId id="432" r:id="rId14"/>
    <p:sldId id="343" r:id="rId15"/>
    <p:sldId id="433" r:id="rId16"/>
    <p:sldId id="436" r:id="rId17"/>
    <p:sldId id="425" r:id="rId18"/>
    <p:sldId id="446" r:id="rId19"/>
    <p:sldId id="444" r:id="rId20"/>
    <p:sldId id="445" r:id="rId21"/>
    <p:sldId id="438" r:id="rId22"/>
    <p:sldId id="442" r:id="rId23"/>
    <p:sldId id="451" r:id="rId24"/>
    <p:sldId id="437" r:id="rId25"/>
    <p:sldId id="452" r:id="rId26"/>
    <p:sldId id="435" r:id="rId27"/>
    <p:sldId id="423" r:id="rId28"/>
    <p:sldId id="447" r:id="rId29"/>
    <p:sldId id="392" r:id="rId30"/>
    <p:sldId id="449" r:id="rId31"/>
    <p:sldId id="450" r:id="rId32"/>
    <p:sldId id="453" r:id="rId33"/>
    <p:sldId id="455" r:id="rId34"/>
    <p:sldId id="439" r:id="rId35"/>
    <p:sldId id="380" r:id="rId36"/>
    <p:sldId id="364" r:id="rId37"/>
    <p:sldId id="385" r:id="rId38"/>
    <p:sldId id="441" r:id="rId39"/>
    <p:sldId id="454" r:id="rId40"/>
    <p:sldId id="363" r:id="rId4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mno" initials="s" lastIdx="1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7" autoAdjust="0"/>
    <p:restoredTop sz="70089" autoAdjust="0"/>
  </p:normalViewPr>
  <p:slideViewPr>
    <p:cSldViewPr snapToGrid="0">
      <p:cViewPr varScale="1">
        <p:scale>
          <a:sx n="108" d="100"/>
          <a:sy n="108" d="100"/>
        </p:scale>
        <p:origin x="46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07T21:33:13.213" idx="4">
    <p:pos x="7162" y="407"/>
    <p:text>Советую изменить заголовок на более формальный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07T21:38:56.597" idx="14">
    <p:pos x="7162" y="1160"/>
    <p:text>лучше списком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C924C-0549-43C7-B607-8F62314AE139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F3A17-B39C-4384-8360-75C07DE4B94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Тема моей работы – </a:t>
            </a:r>
            <a:r>
              <a:rPr lang="ru-RU" sz="1200" dirty="0">
                <a:solidFill>
                  <a:schemeClr val="bg1"/>
                </a:solidFill>
              </a:rPr>
              <a:t>автоматизация процесса лог-менеджмента в проекте </a:t>
            </a:r>
            <a:r>
              <a:rPr lang="en-US" sz="1200" dirty="0">
                <a:solidFill>
                  <a:schemeClr val="bg1"/>
                </a:solidFill>
              </a:rPr>
              <a:t>SOC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След слайд.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Системный инженер создает топик в кластере </a:t>
            </a:r>
            <a:r>
              <a:rPr lang="en-US" dirty="0"/>
              <a:t>Kafka</a:t>
            </a:r>
            <a:r>
              <a:rPr lang="ru-RU" dirty="0"/>
              <a:t>, запрашивает его модификацию, если топик не отвечает заданным параметрам (например, время хранения сообщений меньше желаемого)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175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Затем он подготавливает коллектор – пишет его конфигурацию, разворачивает его в нескольких экземплярах, и настраивает балансировщик перед ними.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748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После того, как настроено поступление данных в </a:t>
            </a:r>
            <a:r>
              <a:rPr lang="en-US" dirty="0"/>
              <a:t>Kafka, TH</a:t>
            </a:r>
            <a:r>
              <a:rPr lang="ru-RU" dirty="0"/>
              <a:t>-аналитики занимаются конфигурацией </a:t>
            </a:r>
            <a:r>
              <a:rPr lang="ru-RU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парсеров, так как они же пишут правила корреляционного анализа на основе нормализованных логов.</a:t>
            </a:r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7506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Основные проблемы этого процесса в том, что он занимает довольно много времени и требует множества ручных действий.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8555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Поэтому цель моей работы – оптимизировать данный процесс.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В соответствии с этой целью были выделены задачи, представленные на слайде.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Анализ процесса показал, что действия, выделенные голубым достаточно типовые, чтобы их автоматизировать. В случае согласований – их можно и вовсе исключить из процесса, далее будет рассмотрено – как.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Подпроцесс настройки парсера в текущей работе рассматриваться не будет, так как его автоматизация – более сложный и комплексный процесс.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794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автоматизации были составлены следующие требования.</a:t>
            </a:r>
          </a:p>
          <a:p>
            <a:r>
              <a:rPr lang="ru-RU" dirty="0"/>
              <a:t>Системным инженерами важно сократить время ручных действий и количество мест для внесения изменений. В случае сбоя в автоматике должна оставаться возможность применения изменений в полуавтоматическом режиме с локальных машин.</a:t>
            </a:r>
          </a:p>
          <a:p>
            <a:br>
              <a:rPr lang="ru-RU" dirty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4242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Исходя из поставленных требований процесс должен выглядеть следующим образом. В качестве сервиса автоматизации глобально можно рассмотреть два варианта</a:t>
            </a:r>
          </a:p>
          <a:p>
            <a:endParaRPr lang="ru-RU" dirty="0"/>
          </a:p>
          <a:p>
            <a:endParaRPr lang="ru-RU" dirty="0"/>
          </a:p>
          <a:p>
            <a:r>
              <a:rPr lang="ru-RU" i="1" dirty="0"/>
              <a:t>След слайд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5246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Полноценный сервис с интерфейсом, бэкендом и базой данных для хранения состояния</a:t>
            </a:r>
          </a:p>
          <a:p>
            <a:pPr marL="0" indent="0">
              <a:buNone/>
            </a:pPr>
            <a:r>
              <a:rPr lang="ru-RU" dirty="0"/>
              <a:t>Или </a:t>
            </a:r>
            <a:r>
              <a:rPr lang="en-US" dirty="0"/>
              <a:t>Git </a:t>
            </a:r>
            <a:r>
              <a:rPr lang="ru-RU" dirty="0"/>
              <a:t>репозиторий с </a:t>
            </a:r>
            <a:r>
              <a:rPr lang="en-US" dirty="0"/>
              <a:t>CI/CD </a:t>
            </a:r>
            <a:r>
              <a:rPr lang="ru-RU" dirty="0" err="1"/>
              <a:t>cистемой</a:t>
            </a:r>
            <a:r>
              <a:rPr lang="ru-RU" dirty="0"/>
              <a:t>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2784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Второй вариант требует меньше ресурсов для реализации и поддержки, а также по умолчанию обеспечивает высокие гарантии сохранности данных, поэтому в качестве автоматизации выбран этот вариант.</a:t>
            </a:r>
          </a:p>
          <a:p>
            <a:r>
              <a:rPr lang="ru-RU" dirty="0"/>
              <a:t>Можно заметить, что в целевом процессе нет операций согласования. Рассмотрим, как этого можно добиться.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305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Центр мониторинга и реагирования на </a:t>
            </a:r>
            <a:r>
              <a:rPr lang="ru-RU"/>
              <a:t>инциденты (</a:t>
            </a:r>
            <a:r>
              <a:rPr lang="ru-RU" dirty="0"/>
              <a:t>SOC) занимается централизованной обработкой и анализом событий безопасности.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Конфигурация балансировщика – один из пунктов, занимающий много времени на согласования.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2690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Создание или изменение конфигурации балансировщика подразумевает внесение изменений в файл со следующей структурой.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2664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Например, для создания новой конфигурации необходимо разместить следующие записи в файле.</a:t>
            </a:r>
            <a:br>
              <a:rPr lang="ru-RU" dirty="0"/>
            </a:br>
            <a:endParaRPr lang="ru-RU" dirty="0"/>
          </a:p>
          <a:p>
            <a:r>
              <a:rPr lang="ru-RU" b="0" i="1" dirty="0"/>
              <a:t>След слайд.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3609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Добавление данных записей можно автоматизировать, например, следующим процессом. Но это решение влечет за собой определенные ограничения, описанные в тексте работы.</a:t>
            </a:r>
            <a:br>
              <a:rPr lang="ru-RU" dirty="0"/>
            </a:br>
            <a:r>
              <a:rPr lang="ru-RU" dirty="0"/>
              <a:t>Более дешевое и простое решение –заранее сгенерировать конфигурацию балансировщиков, например, так ...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8777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Вместо добавления конфигураций при создании коллектора, можно создать несколько сотен конфигураций балансировщиков наперед, например, с такой логикой именования.</a:t>
            </a:r>
          </a:p>
          <a:p>
            <a:r>
              <a:rPr lang="ru-RU" dirty="0"/>
              <a:t>Да, имя конфигураций при таком подходе теряет смысл, но он и не нужен.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43881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Примерно так будет выглядеть конфигурация.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2128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Следующий подпроцесс требующий согласования со стороны внешней команды – конфигурация топика. Это вызвано ограничениями со стороны сервиса создания топиков.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4007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 существующем кластере </a:t>
            </a:r>
            <a:r>
              <a:rPr lang="en-US" dirty="0"/>
              <a:t>Kafka </a:t>
            </a:r>
            <a:r>
              <a:rPr lang="ru-RU" dirty="0"/>
              <a:t>автоматически можно только создавать топики. Остальные действия выполняются через сервис поддержки.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Однако, есть альтернативное решение – кластер в сервисе </a:t>
            </a:r>
            <a:r>
              <a:rPr lang="en-US" dirty="0"/>
              <a:t>Kafka as a Service (</a:t>
            </a:r>
            <a:r>
              <a:rPr lang="en-US" dirty="0" err="1"/>
              <a:t>KaaS</a:t>
            </a:r>
            <a:r>
              <a:rPr lang="en-US" dirty="0"/>
              <a:t>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4966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KaaS</a:t>
            </a:r>
            <a:r>
              <a:rPr lang="en-US" dirty="0"/>
              <a:t> </a:t>
            </a:r>
            <a:r>
              <a:rPr lang="ru-RU" dirty="0"/>
              <a:t>предоставляет возможность управлять всеми сущностями без участия людей. Это большое преимущество перед существующим кластером и единственная возможность исключить людей из данного подпроцесса.</a:t>
            </a:r>
          </a:p>
          <a:p>
            <a:r>
              <a:rPr lang="ru-RU" dirty="0"/>
              <a:t>Поэтому, принято решение мигрировать.</a:t>
            </a:r>
          </a:p>
          <a:p>
            <a:r>
              <a:rPr lang="ru-RU" dirty="0"/>
              <a:t>Также </a:t>
            </a:r>
            <a:r>
              <a:rPr lang="en-US" dirty="0" err="1"/>
              <a:t>KaaS</a:t>
            </a:r>
            <a:r>
              <a:rPr lang="en-US" dirty="0"/>
              <a:t> </a:t>
            </a:r>
            <a:r>
              <a:rPr lang="ru-RU" dirty="0"/>
              <a:t>позволяет разграничить доступы пользователей к топикам и соблюсти принцип наименьших привилегий.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9873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Теперь рассмотрим то, чем будет оперировать автоматизация. Репозиторий источников содержит следующую структуру файлов. Каждая поддиректория в </a:t>
            </a:r>
            <a:r>
              <a:rPr lang="en-US" dirty="0"/>
              <a:t>sources </a:t>
            </a:r>
            <a:r>
              <a:rPr lang="ru-RU" dirty="0"/>
              <a:t>служит для описания сущностей под определенный источник.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29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Процесс обработки событий выглядит следующим образом.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Источник логов порождает событие и отправляет в систему хранения,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оттуда его забирает коррелятор.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Он определяет, является ли определенная совокупность событий легитимной.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Если не является – коррелятор сообщает об этом в систему для работы с инцидентами, далее с событием работает команда реагирования.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Так, файл </a:t>
            </a:r>
            <a:r>
              <a:rPr lang="en-US" dirty="0"/>
              <a:t>kafka.yml </a:t>
            </a:r>
            <a:r>
              <a:rPr lang="ru-RU" dirty="0"/>
              <a:t>описывает параметры топика и пользователей, которые должны иметь к нему доступ.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1869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Файл </a:t>
            </a:r>
            <a:r>
              <a:rPr lang="en-US" dirty="0" err="1"/>
              <a:t>main.yml</a:t>
            </a:r>
            <a:r>
              <a:rPr lang="ru-RU" dirty="0"/>
              <a:t> абстрактно описывает конфигурацию коллектора и специфику его развертывания. По умолчанию для типового коллектора достаточно указать протокол взаимодействия и порт.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3645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Для нетиповых случаев предусмотрена возможность задавать конфигурацию императивно через внешние файлы используя синтаксис инструмента, например, </a:t>
            </a:r>
            <a:r>
              <a:rPr lang="en-US" dirty="0"/>
              <a:t>Vector Remap Language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18410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Как сказано ранее, в качестве системы автоматизации используется </a:t>
            </a:r>
            <a:r>
              <a:rPr lang="en-US" dirty="0"/>
              <a:t>CI/CD </a:t>
            </a:r>
            <a:r>
              <a:rPr lang="ru-RU" dirty="0"/>
              <a:t>система. Пайплайн в ней выглядит следующим образом.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Запуск сценария автоматизации – это шаг, который можно выполнить вручную с локальной машины. Более подробно это описано в </a:t>
            </a:r>
            <a:r>
              <a:rPr lang="ru-RU"/>
              <a:t>тексте работы.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56433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Сценарий автоматизации состоит из следующих компонентов. Есть несколько менеджеров, управляющих топиками, пользователями и активными экземплярами коллекторов. Управление происходит по следующему алгоритму.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6822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цикле по директориям источников обрабатываются топики, пользователи и коллекторы.</a:t>
            </a:r>
          </a:p>
          <a:p>
            <a:r>
              <a:rPr lang="ru-RU" dirty="0"/>
              <a:t>В случае несуществования сущности из конфига – она создается, в случае несоответствия параметров – она изменяется.</a:t>
            </a:r>
          </a:p>
          <a:p>
            <a:r>
              <a:rPr lang="ru-RU" dirty="0"/>
              <a:t>Когда цикл завершается, происходит удаление сущностей, которые не описаны в конфигурации, но ещё существуют.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35</a:t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ru-RU" dirty="0"/>
              <a:t>Итого:</a:t>
            </a:r>
            <a:r>
              <a:rPr lang="en-US" dirty="0"/>
              <a:t> </a:t>
            </a:r>
            <a:r>
              <a:rPr lang="ru-RU" dirty="0"/>
              <a:t>если ранее системному инженеру необходимо было сделать 6 действий в разных местах и подождать пары согласований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36</a:t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То в типичном сценарии теперь необходимо скопировать существующий конфиг и только поменять название директории.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37</a:t>
            </a:fld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В ходе работы была разработана автоматизация управления коллекторами и топиками, повышена безопасность системы за счет внедрения учетных записей с ограниченным доступом, упрощен подпроцесс создания конфигураций балансировщиков, а также произведена миграция на решение </a:t>
            </a:r>
            <a:r>
              <a:rPr lang="en-US" dirty="0"/>
              <a:t>Kafka as a Service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4699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Планы по этому проекту заключаются в том, чтобы автоматизировать его ещё сильнее, используя большие языковые модели.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136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Одним из этапов обработкой событий является их доставка в систему хранения.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40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Перед сохранением логов в систему хранения, необходимо их подготовить, этим занимается парсер.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Парсер изменяет лог, делая его более полезным для коррелятора.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Потоковое видоизменение логов - небыстрая операция. Для ускорения её можно распараллелить. </a:t>
            </a:r>
            <a:br>
              <a:rPr lang="ru-RU" dirty="0"/>
            </a:br>
            <a:r>
              <a:rPr lang="ru-RU" dirty="0"/>
              <a:t>В этом поможет брокер сообщений </a:t>
            </a:r>
            <a:r>
              <a:rPr lang="en-US" dirty="0"/>
              <a:t>Kafka</a:t>
            </a:r>
            <a:r>
              <a:rPr lang="ru-RU" dirty="0"/>
              <a:t> </a:t>
            </a:r>
            <a:r>
              <a:rPr lang="en-US" dirty="0"/>
              <a:t>–</a:t>
            </a:r>
            <a:r>
              <a:rPr lang="ru-RU" dirty="0"/>
              <a:t> он разбивает поток логов на независимые части (</a:t>
            </a:r>
            <a:r>
              <a:rPr lang="ru-RU" dirty="0" err="1"/>
              <a:t>партиции</a:t>
            </a:r>
            <a:r>
              <a:rPr lang="ru-RU" dirty="0"/>
              <a:t>), которые можно обрабатывать параллельно разными парсерами. </a:t>
            </a:r>
            <a:br>
              <a:rPr lang="ru-RU" dirty="0"/>
            </a:br>
            <a:r>
              <a:rPr lang="ru-RU" dirty="0"/>
              <a:t>Так же</a:t>
            </a:r>
            <a:r>
              <a:rPr lang="en-US" dirty="0"/>
              <a:t> Kafka</a:t>
            </a:r>
            <a:r>
              <a:rPr lang="ru-RU" dirty="0"/>
              <a:t> выступает в роли буфера логов, что повышает отказоустойчивость системы в целом.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Некоторые источники не способны отправлять данные в </a:t>
            </a:r>
            <a:r>
              <a:rPr lang="en-US" dirty="0"/>
              <a:t>Kafka</a:t>
            </a:r>
            <a:r>
              <a:rPr lang="ru-RU" dirty="0"/>
              <a:t> без посредников.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Для приема событий с таких источников создается коллектор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Получается примерно следующая предметная область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Типовой процесс настройки сбора логов выглядит следующим образом. Его инициатором является специалист по поиску угроз (</a:t>
            </a:r>
            <a:r>
              <a:rPr lang="en-US" dirty="0"/>
              <a:t>Thread Hunting </a:t>
            </a:r>
            <a:r>
              <a:rPr lang="ru-RU" dirty="0"/>
              <a:t>аналитик), он запрашивает подготовку коллектора под определенный источник, чем далее занимается системный инженер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CD677-3FCC-47F5-94F7-0E9EAFA5A0B4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5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5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5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5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5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5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6.png"/><Relationship Id="rId4" Type="http://schemas.openxmlformats.org/officeDocument/2006/relationships/image" Target="../media/image5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5.png"/><Relationship Id="rId4" Type="http://schemas.openxmlformats.org/officeDocument/2006/relationships/image" Target="../media/image5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5.png"/><Relationship Id="rId4" Type="http://schemas.openxmlformats.org/officeDocument/2006/relationships/image" Target="../media/image5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5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5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5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5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Прямоугольник&#10;&#10;Автоматически созданное описание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38972" y="-112712"/>
            <a:ext cx="2971800" cy="2286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63973" y="595244"/>
            <a:ext cx="47857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Направление подготовки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0</a:t>
            </a:r>
            <a:r>
              <a:rPr lang="ru-RU" dirty="0">
                <a:solidFill>
                  <a:schemeClr val="bg1"/>
                </a:solidFill>
              </a:rPr>
              <a:t>9</a:t>
            </a:r>
            <a:r>
              <a:rPr lang="en-US" dirty="0">
                <a:solidFill>
                  <a:schemeClr val="bg1"/>
                </a:solidFill>
              </a:rPr>
              <a:t>.03.04 </a:t>
            </a:r>
            <a:r>
              <a:rPr lang="ru-R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—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Программная инженерия</a:t>
            </a:r>
          </a:p>
          <a:p>
            <a:r>
              <a:rPr lang="ru-RU" dirty="0">
                <a:solidFill>
                  <a:schemeClr val="bg1"/>
                </a:solidFill>
              </a:rPr>
              <a:t>ООП «Программная инженерия»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Заголовок 1"/>
          <p:cNvSpPr>
            <a:spLocks noGrp="1"/>
          </p:cNvSpPr>
          <p:nvPr>
            <p:ph type="ctrTitle"/>
          </p:nvPr>
        </p:nvSpPr>
        <p:spPr>
          <a:xfrm>
            <a:off x="691487" y="2769834"/>
            <a:ext cx="10299518" cy="879475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ru-RU" sz="3200" dirty="0">
                <a:solidFill>
                  <a:schemeClr val="bg1"/>
                </a:solidFill>
              </a:rPr>
              <a:t>Автоматизация процесса лог-менеджмента в проекте </a:t>
            </a:r>
            <a:r>
              <a:rPr lang="en-US" sz="3200" dirty="0">
                <a:solidFill>
                  <a:schemeClr val="bg1"/>
                </a:solidFill>
              </a:rPr>
              <a:t>SOC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11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91487" y="3634524"/>
            <a:ext cx="9144000" cy="559192"/>
          </a:xfrm>
        </p:spPr>
        <p:txBody>
          <a:bodyPr>
            <a:normAutofit/>
          </a:bodyPr>
          <a:lstStyle/>
          <a:p>
            <a:pPr algn="l"/>
            <a:r>
              <a:rPr lang="ru-RU" sz="2000" dirty="0">
                <a:solidFill>
                  <a:schemeClr val="bg1"/>
                </a:solidFill>
              </a:rPr>
              <a:t>Исполнитель: Шамов Егор Сергеевич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1487" y="4446521"/>
            <a:ext cx="847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Научный руководитель: Ким Константин Станиславович, доцент, учебный офис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1487" y="2383264"/>
            <a:ext cx="776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ВЫПУСКНАЯ КВАЛИФИКАЦИОННАЯ РАБОТА БАКАЛАВРА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9273570" y="3244333"/>
            <a:ext cx="463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ТОМСКИЙ ГОСУДАРСТВЕННЫЙ УНИВЕРСИТЕТ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91502" y="304800"/>
            <a:ext cx="0" cy="7254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591502" y="5884817"/>
            <a:ext cx="0" cy="7254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91486" y="4845457"/>
            <a:ext cx="6710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Консультант: А.С. Зоркин, ведущий инженер, ООО «ТЦР»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7136859-18AF-9C79-578E-0D53C270D23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4125" y="448474"/>
            <a:ext cx="12184060" cy="6455043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32210"/>
            <a:ext cx="10515600" cy="738665"/>
          </a:xfrm>
        </p:spPr>
        <p:txBody>
          <a:bodyPr/>
          <a:lstStyle/>
          <a:p>
            <a:r>
              <a:rPr lang="ru-RU" dirty="0"/>
              <a:t>Настройка сбора логов с источника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10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A278BEA-E4D0-19CC-4716-00FEF4D8EDF0}"/>
              </a:ext>
            </a:extLst>
          </p:cNvPr>
          <p:cNvSpPr/>
          <p:nvPr/>
        </p:nvSpPr>
        <p:spPr>
          <a:xfrm>
            <a:off x="4423316" y="2155348"/>
            <a:ext cx="1672684" cy="5097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D640614-764D-F00E-93FF-F2B9545A0E92}"/>
              </a:ext>
            </a:extLst>
          </p:cNvPr>
          <p:cNvSpPr/>
          <p:nvPr/>
        </p:nvSpPr>
        <p:spPr>
          <a:xfrm>
            <a:off x="2189554" y="1110512"/>
            <a:ext cx="1144662" cy="5175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910F335-D6FA-5CEC-FFAB-CAF8247232EE}"/>
              </a:ext>
            </a:extLst>
          </p:cNvPr>
          <p:cNvSpPr/>
          <p:nvPr/>
        </p:nvSpPr>
        <p:spPr>
          <a:xfrm>
            <a:off x="5694496" y="1110512"/>
            <a:ext cx="2022148" cy="5097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3B67B7F-1CFF-D07D-E571-9BDF3496746C}"/>
              </a:ext>
            </a:extLst>
          </p:cNvPr>
          <p:cNvSpPr/>
          <p:nvPr/>
        </p:nvSpPr>
        <p:spPr>
          <a:xfrm>
            <a:off x="5789186" y="543927"/>
            <a:ext cx="1392200" cy="2478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039C49-0892-57B6-1B72-6C65536AE7E5}"/>
              </a:ext>
            </a:extLst>
          </p:cNvPr>
          <p:cNvSpPr txBox="1"/>
          <p:nvPr/>
        </p:nvSpPr>
        <p:spPr>
          <a:xfrm>
            <a:off x="2206368" y="801254"/>
            <a:ext cx="1144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5 минут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AAC14B-40FA-3857-A049-9B81CAB8EEBB}"/>
              </a:ext>
            </a:extLst>
          </p:cNvPr>
          <p:cNvSpPr txBox="1"/>
          <p:nvPr/>
        </p:nvSpPr>
        <p:spPr>
          <a:xfrm>
            <a:off x="7702869" y="1205096"/>
            <a:ext cx="1144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1 минута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84EB26-792B-1B90-5B56-28CB62483849}"/>
              </a:ext>
            </a:extLst>
          </p:cNvPr>
          <p:cNvSpPr txBox="1"/>
          <p:nvPr/>
        </p:nvSpPr>
        <p:spPr>
          <a:xfrm>
            <a:off x="7157354" y="498555"/>
            <a:ext cx="1144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24 часа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B6EA20-001B-B152-45D4-60EBC65F0B2D}"/>
              </a:ext>
            </a:extLst>
          </p:cNvPr>
          <p:cNvSpPr txBox="1"/>
          <p:nvPr/>
        </p:nvSpPr>
        <p:spPr>
          <a:xfrm>
            <a:off x="6036724" y="2226332"/>
            <a:ext cx="1144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5 минут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D7353B-D5CD-EED6-F4EC-48AC22D97CCF}"/>
              </a:ext>
            </a:extLst>
          </p:cNvPr>
          <p:cNvSpPr txBox="1"/>
          <p:nvPr/>
        </p:nvSpPr>
        <p:spPr>
          <a:xfrm>
            <a:off x="5455702" y="6409526"/>
            <a:ext cx="656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Красным</a:t>
            </a:r>
            <a:r>
              <a:rPr lang="ru-RU" dirty="0"/>
              <a:t> отражено среднее время, затрачиваемое на операцию</a:t>
            </a:r>
          </a:p>
        </p:txBody>
      </p:sp>
    </p:spTree>
    <p:extLst>
      <p:ext uri="{BB962C8B-B14F-4D97-AF65-F5344CB8AC3E}">
        <p14:creationId xmlns:p14="http://schemas.microsoft.com/office/powerpoint/2010/main" val="3953411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7136859-18AF-9C79-578E-0D53C270D23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4125" y="448474"/>
            <a:ext cx="12184060" cy="6455043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32210"/>
            <a:ext cx="10515600" cy="738665"/>
          </a:xfrm>
        </p:spPr>
        <p:txBody>
          <a:bodyPr/>
          <a:lstStyle/>
          <a:p>
            <a:r>
              <a:rPr lang="ru-RU" dirty="0"/>
              <a:t>Настройка сбора логов с источника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11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236BDA5-30CF-7506-A15E-541637BC08C9}"/>
              </a:ext>
            </a:extLst>
          </p:cNvPr>
          <p:cNvSpPr/>
          <p:nvPr/>
        </p:nvSpPr>
        <p:spPr>
          <a:xfrm>
            <a:off x="3389971" y="4438184"/>
            <a:ext cx="1460810" cy="6542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494B607-CC0D-58D2-0968-F07BF056FAAE}"/>
              </a:ext>
            </a:extLst>
          </p:cNvPr>
          <p:cNvSpPr/>
          <p:nvPr/>
        </p:nvSpPr>
        <p:spPr>
          <a:xfrm>
            <a:off x="5092391" y="3429000"/>
            <a:ext cx="1230350" cy="9012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E99491A-294B-98B4-DBC1-FC43EDC00E32}"/>
              </a:ext>
            </a:extLst>
          </p:cNvPr>
          <p:cNvSpPr/>
          <p:nvPr/>
        </p:nvSpPr>
        <p:spPr>
          <a:xfrm>
            <a:off x="6657278" y="4765324"/>
            <a:ext cx="1851102" cy="4199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43D7488-F5EA-75FE-078A-9C47EA442E98}"/>
              </a:ext>
            </a:extLst>
          </p:cNvPr>
          <p:cNvSpPr/>
          <p:nvPr/>
        </p:nvSpPr>
        <p:spPr>
          <a:xfrm>
            <a:off x="3241289" y="5403331"/>
            <a:ext cx="1609492" cy="4199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99373C2C-B7BD-D30F-8194-D5794116B218}"/>
              </a:ext>
            </a:extLst>
          </p:cNvPr>
          <p:cNvSpPr/>
          <p:nvPr/>
        </p:nvSpPr>
        <p:spPr>
          <a:xfrm>
            <a:off x="5828370" y="2768665"/>
            <a:ext cx="1319562" cy="5655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D135CDB3-0497-361A-AF25-CA340F4B1360}"/>
              </a:ext>
            </a:extLst>
          </p:cNvPr>
          <p:cNvSpPr/>
          <p:nvPr/>
        </p:nvSpPr>
        <p:spPr>
          <a:xfrm>
            <a:off x="8746273" y="2452559"/>
            <a:ext cx="1958898" cy="3052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ACE0C4-A45E-CDD3-05C4-BBB5871BB854}"/>
              </a:ext>
            </a:extLst>
          </p:cNvPr>
          <p:cNvSpPr txBox="1"/>
          <p:nvPr/>
        </p:nvSpPr>
        <p:spPr>
          <a:xfrm>
            <a:off x="3856675" y="4113474"/>
            <a:ext cx="1144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10 минут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8AADC7-D70F-2742-E79B-59E16BC80F8F}"/>
              </a:ext>
            </a:extLst>
          </p:cNvPr>
          <p:cNvSpPr txBox="1"/>
          <p:nvPr/>
        </p:nvSpPr>
        <p:spPr>
          <a:xfrm>
            <a:off x="4783243" y="5431018"/>
            <a:ext cx="1144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5 минут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AD9BB3-B5B5-F7A0-0A4E-3DDCB72AF740}"/>
              </a:ext>
            </a:extLst>
          </p:cNvPr>
          <p:cNvSpPr txBox="1"/>
          <p:nvPr/>
        </p:nvSpPr>
        <p:spPr>
          <a:xfrm>
            <a:off x="8508380" y="4806043"/>
            <a:ext cx="1144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5 минут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EA880B-8407-148E-C1FD-A99083F12F03}"/>
              </a:ext>
            </a:extLst>
          </p:cNvPr>
          <p:cNvSpPr txBox="1"/>
          <p:nvPr/>
        </p:nvSpPr>
        <p:spPr>
          <a:xfrm>
            <a:off x="6322741" y="3688699"/>
            <a:ext cx="1144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5 минут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AABAF6-F6F4-DB25-9DA3-2BBD544C4D4B}"/>
              </a:ext>
            </a:extLst>
          </p:cNvPr>
          <p:cNvSpPr txBox="1"/>
          <p:nvPr/>
        </p:nvSpPr>
        <p:spPr>
          <a:xfrm>
            <a:off x="6003270" y="2419248"/>
            <a:ext cx="1144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5 минут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D5D81B-C81E-7877-0CE7-07927C02A55B}"/>
              </a:ext>
            </a:extLst>
          </p:cNvPr>
          <p:cNvSpPr txBox="1"/>
          <p:nvPr/>
        </p:nvSpPr>
        <p:spPr>
          <a:xfrm>
            <a:off x="9616790" y="2103643"/>
            <a:ext cx="1144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24 часа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EB87660-2C02-B186-1FD8-9023985580CC}"/>
              </a:ext>
            </a:extLst>
          </p:cNvPr>
          <p:cNvSpPr/>
          <p:nvPr/>
        </p:nvSpPr>
        <p:spPr>
          <a:xfrm>
            <a:off x="8849216" y="2939899"/>
            <a:ext cx="1958898" cy="4858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12ADC0-84EE-F548-7D44-B60C42222234}"/>
              </a:ext>
            </a:extLst>
          </p:cNvPr>
          <p:cNvSpPr txBox="1"/>
          <p:nvPr/>
        </p:nvSpPr>
        <p:spPr>
          <a:xfrm>
            <a:off x="9351940" y="3435696"/>
            <a:ext cx="1144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1 минута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D42137-054C-578B-8F5C-6459179BBFF5}"/>
              </a:ext>
            </a:extLst>
          </p:cNvPr>
          <p:cNvSpPr txBox="1"/>
          <p:nvPr/>
        </p:nvSpPr>
        <p:spPr>
          <a:xfrm>
            <a:off x="5455702" y="6409526"/>
            <a:ext cx="656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Красным</a:t>
            </a:r>
            <a:r>
              <a:rPr lang="ru-RU" dirty="0"/>
              <a:t> отражено среднее время, затрачиваемое на операцию</a:t>
            </a:r>
          </a:p>
        </p:txBody>
      </p:sp>
    </p:spTree>
    <p:extLst>
      <p:ext uri="{BB962C8B-B14F-4D97-AF65-F5344CB8AC3E}">
        <p14:creationId xmlns:p14="http://schemas.microsoft.com/office/powerpoint/2010/main" val="918881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32210"/>
            <a:ext cx="10515600" cy="738665"/>
          </a:xfrm>
        </p:spPr>
        <p:txBody>
          <a:bodyPr/>
          <a:lstStyle/>
          <a:p>
            <a:r>
              <a:rPr lang="ru-RU" dirty="0"/>
              <a:t>Настройка сбора логов с источника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12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7136859-18AF-9C79-578E-0D53C270D23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4125" y="448474"/>
            <a:ext cx="12184060" cy="6455043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5FC09F8-7E9B-4245-B1F3-00C144BCFA51}"/>
              </a:ext>
            </a:extLst>
          </p:cNvPr>
          <p:cNvSpPr/>
          <p:nvPr/>
        </p:nvSpPr>
        <p:spPr>
          <a:xfrm>
            <a:off x="1590848" y="4087888"/>
            <a:ext cx="1408831" cy="5097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C3CA1AE-58E5-7656-1DC6-9EB4A4A820BC}"/>
              </a:ext>
            </a:extLst>
          </p:cNvPr>
          <p:cNvSpPr/>
          <p:nvPr/>
        </p:nvSpPr>
        <p:spPr>
          <a:xfrm>
            <a:off x="1163384" y="5495703"/>
            <a:ext cx="1836295" cy="5097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528B267-034E-803E-DF8A-4ABBDF150686}"/>
              </a:ext>
            </a:extLst>
          </p:cNvPr>
          <p:cNvSpPr/>
          <p:nvPr/>
        </p:nvSpPr>
        <p:spPr>
          <a:xfrm>
            <a:off x="-18584" y="4087887"/>
            <a:ext cx="1122556" cy="5510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864BC3-D306-1200-C7EE-C5F1E7D259A6}"/>
              </a:ext>
            </a:extLst>
          </p:cNvPr>
          <p:cNvSpPr txBox="1"/>
          <p:nvPr/>
        </p:nvSpPr>
        <p:spPr>
          <a:xfrm>
            <a:off x="18722" y="3460546"/>
            <a:ext cx="1144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24 часа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45A582-25B3-C3B0-11EF-79BBCE1358B1}"/>
              </a:ext>
            </a:extLst>
          </p:cNvPr>
          <p:cNvSpPr txBox="1"/>
          <p:nvPr/>
        </p:nvSpPr>
        <p:spPr>
          <a:xfrm>
            <a:off x="1879412" y="4579575"/>
            <a:ext cx="1144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5 минут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DBA349-A1C2-115D-58DE-E70BD78646D8}"/>
              </a:ext>
            </a:extLst>
          </p:cNvPr>
          <p:cNvSpPr txBox="1"/>
          <p:nvPr/>
        </p:nvSpPr>
        <p:spPr>
          <a:xfrm>
            <a:off x="2081531" y="6004795"/>
            <a:ext cx="1144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5 минут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B9A576-E6BD-0CF9-0B74-59C903D42819}"/>
              </a:ext>
            </a:extLst>
          </p:cNvPr>
          <p:cNvSpPr txBox="1"/>
          <p:nvPr/>
        </p:nvSpPr>
        <p:spPr>
          <a:xfrm>
            <a:off x="5455702" y="6409526"/>
            <a:ext cx="656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Красным</a:t>
            </a:r>
            <a:r>
              <a:rPr lang="ru-RU" dirty="0"/>
              <a:t> отражено среднее время, затрачиваемое на операцию</a:t>
            </a:r>
          </a:p>
        </p:txBody>
      </p:sp>
    </p:spTree>
    <p:extLst>
      <p:ext uri="{BB962C8B-B14F-4D97-AF65-F5344CB8AC3E}">
        <p14:creationId xmlns:p14="http://schemas.microsoft.com/office/powerpoint/2010/main" val="4279380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32210"/>
            <a:ext cx="10515600" cy="738665"/>
          </a:xfrm>
        </p:spPr>
        <p:txBody>
          <a:bodyPr/>
          <a:lstStyle/>
          <a:p>
            <a:r>
              <a:rPr lang="ru-RU" dirty="0"/>
              <a:t>Настройка сбора логов с источника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13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7136859-18AF-9C79-578E-0D53C270D23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4125" y="451700"/>
            <a:ext cx="12184060" cy="644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69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14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12" name="Объект 2"/>
          <p:cNvSpPr>
            <a:spLocks noGrp="1"/>
          </p:cNvSpPr>
          <p:nvPr>
            <p:ph idx="1"/>
          </p:nvPr>
        </p:nvSpPr>
        <p:spPr bwMode="auto">
          <a:xfrm>
            <a:off x="947738" y="800100"/>
            <a:ext cx="10656887" cy="5034116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ru-RU" sz="3000" b="1" dirty="0"/>
              <a:t>Цель</a:t>
            </a:r>
          </a:p>
          <a:p>
            <a:pPr marL="0" indent="0">
              <a:buNone/>
              <a:defRPr/>
            </a:pPr>
            <a:r>
              <a:rPr lang="ru-RU" sz="3000" dirty="0"/>
              <a:t>Оптимизировать процесс настройки сбора логов для </a:t>
            </a:r>
            <a:r>
              <a:rPr lang="en-US" sz="3000" dirty="0"/>
              <a:t>SOC</a:t>
            </a:r>
            <a:r>
              <a:rPr lang="ru-RU" sz="3000" dirty="0"/>
              <a:t> </a:t>
            </a:r>
            <a:r>
              <a:rPr lang="ru-RU" sz="3000" b="1" dirty="0"/>
              <a:t>Задачи</a:t>
            </a:r>
            <a:endParaRPr sz="3000" dirty="0"/>
          </a:p>
          <a:p>
            <a:pPr marL="514350" indent="-338455"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ru-RU" dirty="0"/>
              <a:t>Проанализировать существующий процесс настройки сбора логов, выявить операции, подлежащие автоматизации. </a:t>
            </a:r>
          </a:p>
          <a:p>
            <a:pPr marL="514350" indent="-338455"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ru-RU" dirty="0"/>
              <a:t>Спроектировать и разработать инструменты автоматизации, которые позволят минимизировать ручные операции.</a:t>
            </a:r>
          </a:p>
          <a:p>
            <a:pPr marL="514350" indent="-338455"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ru-RU" dirty="0"/>
              <a:t>Внедрить разработанное решение и провести оценку его эффективности.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32210"/>
            <a:ext cx="10515600" cy="738665"/>
          </a:xfrm>
        </p:spPr>
        <p:txBody>
          <a:bodyPr/>
          <a:lstStyle/>
          <a:p>
            <a:r>
              <a:rPr lang="ru-RU" dirty="0"/>
              <a:t>Настройка сбора логов с источника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15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7136859-18AF-9C79-578E-0D53C270D23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4125" y="451700"/>
            <a:ext cx="12184060" cy="6448592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AA59498-D776-1042-E740-4B793D551BA6}"/>
              </a:ext>
            </a:extLst>
          </p:cNvPr>
          <p:cNvSpPr/>
          <p:nvPr/>
        </p:nvSpPr>
        <p:spPr>
          <a:xfrm>
            <a:off x="4423316" y="2155348"/>
            <a:ext cx="1672684" cy="50979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EE040DD-859F-7830-C835-C5B3C34822EE}"/>
              </a:ext>
            </a:extLst>
          </p:cNvPr>
          <p:cNvSpPr/>
          <p:nvPr/>
        </p:nvSpPr>
        <p:spPr>
          <a:xfrm>
            <a:off x="2189554" y="1110512"/>
            <a:ext cx="1144662" cy="51756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8F1AE479-D3B5-C8D1-6DE7-93C095D0E307}"/>
              </a:ext>
            </a:extLst>
          </p:cNvPr>
          <p:cNvSpPr/>
          <p:nvPr/>
        </p:nvSpPr>
        <p:spPr>
          <a:xfrm>
            <a:off x="5789186" y="543927"/>
            <a:ext cx="1392200" cy="24781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34AB492F-9DF5-5A09-2FB1-CD4DBB46DB88}"/>
              </a:ext>
            </a:extLst>
          </p:cNvPr>
          <p:cNvSpPr/>
          <p:nvPr/>
        </p:nvSpPr>
        <p:spPr>
          <a:xfrm>
            <a:off x="3389971" y="4438184"/>
            <a:ext cx="1460810" cy="65428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822F323-CCC4-93AE-E7AB-6B8387957E41}"/>
              </a:ext>
            </a:extLst>
          </p:cNvPr>
          <p:cNvSpPr/>
          <p:nvPr/>
        </p:nvSpPr>
        <p:spPr>
          <a:xfrm>
            <a:off x="5092391" y="3429000"/>
            <a:ext cx="1230350" cy="90127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AF9A8C6A-5F64-0FA2-7B78-F4A7225C43D5}"/>
              </a:ext>
            </a:extLst>
          </p:cNvPr>
          <p:cNvSpPr/>
          <p:nvPr/>
        </p:nvSpPr>
        <p:spPr>
          <a:xfrm>
            <a:off x="3241289" y="5403331"/>
            <a:ext cx="1609492" cy="41999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A2D6F6A-031D-F786-C7E5-3D0B218C2225}"/>
              </a:ext>
            </a:extLst>
          </p:cNvPr>
          <p:cNvSpPr/>
          <p:nvPr/>
        </p:nvSpPr>
        <p:spPr>
          <a:xfrm>
            <a:off x="5828370" y="2768665"/>
            <a:ext cx="1319562" cy="56555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8E44CE9-F0EF-EF0B-A3B3-5F1CB21E1053}"/>
              </a:ext>
            </a:extLst>
          </p:cNvPr>
          <p:cNvSpPr/>
          <p:nvPr/>
        </p:nvSpPr>
        <p:spPr>
          <a:xfrm>
            <a:off x="8746273" y="2452558"/>
            <a:ext cx="1672684" cy="3161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6528B267-034E-803E-DF8A-4ABBDF150686}"/>
              </a:ext>
            </a:extLst>
          </p:cNvPr>
          <p:cNvSpPr/>
          <p:nvPr/>
        </p:nvSpPr>
        <p:spPr>
          <a:xfrm>
            <a:off x="-18584" y="4087887"/>
            <a:ext cx="1122556" cy="5510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CAE266D-3256-47AD-013C-B15C219C3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232355"/>
              </p:ext>
            </p:extLst>
          </p:nvPr>
        </p:nvGraphicFramePr>
        <p:xfrm>
          <a:off x="8513685" y="6248400"/>
          <a:ext cx="3678315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8588">
                  <a:extLst>
                    <a:ext uri="{9D8B030D-6E8A-4147-A177-3AD203B41FA5}">
                      <a16:colId xmlns:a16="http://schemas.microsoft.com/office/drawing/2014/main" val="4249562026"/>
                    </a:ext>
                  </a:extLst>
                </a:gridCol>
                <a:gridCol w="3459727">
                  <a:extLst>
                    <a:ext uri="{9D8B030D-6E8A-4147-A177-3AD203B41FA5}">
                      <a16:colId xmlns:a16="http://schemas.microsoft.com/office/drawing/2014/main" val="1207746454"/>
                    </a:ext>
                  </a:extLst>
                </a:gridCol>
              </a:tblGrid>
              <a:tr h="244876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Можно автоматизировать или исключить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5255002"/>
                  </a:ext>
                </a:extLst>
              </a:tr>
              <a:tr h="244876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Нельзя автоматизировать или исключить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382400"/>
                  </a:ext>
                </a:extLst>
              </a:tr>
            </a:tbl>
          </a:graphicData>
        </a:graphic>
      </p:graphicFrame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82697D2-792D-2400-72B2-2A0D936DCBFB}"/>
              </a:ext>
            </a:extLst>
          </p:cNvPr>
          <p:cNvSpPr/>
          <p:nvPr/>
        </p:nvSpPr>
        <p:spPr>
          <a:xfrm>
            <a:off x="1584171" y="4139096"/>
            <a:ext cx="1325601" cy="4486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2108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Централизованное управление конфигурацией коллекторов и топиков с возможностью применения изменений с локальных машин.</a:t>
            </a:r>
          </a:p>
          <a:p>
            <a:r>
              <a:rPr lang="ru-RU" dirty="0"/>
              <a:t>Скорость подготовки коллектора:</a:t>
            </a:r>
          </a:p>
          <a:p>
            <a:pPr lvl="1"/>
            <a:r>
              <a:rPr lang="ru-RU" dirty="0"/>
              <a:t>полный цикл ≤ 2 ч; ручные действия ≤ 10 мин</a:t>
            </a:r>
          </a:p>
          <a:p>
            <a:r>
              <a:rPr lang="ru-RU" dirty="0"/>
              <a:t>Скорость подготовки топика:</a:t>
            </a:r>
          </a:p>
          <a:p>
            <a:pPr lvl="1"/>
            <a:r>
              <a:rPr lang="ru-RU" dirty="0"/>
              <a:t>полный цикл ≤ 2 ч; ручные действия ≤ 10 мин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16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9F081C7-8310-EB7B-7635-572E19A65761}"/>
              </a:ext>
            </a:extLst>
          </p:cNvPr>
          <p:cNvSpPr txBox="1">
            <a:spLocks/>
          </p:cNvSpPr>
          <p:nvPr/>
        </p:nvSpPr>
        <p:spPr>
          <a:xfrm>
            <a:off x="838199" y="630572"/>
            <a:ext cx="78004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Требования к автоматизации</a:t>
            </a:r>
          </a:p>
        </p:txBody>
      </p:sp>
    </p:spTree>
    <p:extLst>
      <p:ext uri="{BB962C8B-B14F-4D97-AF65-F5344CB8AC3E}">
        <p14:creationId xmlns:p14="http://schemas.microsoft.com/office/powerpoint/2010/main" val="3858862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690688"/>
            <a:ext cx="12176308" cy="420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71D2E44-2D65-BAF1-55C7-9023412A1045}"/>
              </a:ext>
            </a:extLst>
          </p:cNvPr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2EEBE0A6-05BB-35BF-AD90-DCEE2E6A0D61}"/>
              </a:ext>
            </a:extLst>
          </p:cNvPr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17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6C5A494-B2BC-C336-1EA3-2CFE9C034E9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6CE95B-52AC-1E40-CF51-390CDEC38978}"/>
              </a:ext>
            </a:extLst>
          </p:cNvPr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3" name="Title 7">
            <a:extLst>
              <a:ext uri="{FF2B5EF4-FFF2-40B4-BE49-F238E27FC236}">
                <a16:creationId xmlns:a16="http://schemas.microsoft.com/office/drawing/2014/main" id="{B0043BC9-0D77-64F1-01B6-9B6AA5A02005}"/>
              </a:ext>
            </a:extLst>
          </p:cNvPr>
          <p:cNvSpPr txBox="1">
            <a:spLocks/>
          </p:cNvSpPr>
          <p:nvPr/>
        </p:nvSpPr>
        <p:spPr>
          <a:xfrm>
            <a:off x="838199" y="630572"/>
            <a:ext cx="78004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Целевой процесс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92" y="1698533"/>
            <a:ext cx="12176308" cy="420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3F5ED1C-863B-CE44-540D-FFE80565777A}"/>
              </a:ext>
            </a:extLst>
          </p:cNvPr>
          <p:cNvSpPr/>
          <p:nvPr/>
        </p:nvSpPr>
        <p:spPr>
          <a:xfrm>
            <a:off x="6139357" y="2534295"/>
            <a:ext cx="1714220" cy="750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4633BAA-496A-C501-D5EE-14795B1A1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81"/>
          <a:stretch/>
        </p:blipFill>
        <p:spPr bwMode="auto">
          <a:xfrm>
            <a:off x="223077" y="3429000"/>
            <a:ext cx="5665859" cy="3308224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</p:pic>
      <p:cxnSp>
        <p:nvCxnSpPr>
          <p:cNvPr id="8" name="Соединитель: изогнутый 7">
            <a:extLst>
              <a:ext uri="{FF2B5EF4-FFF2-40B4-BE49-F238E27FC236}">
                <a16:creationId xmlns:a16="http://schemas.microsoft.com/office/drawing/2014/main" id="{ABDAD0A7-1DA4-0069-8C47-5BBFA2069E8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43679" y="1686270"/>
            <a:ext cx="523925" cy="2839471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FE1854A-D08B-12A8-84B4-51AC31417B48}"/>
              </a:ext>
            </a:extLst>
          </p:cNvPr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B0E14-B1BC-A21B-777A-AE343F69836D}"/>
              </a:ext>
            </a:extLst>
          </p:cNvPr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18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61AEB72-1EB3-9F5E-4007-0823D8F3159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4828BD-59C3-5CA0-E83A-FDAB830240A4}"/>
              </a:ext>
            </a:extLst>
          </p:cNvPr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C00993D3-6622-F2C5-872A-4F852A61515D}"/>
              </a:ext>
            </a:extLst>
          </p:cNvPr>
          <p:cNvSpPr txBox="1">
            <a:spLocks/>
          </p:cNvSpPr>
          <p:nvPr/>
        </p:nvSpPr>
        <p:spPr>
          <a:xfrm>
            <a:off x="838199" y="630572"/>
            <a:ext cx="89272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Варианты сервиса автоматизации</a:t>
            </a:r>
          </a:p>
        </p:txBody>
      </p:sp>
    </p:spTree>
    <p:extLst>
      <p:ext uri="{BB962C8B-B14F-4D97-AF65-F5344CB8AC3E}">
        <p14:creationId xmlns:p14="http://schemas.microsoft.com/office/powerpoint/2010/main" val="443389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698544"/>
            <a:ext cx="12192000" cy="391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20E3C34-0FBE-20FD-0119-E64553C3E9F8}"/>
              </a:ext>
            </a:extLst>
          </p:cNvPr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95A61C1-86FE-1ACB-8FE5-81169DF1C9E5}"/>
              </a:ext>
            </a:extLst>
          </p:cNvPr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19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3AF270E-8CB7-8E5D-2044-12FEFA098D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50FD83-5AC8-8835-A08A-43E49B457934}"/>
              </a:ext>
            </a:extLst>
          </p:cNvPr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7" name="Title 7">
            <a:extLst>
              <a:ext uri="{FF2B5EF4-FFF2-40B4-BE49-F238E27FC236}">
                <a16:creationId xmlns:a16="http://schemas.microsoft.com/office/drawing/2014/main" id="{324AD9B9-8C66-548F-BA71-BC49F1A50176}"/>
              </a:ext>
            </a:extLst>
          </p:cNvPr>
          <p:cNvSpPr txBox="1">
            <a:spLocks/>
          </p:cNvSpPr>
          <p:nvPr/>
        </p:nvSpPr>
        <p:spPr>
          <a:xfrm>
            <a:off x="838199" y="630572"/>
            <a:ext cx="78004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Целевой процесс</a:t>
            </a:r>
          </a:p>
        </p:txBody>
      </p:sp>
    </p:spTree>
    <p:extLst>
      <p:ext uri="{BB962C8B-B14F-4D97-AF65-F5344CB8AC3E}">
        <p14:creationId xmlns:p14="http://schemas.microsoft.com/office/powerpoint/2010/main" val="1896208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sz="4400" dirty="0"/>
              <a:t>Глоссарий</a:t>
            </a:r>
            <a:endParaRPr lang="ru-RU" dirty="0"/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2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1933065"/>
            <a:ext cx="10515600" cy="4243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Лог (событие)</a:t>
            </a:r>
            <a:r>
              <a:rPr lang="en-US" b="1" dirty="0"/>
              <a:t> </a:t>
            </a:r>
            <a:r>
              <a:rPr lang="ru-RU" dirty="0"/>
              <a:t>—</a:t>
            </a:r>
            <a:r>
              <a:rPr lang="en-US" dirty="0"/>
              <a:t> </a:t>
            </a:r>
            <a:r>
              <a:rPr lang="ru-RU" dirty="0"/>
              <a:t>запись о любой значимой активности в информационной системе, фиксируемая источником (сервером, сетевым устройством, приложением и т. д.).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Security Operations Center </a:t>
            </a:r>
            <a:r>
              <a:rPr lang="ru-RU" dirty="0"/>
              <a:t>(</a:t>
            </a:r>
            <a:r>
              <a:rPr lang="en-US" b="1" dirty="0"/>
              <a:t>SOC</a:t>
            </a:r>
            <a:r>
              <a:rPr lang="en-US" dirty="0"/>
              <a:t>)</a:t>
            </a:r>
            <a:r>
              <a:rPr lang="ru-RU" dirty="0"/>
              <a:t> — центр реагирования на инциденты информационной безопасности 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A921F55-E56D-9753-DA5B-CBBC6120E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67809" y="2253448"/>
            <a:ext cx="9456382" cy="325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E15C372-7DE7-7825-1E89-69C4BE1B9F0E}"/>
              </a:ext>
            </a:extLst>
          </p:cNvPr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EB792686-EB3F-C9E3-B583-F1D27282BF41}"/>
              </a:ext>
            </a:extLst>
          </p:cNvPr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20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A5798D3-CF40-FA3A-ACAB-57FB9E4EFE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BA5C46-9955-C69B-5467-4DB2AD7E5FE6}"/>
              </a:ext>
            </a:extLst>
          </p:cNvPr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826A80-C3F2-B5AE-452B-FC0C1D04C6D3}"/>
              </a:ext>
            </a:extLst>
          </p:cNvPr>
          <p:cNvSpPr txBox="1">
            <a:spLocks/>
          </p:cNvSpPr>
          <p:nvPr/>
        </p:nvSpPr>
        <p:spPr>
          <a:xfrm>
            <a:off x="838199" y="630572"/>
            <a:ext cx="78004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Конфигурация балансировщика</a:t>
            </a:r>
          </a:p>
        </p:txBody>
      </p:sp>
    </p:spTree>
    <p:extLst>
      <p:ext uri="{BB962C8B-B14F-4D97-AF65-F5344CB8AC3E}">
        <p14:creationId xmlns:p14="http://schemas.microsoft.com/office/powerpoint/2010/main" val="1370721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21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ED22E1B-5FA7-97EF-36C9-74B9334786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4736" y="0"/>
            <a:ext cx="6845904" cy="6858000"/>
          </a:xfrm>
          <a:prstGeom prst="rect">
            <a:avLst/>
          </a:prstGeom>
        </p:spPr>
      </p:pic>
      <p:sp>
        <p:nvSpPr>
          <p:cNvPr id="10" name="Title 7">
            <a:extLst>
              <a:ext uri="{FF2B5EF4-FFF2-40B4-BE49-F238E27FC236}">
                <a16:creationId xmlns:a16="http://schemas.microsoft.com/office/drawing/2014/main" id="{407205BD-08FA-5174-36D3-B6D34949ADA2}"/>
              </a:ext>
            </a:extLst>
          </p:cNvPr>
          <p:cNvSpPr txBox="1">
            <a:spLocks/>
          </p:cNvSpPr>
          <p:nvPr/>
        </p:nvSpPr>
        <p:spPr>
          <a:xfrm>
            <a:off x="838199" y="941290"/>
            <a:ext cx="44765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Конфигурация балансировщика</a:t>
            </a:r>
          </a:p>
        </p:txBody>
      </p:sp>
    </p:spTree>
    <p:extLst>
      <p:ext uri="{BB962C8B-B14F-4D97-AF65-F5344CB8AC3E}">
        <p14:creationId xmlns:p14="http://schemas.microsoft.com/office/powerpoint/2010/main" val="1692029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EFDE497-E1F0-B1BE-A383-804ABF56B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736" y="0"/>
            <a:ext cx="6845904" cy="685800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22</a:t>
            </a:fld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86E1E62-6936-DF27-06D0-1F92EFCD7A1A}"/>
              </a:ext>
            </a:extLst>
          </p:cNvPr>
          <p:cNvSpPr/>
          <p:nvPr/>
        </p:nvSpPr>
        <p:spPr>
          <a:xfrm>
            <a:off x="5948039" y="832187"/>
            <a:ext cx="5974672" cy="21595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B8A25CE-AACE-BE55-C04C-DF9D5F10D526}"/>
              </a:ext>
            </a:extLst>
          </p:cNvPr>
          <p:cNvSpPr/>
          <p:nvPr/>
        </p:nvSpPr>
        <p:spPr>
          <a:xfrm>
            <a:off x="5948039" y="3756735"/>
            <a:ext cx="5077984" cy="14278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745E81F-A378-D019-685D-A213509D62B0}"/>
              </a:ext>
            </a:extLst>
          </p:cNvPr>
          <p:cNvSpPr txBox="1">
            <a:spLocks/>
          </p:cNvSpPr>
          <p:nvPr/>
        </p:nvSpPr>
        <p:spPr>
          <a:xfrm>
            <a:off x="838199" y="941290"/>
            <a:ext cx="44765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Конфигурация балансировщика</a:t>
            </a:r>
          </a:p>
        </p:txBody>
      </p:sp>
    </p:spTree>
    <p:extLst>
      <p:ext uri="{BB962C8B-B14F-4D97-AF65-F5344CB8AC3E}">
        <p14:creationId xmlns:p14="http://schemas.microsoft.com/office/powerpoint/2010/main" val="2647151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23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826D34-1264-7822-AF0D-F52F92EFC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77883"/>
            <a:ext cx="12192000" cy="2715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7">
            <a:extLst>
              <a:ext uri="{FF2B5EF4-FFF2-40B4-BE49-F238E27FC236}">
                <a16:creationId xmlns:a16="http://schemas.microsoft.com/office/drawing/2014/main" id="{A6CAB466-65FF-ABAF-9CC6-AE64B43C85F7}"/>
              </a:ext>
            </a:extLst>
          </p:cNvPr>
          <p:cNvSpPr txBox="1">
            <a:spLocks/>
          </p:cNvSpPr>
          <p:nvPr/>
        </p:nvSpPr>
        <p:spPr>
          <a:xfrm>
            <a:off x="838199" y="630572"/>
            <a:ext cx="78004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Конфигурация балансировщика</a:t>
            </a:r>
          </a:p>
        </p:txBody>
      </p:sp>
    </p:spTree>
    <p:extLst>
      <p:ext uri="{BB962C8B-B14F-4D97-AF65-F5344CB8AC3E}">
        <p14:creationId xmlns:p14="http://schemas.microsoft.com/office/powerpoint/2010/main" val="2611271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952776"/>
            <a:ext cx="5257800" cy="1325563"/>
          </a:xfrm>
        </p:spPr>
        <p:txBody>
          <a:bodyPr/>
          <a:lstStyle/>
          <a:p>
            <a:r>
              <a:rPr lang="ru-RU" dirty="0"/>
              <a:t>Конфигурация балансировщика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24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7A0B9E7-461C-E23B-325E-3975E1E568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1390" y="0"/>
            <a:ext cx="6690987" cy="6858000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064BF7E-1B96-13BC-81FE-CAEC2461E737}"/>
              </a:ext>
            </a:extLst>
          </p:cNvPr>
          <p:cNvSpPr/>
          <p:nvPr/>
        </p:nvSpPr>
        <p:spPr>
          <a:xfrm>
            <a:off x="6317891" y="952776"/>
            <a:ext cx="2852742" cy="3788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B83F8F6-ABB5-FADD-D096-EB0D0DAC24C8}"/>
              </a:ext>
            </a:extLst>
          </p:cNvPr>
          <p:cNvSpPr/>
          <p:nvPr/>
        </p:nvSpPr>
        <p:spPr>
          <a:xfrm>
            <a:off x="6353322" y="3608438"/>
            <a:ext cx="2852742" cy="3788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309038BB-3E12-160F-6401-12DA3994D920}"/>
              </a:ext>
            </a:extLst>
          </p:cNvPr>
          <p:cNvSpPr/>
          <p:nvPr/>
        </p:nvSpPr>
        <p:spPr>
          <a:xfrm>
            <a:off x="10351363" y="4358936"/>
            <a:ext cx="674704" cy="346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477AEA10-20C7-EDE6-0321-6442E12A6189}"/>
              </a:ext>
            </a:extLst>
          </p:cNvPr>
          <p:cNvSpPr/>
          <p:nvPr/>
        </p:nvSpPr>
        <p:spPr>
          <a:xfrm>
            <a:off x="10521518" y="4729685"/>
            <a:ext cx="674704" cy="346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31693F1C-A321-5B79-B12C-B27B0A4F9370}"/>
              </a:ext>
            </a:extLst>
          </p:cNvPr>
          <p:cNvSpPr/>
          <p:nvPr/>
        </p:nvSpPr>
        <p:spPr>
          <a:xfrm>
            <a:off x="9786151" y="1348772"/>
            <a:ext cx="674704" cy="346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7454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25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B9A2109-D540-A2BF-E4D3-E97189D368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063" y="0"/>
            <a:ext cx="2438937" cy="685800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0AA36F18-F88F-6F88-11AF-5118B05A40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1146" y="1930467"/>
            <a:ext cx="3451382" cy="4927533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32" name="Соединитель: изогнутый 31">
            <a:extLst>
              <a:ext uri="{FF2B5EF4-FFF2-40B4-BE49-F238E27FC236}">
                <a16:creationId xmlns:a16="http://schemas.microsoft.com/office/drawing/2014/main" id="{CD5967DF-75CE-9C5B-47D0-15189BE38ABE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5912528" y="790113"/>
            <a:ext cx="3684233" cy="3604121"/>
          </a:xfrm>
          <a:prstGeom prst="curvedConnector3">
            <a:avLst>
              <a:gd name="adj1" fmla="val 6807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itle 7">
            <a:extLst>
              <a:ext uri="{FF2B5EF4-FFF2-40B4-BE49-F238E27FC236}">
                <a16:creationId xmlns:a16="http://schemas.microsoft.com/office/drawing/2014/main" id="{F0F823E8-D72D-B57C-56E2-7F1DE16D2EA5}"/>
              </a:ext>
            </a:extLst>
          </p:cNvPr>
          <p:cNvSpPr txBox="1">
            <a:spLocks/>
          </p:cNvSpPr>
          <p:nvPr/>
        </p:nvSpPr>
        <p:spPr>
          <a:xfrm>
            <a:off x="838199" y="630572"/>
            <a:ext cx="78004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Конфигурация балансировщика</a:t>
            </a:r>
          </a:p>
        </p:txBody>
      </p:sp>
    </p:spTree>
    <p:extLst>
      <p:ext uri="{BB962C8B-B14F-4D97-AF65-F5344CB8AC3E}">
        <p14:creationId xmlns:p14="http://schemas.microsoft.com/office/powerpoint/2010/main" val="28328118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26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B2D5624-9796-D6D6-5C51-4C3D29496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95777" y="1637729"/>
            <a:ext cx="7800445" cy="500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7">
            <a:extLst>
              <a:ext uri="{FF2B5EF4-FFF2-40B4-BE49-F238E27FC236}">
                <a16:creationId xmlns:a16="http://schemas.microsoft.com/office/drawing/2014/main" id="{60E5CA25-C737-2660-6404-703A2A915546}"/>
              </a:ext>
            </a:extLst>
          </p:cNvPr>
          <p:cNvSpPr txBox="1">
            <a:spLocks/>
          </p:cNvSpPr>
          <p:nvPr/>
        </p:nvSpPr>
        <p:spPr>
          <a:xfrm>
            <a:off x="838199" y="630572"/>
            <a:ext cx="78004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Конфигурация </a:t>
            </a:r>
            <a:r>
              <a:rPr lang="en-US" dirty="0"/>
              <a:t>Kafka </a:t>
            </a:r>
            <a:r>
              <a:rPr lang="ru-RU" dirty="0"/>
              <a:t>топика</a:t>
            </a:r>
          </a:p>
        </p:txBody>
      </p:sp>
    </p:spTree>
    <p:extLst>
      <p:ext uri="{BB962C8B-B14F-4D97-AF65-F5344CB8AC3E}">
        <p14:creationId xmlns:p14="http://schemas.microsoft.com/office/powerpoint/2010/main" val="7205301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27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F070F58-E789-5B54-D5DD-F99B04EBC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088" y="1678820"/>
            <a:ext cx="6557824" cy="415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B5B542A-3C1D-4659-AFB6-24EC7CC28334}"/>
              </a:ext>
            </a:extLst>
          </p:cNvPr>
          <p:cNvSpPr/>
          <p:nvPr/>
        </p:nvSpPr>
        <p:spPr>
          <a:xfrm>
            <a:off x="2974019" y="3357240"/>
            <a:ext cx="1757779" cy="7975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EC4278FB-888A-697F-C740-CFC40F040847}"/>
              </a:ext>
            </a:extLst>
          </p:cNvPr>
          <p:cNvSpPr txBox="1">
            <a:spLocks/>
          </p:cNvSpPr>
          <p:nvPr/>
        </p:nvSpPr>
        <p:spPr>
          <a:xfrm>
            <a:off x="838199" y="630572"/>
            <a:ext cx="772875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Предметная область </a:t>
            </a:r>
            <a:r>
              <a:rPr lang="en-US" dirty="0"/>
              <a:t>Kafka</a:t>
            </a:r>
            <a:endParaRPr lang="ru-R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03595" y="630572"/>
            <a:ext cx="11122942" cy="1325563"/>
          </a:xfrm>
        </p:spPr>
        <p:txBody>
          <a:bodyPr/>
          <a:lstStyle/>
          <a:p>
            <a:r>
              <a:rPr lang="ru-RU" dirty="0"/>
              <a:t>Сравнение текущего кластера и кластера </a:t>
            </a:r>
            <a:r>
              <a:rPr lang="en-US" dirty="0" err="1"/>
              <a:t>KaaS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28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6DB5EF51-EC6C-A2C8-DF96-BBEB328E9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112484"/>
              </p:ext>
            </p:extLst>
          </p:nvPr>
        </p:nvGraphicFramePr>
        <p:xfrm>
          <a:off x="903594" y="2031813"/>
          <a:ext cx="10495334" cy="406195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957753">
                  <a:extLst>
                    <a:ext uri="{9D8B030D-6E8A-4147-A177-3AD203B41FA5}">
                      <a16:colId xmlns:a16="http://schemas.microsoft.com/office/drawing/2014/main" val="2402495683"/>
                    </a:ext>
                  </a:extLst>
                </a:gridCol>
                <a:gridCol w="3599072">
                  <a:extLst>
                    <a:ext uri="{9D8B030D-6E8A-4147-A177-3AD203B41FA5}">
                      <a16:colId xmlns:a16="http://schemas.microsoft.com/office/drawing/2014/main" val="235195091"/>
                    </a:ext>
                  </a:extLst>
                </a:gridCol>
                <a:gridCol w="2938509">
                  <a:extLst>
                    <a:ext uri="{9D8B030D-6E8A-4147-A177-3AD203B41FA5}">
                      <a16:colId xmlns:a16="http://schemas.microsoft.com/office/drawing/2014/main" val="2169494727"/>
                    </a:ext>
                  </a:extLst>
                </a:gridCol>
              </a:tblGrid>
              <a:tr h="827641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Действие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 существующем кластере </a:t>
                      </a:r>
                      <a:r>
                        <a:rPr lang="en-US" dirty="0"/>
                        <a:t>Kafka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 кластере </a:t>
                      </a:r>
                      <a:r>
                        <a:rPr lang="en-US" dirty="0"/>
                        <a:t>Kafka </a:t>
                      </a:r>
                      <a:r>
                        <a:rPr lang="ru-RU" dirty="0"/>
                        <a:t>в </a:t>
                      </a:r>
                      <a:r>
                        <a:rPr lang="en-US" dirty="0" err="1"/>
                        <a:t>KaaS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162008"/>
                  </a:ext>
                </a:extLst>
              </a:tr>
              <a:tr h="673859">
                <a:tc>
                  <a:txBody>
                    <a:bodyPr/>
                    <a:lstStyle/>
                    <a:p>
                      <a:r>
                        <a:rPr lang="ru-RU" dirty="0"/>
                        <a:t>Создание топиков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Через сервис создания топиков </a:t>
                      </a:r>
                      <a:br>
                        <a:rPr lang="ru-RU" dirty="0"/>
                      </a:br>
                      <a:r>
                        <a:rPr lang="ru-RU" sz="1600" dirty="0"/>
                        <a:t>(с ограничениями по параметрам)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 </a:t>
                      </a:r>
                      <a:r>
                        <a:rPr lang="en-US" dirty="0"/>
                        <a:t>API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547467"/>
                  </a:ext>
                </a:extLst>
              </a:tr>
              <a:tr h="656947">
                <a:tc>
                  <a:txBody>
                    <a:bodyPr/>
                    <a:lstStyle/>
                    <a:p>
                      <a:r>
                        <a:rPr lang="ru-RU" dirty="0"/>
                        <a:t>Изменение параметров топика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Через сервис поддержки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 </a:t>
                      </a:r>
                      <a:r>
                        <a:rPr lang="en-US" dirty="0"/>
                        <a:t>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101386"/>
                  </a:ext>
                </a:extLst>
              </a:tr>
              <a:tr h="656948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Создание пользователей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Через сервис поддержки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 </a:t>
                      </a:r>
                      <a:r>
                        <a:rPr lang="en-US" dirty="0"/>
                        <a:t>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894348"/>
                  </a:ext>
                </a:extLst>
              </a:tr>
              <a:tr h="6391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Изменение параметров пользователя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Через сервис поддержки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 </a:t>
                      </a:r>
                      <a:r>
                        <a:rPr lang="en-US" dirty="0"/>
                        <a:t>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229858"/>
                  </a:ext>
                </a:extLst>
              </a:tr>
              <a:tr h="607368">
                <a:tc>
                  <a:txBody>
                    <a:bodyPr/>
                    <a:lstStyle/>
                    <a:p>
                      <a:r>
                        <a:rPr lang="ru-RU" dirty="0"/>
                        <a:t>Управление разрешениями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Через сервис поддержки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 </a:t>
                      </a:r>
                      <a:r>
                        <a:rPr lang="en-US" dirty="0"/>
                        <a:t>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40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067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16746" y="630572"/>
            <a:ext cx="10449481" cy="1325563"/>
          </a:xfrm>
        </p:spPr>
        <p:txBody>
          <a:bodyPr>
            <a:normAutofit/>
          </a:bodyPr>
          <a:lstStyle/>
          <a:p>
            <a:r>
              <a:rPr lang="ru-RU" dirty="0"/>
              <a:t>Содержимое репозитория источников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29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8D60508-4115-1249-39A4-490E709A79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5355" y="1956135"/>
            <a:ext cx="6041290" cy="45759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sz="4400" dirty="0"/>
              <a:t>Процесс обработки событий</a:t>
            </a:r>
            <a:endParaRPr lang="ru-RU" dirty="0"/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3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538" y="1936866"/>
            <a:ext cx="12331075" cy="380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6AFA70-F06B-2853-AB8C-18B1D9D7AE9C}"/>
              </a:ext>
            </a:extLst>
          </p:cNvPr>
          <p:cNvSpPr txBox="1"/>
          <p:nvPr/>
        </p:nvSpPr>
        <p:spPr>
          <a:xfrm>
            <a:off x="165463" y="5760626"/>
            <a:ext cx="76969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Коррелятор</a:t>
            </a:r>
            <a:r>
              <a:rPr lang="ru-RU" sz="2400" dirty="0"/>
              <a:t> – система, анализирующая поток событий по заранее заданным правилам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630572"/>
            <a:ext cx="9282344" cy="1325563"/>
          </a:xfrm>
        </p:spPr>
        <p:txBody>
          <a:bodyPr>
            <a:normAutofit/>
          </a:bodyPr>
          <a:lstStyle/>
          <a:p>
            <a:r>
              <a:rPr lang="ru-RU" dirty="0"/>
              <a:t>Содержимое репозитория</a:t>
            </a:r>
            <a:r>
              <a:rPr lang="en-US" dirty="0"/>
              <a:t> </a:t>
            </a:r>
            <a:r>
              <a:rPr lang="ru-RU" dirty="0"/>
              <a:t>источников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30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C0491A4-957A-DA20-CA93-DCD50BF04C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5318" y="1833248"/>
            <a:ext cx="4315427" cy="4258269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DF50566-384A-95FC-858E-15AFF778A1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320330"/>
            <a:ext cx="4168484" cy="3157404"/>
          </a:xfrm>
          <a:prstGeom prst="rect">
            <a:avLst/>
          </a:prstGeom>
        </p:spPr>
      </p:pic>
      <p:cxnSp>
        <p:nvCxnSpPr>
          <p:cNvPr id="14" name="Соединитель: изогнутый 13">
            <a:extLst>
              <a:ext uri="{FF2B5EF4-FFF2-40B4-BE49-F238E27FC236}">
                <a16:creationId xmlns:a16="http://schemas.microsoft.com/office/drawing/2014/main" id="{C957EF77-056A-8780-954B-6FA6CCC3C09C}"/>
              </a:ext>
            </a:extLst>
          </p:cNvPr>
          <p:cNvCxnSpPr>
            <a:cxnSpLocks/>
          </p:cNvCxnSpPr>
          <p:nvPr/>
        </p:nvCxnSpPr>
        <p:spPr>
          <a:xfrm flipV="1">
            <a:off x="3755254" y="2574524"/>
            <a:ext cx="2991775" cy="659536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EAE772AB-1F41-1497-DE9C-C5C60C618616}"/>
              </a:ext>
            </a:extLst>
          </p:cNvPr>
          <p:cNvSpPr/>
          <p:nvPr/>
        </p:nvSpPr>
        <p:spPr>
          <a:xfrm>
            <a:off x="2301003" y="3101265"/>
            <a:ext cx="1454251" cy="2655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20781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630572"/>
            <a:ext cx="5546124" cy="1325563"/>
          </a:xfrm>
        </p:spPr>
        <p:txBody>
          <a:bodyPr>
            <a:noAutofit/>
          </a:bodyPr>
          <a:lstStyle/>
          <a:p>
            <a:r>
              <a:rPr lang="ru-RU" sz="3600" dirty="0"/>
              <a:t>Содержимое репозитория</a:t>
            </a:r>
            <a:br>
              <a:rPr lang="ru-RU" sz="3600" dirty="0"/>
            </a:br>
            <a:r>
              <a:rPr lang="ru-RU" sz="3600" dirty="0"/>
              <a:t>источников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31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567A12-AB99-6CCB-BA7B-5AAD769606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320330"/>
            <a:ext cx="4168484" cy="315740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D880372-7EC0-EF51-CE96-873F198E46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4325" y="17755"/>
            <a:ext cx="5778084" cy="6818052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41706D5-F35F-3259-F7EF-555308482B95}"/>
              </a:ext>
            </a:extLst>
          </p:cNvPr>
          <p:cNvSpPr/>
          <p:nvPr/>
        </p:nvSpPr>
        <p:spPr>
          <a:xfrm>
            <a:off x="2281562" y="3428999"/>
            <a:ext cx="1361168" cy="2655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2" name="Соединитель: изогнутый 11">
            <a:extLst>
              <a:ext uri="{FF2B5EF4-FFF2-40B4-BE49-F238E27FC236}">
                <a16:creationId xmlns:a16="http://schemas.microsoft.com/office/drawing/2014/main" id="{05F089D9-21E7-2191-F6BC-F004497A2F44}"/>
              </a:ext>
            </a:extLst>
          </p:cNvPr>
          <p:cNvCxnSpPr>
            <a:cxnSpLocks/>
          </p:cNvCxnSpPr>
          <p:nvPr/>
        </p:nvCxnSpPr>
        <p:spPr>
          <a:xfrm flipV="1">
            <a:off x="3642729" y="2201662"/>
            <a:ext cx="2624906" cy="1360133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9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199" y="630572"/>
            <a:ext cx="9761563" cy="1325563"/>
          </a:xfrm>
        </p:spPr>
        <p:txBody>
          <a:bodyPr>
            <a:noAutofit/>
          </a:bodyPr>
          <a:lstStyle/>
          <a:p>
            <a:r>
              <a:rPr lang="ru-RU" dirty="0"/>
              <a:t>Содержимое репозитория источников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32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567A12-AB99-6CCB-BA7B-5AAD769606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320330"/>
            <a:ext cx="4168484" cy="3157404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41706D5-F35F-3259-F7EF-555308482B95}"/>
              </a:ext>
            </a:extLst>
          </p:cNvPr>
          <p:cNvSpPr/>
          <p:nvPr/>
        </p:nvSpPr>
        <p:spPr>
          <a:xfrm>
            <a:off x="2308194" y="4370032"/>
            <a:ext cx="2467991" cy="2655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BF056F4-876C-8A36-5BF3-0EA52AB4D0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8900" y="1956135"/>
            <a:ext cx="6382641" cy="3543795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cxnSp>
        <p:nvCxnSpPr>
          <p:cNvPr id="17" name="Соединитель: изогнутый 16">
            <a:extLst>
              <a:ext uri="{FF2B5EF4-FFF2-40B4-BE49-F238E27FC236}">
                <a16:creationId xmlns:a16="http://schemas.microsoft.com/office/drawing/2014/main" id="{6733584D-CDF6-1D5D-ECF5-DC02C165655B}"/>
              </a:ext>
            </a:extLst>
          </p:cNvPr>
          <p:cNvCxnSpPr/>
          <p:nvPr/>
        </p:nvCxnSpPr>
        <p:spPr>
          <a:xfrm rot="10800000" flipV="1">
            <a:off x="4864964" y="4287915"/>
            <a:ext cx="949911" cy="214912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1160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630572"/>
            <a:ext cx="5546124" cy="1325563"/>
          </a:xfrm>
        </p:spPr>
        <p:txBody>
          <a:bodyPr>
            <a:noAutofit/>
          </a:bodyPr>
          <a:lstStyle/>
          <a:p>
            <a:r>
              <a:rPr lang="en-US" dirty="0"/>
              <a:t>CI/CD </a:t>
            </a:r>
            <a:r>
              <a:rPr lang="ru-RU" dirty="0"/>
              <a:t>Пайплайн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33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41478AB-E1D7-16EE-3ADB-1CDCABDDE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19" y="2507961"/>
            <a:ext cx="10333608" cy="184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8630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классов сценария автоматизации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34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5CE079F2-74B8-83E6-B6C1-B18599B12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6182" y="1643917"/>
            <a:ext cx="10839635" cy="513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4914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35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38222" y="-202772"/>
            <a:ext cx="2166695" cy="1666688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82F04E9A-9AB4-5748-491F-45B16780C3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81200" y="0"/>
            <a:ext cx="82296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90A81FF-1648-4CE9-045B-F4DA62C8196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06449"/>
            <a:ext cx="12184060" cy="6448057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4230" y="-330441"/>
            <a:ext cx="10515600" cy="1325563"/>
          </a:xfrm>
        </p:spPr>
        <p:txBody>
          <a:bodyPr/>
          <a:lstStyle/>
          <a:p>
            <a:r>
              <a:rPr lang="ru-RU" dirty="0"/>
              <a:t>Итоги</a:t>
            </a:r>
            <a:r>
              <a:rPr lang="en-US" dirty="0"/>
              <a:t>. </a:t>
            </a:r>
            <a:r>
              <a:rPr lang="ru-RU" dirty="0"/>
              <a:t>Процесс до изменений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36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080EED31-45F5-74B6-23E8-EFD204DA1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619540"/>
              </p:ext>
            </p:extLst>
          </p:nvPr>
        </p:nvGraphicFramePr>
        <p:xfrm>
          <a:off x="8513685" y="6248400"/>
          <a:ext cx="3682295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2568">
                  <a:extLst>
                    <a:ext uri="{9D8B030D-6E8A-4147-A177-3AD203B41FA5}">
                      <a16:colId xmlns:a16="http://schemas.microsoft.com/office/drawing/2014/main" val="4249562026"/>
                    </a:ext>
                  </a:extLst>
                </a:gridCol>
                <a:gridCol w="3459727">
                  <a:extLst>
                    <a:ext uri="{9D8B030D-6E8A-4147-A177-3AD203B41FA5}">
                      <a16:colId xmlns:a16="http://schemas.microsoft.com/office/drawing/2014/main" val="1207746454"/>
                    </a:ext>
                  </a:extLst>
                </a:gridCol>
              </a:tblGrid>
              <a:tr h="244876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Согласования внешних команд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5255002"/>
                  </a:ext>
                </a:extLst>
              </a:tr>
              <a:tr h="244876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Ручные действия системного инженера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3824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dirty="0"/>
              <a:t>Итоги. Процесс после изменений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37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C3C4F90-F971-8E10-A931-BEE21C899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833248"/>
            <a:ext cx="12192000" cy="438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7CB479F5-B04D-5090-F742-F9BC6AD62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511781"/>
              </p:ext>
            </p:extLst>
          </p:nvPr>
        </p:nvGraphicFramePr>
        <p:xfrm>
          <a:off x="8513685" y="6248400"/>
          <a:ext cx="3682295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2568">
                  <a:extLst>
                    <a:ext uri="{9D8B030D-6E8A-4147-A177-3AD203B41FA5}">
                      <a16:colId xmlns:a16="http://schemas.microsoft.com/office/drawing/2014/main" val="4249562026"/>
                    </a:ext>
                  </a:extLst>
                </a:gridCol>
                <a:gridCol w="3459727">
                  <a:extLst>
                    <a:ext uri="{9D8B030D-6E8A-4147-A177-3AD203B41FA5}">
                      <a16:colId xmlns:a16="http://schemas.microsoft.com/office/drawing/2014/main" val="1207746454"/>
                    </a:ext>
                  </a:extLst>
                </a:gridCol>
              </a:tblGrid>
              <a:tr h="244876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Согласования внешних команд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5255002"/>
                  </a:ext>
                </a:extLst>
              </a:tr>
              <a:tr h="244876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Ручные действия системного инженера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3824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dirty="0"/>
              <a:t>Итоги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38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625B0AA-9CC5-A15D-7232-0E3CB6723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Упрощена настройка балансировщика</a:t>
            </a:r>
          </a:p>
          <a:p>
            <a:r>
              <a:rPr lang="ru-RU" dirty="0"/>
              <a:t>Существующий кластер </a:t>
            </a:r>
            <a:r>
              <a:rPr lang="en-US" dirty="0"/>
              <a:t>Kafka</a:t>
            </a:r>
            <a:r>
              <a:rPr lang="ru-RU" dirty="0"/>
              <a:t> в процессе заменен на кластер </a:t>
            </a:r>
            <a:r>
              <a:rPr lang="en-US" dirty="0" err="1"/>
              <a:t>KaaS</a:t>
            </a:r>
            <a:endParaRPr lang="ru-RU" dirty="0"/>
          </a:p>
          <a:p>
            <a:r>
              <a:rPr lang="ru-RU" dirty="0"/>
              <a:t>Внедрено использование учетных записей </a:t>
            </a:r>
            <a:r>
              <a:rPr lang="en-US" dirty="0"/>
              <a:t>Kafka </a:t>
            </a:r>
            <a:r>
              <a:rPr lang="ru-RU" dirty="0"/>
              <a:t>с изолированным доступом.</a:t>
            </a:r>
            <a:endParaRPr lang="en-US" dirty="0"/>
          </a:p>
          <a:p>
            <a:r>
              <a:rPr lang="ru-RU" dirty="0"/>
              <a:t>Разработана автоматизация процесса управления </a:t>
            </a:r>
          </a:p>
          <a:p>
            <a:pPr lvl="1"/>
            <a:r>
              <a:rPr lang="ru-RU" dirty="0"/>
              <a:t>топиками</a:t>
            </a:r>
            <a:r>
              <a:rPr lang="en-US" dirty="0"/>
              <a:t> </a:t>
            </a:r>
            <a:r>
              <a:rPr lang="ru-RU" dirty="0"/>
              <a:t>и пользователями </a:t>
            </a:r>
            <a:r>
              <a:rPr lang="en-US" dirty="0"/>
              <a:t>Kafka</a:t>
            </a:r>
            <a:endParaRPr lang="ru-RU" dirty="0"/>
          </a:p>
          <a:p>
            <a:pPr lvl="1"/>
            <a:r>
              <a:rPr lang="ru-RU" dirty="0"/>
              <a:t>конфигурацией коллекторов и их развертыванием.</a:t>
            </a:r>
          </a:p>
          <a:p>
            <a:r>
              <a:rPr lang="ru-RU" dirty="0"/>
              <a:t>Максимальное время выполнения процесса настройки сбора логов снижено до 24 часов.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37576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dirty="0"/>
              <a:t>Планы на будущее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39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625B0AA-9CC5-A15D-7232-0E3CB6723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Внедрение использования больших языковых моделей для создания конфигураций парсеров.</a:t>
            </a:r>
          </a:p>
          <a:p>
            <a:r>
              <a:rPr lang="ru-RU" dirty="0"/>
              <a:t>Внедрение механизмов предварительной проверки и согласования изменений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6480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sz="4400" dirty="0"/>
              <a:t>Процесс обработки событий</a:t>
            </a:r>
            <a:endParaRPr lang="ru-RU" dirty="0"/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4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538" y="1936866"/>
            <a:ext cx="12331075" cy="380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554480" y="1936866"/>
            <a:ext cx="5968538" cy="16625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40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903595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5400" dirty="0"/>
              <a:t>Спасибо за внимание!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sz="4400" dirty="0"/>
              <a:t>Процесс доставки событий</a:t>
            </a:r>
            <a:endParaRPr lang="ru-RU" dirty="0"/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5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2638958"/>
            <a:ext cx="12191998" cy="1580083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964541" y="2823099"/>
            <a:ext cx="2386170" cy="12073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04DEE8-F1B1-80AB-888C-8B6CEF68C674}"/>
              </a:ext>
            </a:extLst>
          </p:cNvPr>
          <p:cNvSpPr txBox="1"/>
          <p:nvPr/>
        </p:nvSpPr>
        <p:spPr>
          <a:xfrm>
            <a:off x="165462" y="5760626"/>
            <a:ext cx="82683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Парсер</a:t>
            </a:r>
            <a:r>
              <a:rPr lang="ru-RU" sz="2400" dirty="0"/>
              <a:t> – система, нормализующая логи и обогащающая их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sz="4400" dirty="0"/>
              <a:t>Процесс доставки событий</a:t>
            </a:r>
            <a:endParaRPr lang="ru-RU" dirty="0"/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6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752594"/>
            <a:ext cx="12192000" cy="135281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950563" y="2911876"/>
            <a:ext cx="2032987" cy="10120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72030"/>
            <a:ext cx="12192000" cy="310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sz="4400" dirty="0"/>
              <a:t>Процесс доставки событий</a:t>
            </a:r>
            <a:endParaRPr lang="ru-RU" dirty="0"/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7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375805" y="4680518"/>
            <a:ext cx="2032987" cy="10120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95F81B-00D5-E3EA-31D3-9DF8C756D171}"/>
              </a:ext>
            </a:extLst>
          </p:cNvPr>
          <p:cNvSpPr txBox="1"/>
          <p:nvPr/>
        </p:nvSpPr>
        <p:spPr>
          <a:xfrm>
            <a:off x="4656684" y="5692572"/>
            <a:ext cx="698485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Коллектор</a:t>
            </a:r>
            <a:r>
              <a:rPr lang="ru-RU" sz="2400" dirty="0"/>
              <a:t> – система, получающая логи из источника событий и отправляющая их в </a:t>
            </a:r>
            <a:r>
              <a:rPr lang="en-US" sz="2400" dirty="0"/>
              <a:t>Kafka</a:t>
            </a:r>
            <a:endParaRPr lang="ru-RU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dirty="0"/>
              <a:t>Предметная область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8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899" y="1764942"/>
            <a:ext cx="12232171" cy="509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32210"/>
            <a:ext cx="10515600" cy="738665"/>
          </a:xfrm>
        </p:spPr>
        <p:txBody>
          <a:bodyPr/>
          <a:lstStyle/>
          <a:p>
            <a:r>
              <a:rPr lang="ru-RU" dirty="0"/>
              <a:t>Настройка сбора логов с источника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9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7136859-18AF-9C79-578E-0D53C270D23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4125" y="448474"/>
            <a:ext cx="12184060" cy="64550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2194</TotalTime>
  <Words>1895</Words>
  <Application>Microsoft Office PowerPoint</Application>
  <PresentationFormat>Широкоэкранный</PresentationFormat>
  <Paragraphs>363</Paragraphs>
  <Slides>40</Slides>
  <Notes>40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Тема Office</vt:lpstr>
      <vt:lpstr>Автоматизация процесса лог-менеджмента в проекте SOC</vt:lpstr>
      <vt:lpstr>Глоссарий</vt:lpstr>
      <vt:lpstr>Процесс обработки событий</vt:lpstr>
      <vt:lpstr>Процесс обработки событий</vt:lpstr>
      <vt:lpstr>Процесс доставки событий</vt:lpstr>
      <vt:lpstr>Процесс доставки событий</vt:lpstr>
      <vt:lpstr>Процесс доставки событий</vt:lpstr>
      <vt:lpstr>Предметная область</vt:lpstr>
      <vt:lpstr>Настройка сбора логов с источника</vt:lpstr>
      <vt:lpstr>Настройка сбора логов с источника</vt:lpstr>
      <vt:lpstr>Настройка сбора логов с источника</vt:lpstr>
      <vt:lpstr>Настройка сбора логов с источника</vt:lpstr>
      <vt:lpstr>Настройка сбора логов с источника</vt:lpstr>
      <vt:lpstr>Презентация PowerPoint</vt:lpstr>
      <vt:lpstr>Настройка сбора логов с источника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Конфигурация балансировщика</vt:lpstr>
      <vt:lpstr>Презентация PowerPoint</vt:lpstr>
      <vt:lpstr>Презентация PowerPoint</vt:lpstr>
      <vt:lpstr>Презентация PowerPoint</vt:lpstr>
      <vt:lpstr>Сравнение текущего кластера и кластера KaaS</vt:lpstr>
      <vt:lpstr>Содержимое репозитория источников</vt:lpstr>
      <vt:lpstr>Содержимое репозитория источников</vt:lpstr>
      <vt:lpstr>Содержимое репозитория источников</vt:lpstr>
      <vt:lpstr>Содержимое репозитория источников</vt:lpstr>
      <vt:lpstr>CI/CD Пайплайн</vt:lpstr>
      <vt:lpstr>Диаграмма классов сценария автоматизации</vt:lpstr>
      <vt:lpstr>Презентация PowerPoint</vt:lpstr>
      <vt:lpstr>Итоги. Процесс до изменений</vt:lpstr>
      <vt:lpstr>Итоги. Процесс после изменений</vt:lpstr>
      <vt:lpstr>Итоги</vt:lpstr>
      <vt:lpstr>Планы на будущее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Алена Луговая</dc:creator>
  <cp:lastModifiedBy>Егор Шамов</cp:lastModifiedBy>
  <cp:revision>470</cp:revision>
  <dcterms:created xsi:type="dcterms:W3CDTF">2023-04-24T07:22:00Z</dcterms:created>
  <dcterms:modified xsi:type="dcterms:W3CDTF">2025-05-17T04:44:24Z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B04BF21E7D5C42D683984335769C3BEC_12</vt:lpwstr>
  </property>
  <property fmtid="{D5CDD505-2E9C-101B-9397-08002B2CF9AE}" pid="3" name="KSOProductBuildVer">
    <vt:lpwstr>1033-12.2.0.20796</vt:lpwstr>
  </property>
</Properties>
</file>