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94" r:id="rId3"/>
    <p:sldId id="395" r:id="rId4"/>
    <p:sldId id="396" r:id="rId5"/>
    <p:sldId id="397" r:id="rId6"/>
    <p:sldId id="399" r:id="rId7"/>
    <p:sldId id="400" r:id="rId8"/>
    <p:sldId id="377" r:id="rId9"/>
    <p:sldId id="401" r:id="rId10"/>
    <p:sldId id="403" r:id="rId11"/>
    <p:sldId id="343" r:id="rId12"/>
    <p:sldId id="404" r:id="rId13"/>
    <p:sldId id="405" r:id="rId14"/>
    <p:sldId id="406" r:id="rId15"/>
    <p:sldId id="402" r:id="rId16"/>
    <p:sldId id="407" r:id="rId17"/>
    <p:sldId id="408" r:id="rId18"/>
    <p:sldId id="410" r:id="rId19"/>
    <p:sldId id="344" r:id="rId20"/>
    <p:sldId id="389" r:id="rId21"/>
    <p:sldId id="390" r:id="rId22"/>
    <p:sldId id="391" r:id="rId23"/>
    <p:sldId id="392" r:id="rId24"/>
    <p:sldId id="380" r:id="rId25"/>
    <p:sldId id="378" r:id="rId26"/>
    <p:sldId id="381" r:id="rId27"/>
    <p:sldId id="382" r:id="rId28"/>
    <p:sldId id="383" r:id="rId29"/>
    <p:sldId id="384" r:id="rId30"/>
    <p:sldId id="376" r:id="rId31"/>
    <p:sldId id="364" r:id="rId32"/>
    <p:sldId id="385" r:id="rId33"/>
    <p:sldId id="363" r:id="rId3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52618" autoAdjust="0"/>
  </p:normalViewPr>
  <p:slideViewPr>
    <p:cSldViewPr snapToGrid="0">
      <p:cViewPr varScale="1">
        <p:scale>
          <a:sx n="80" d="100"/>
          <a:sy n="80" d="100"/>
        </p:scale>
        <p:origin x="11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C924C-0549-43C7-B607-8F62314AE139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3A17-B39C-4384-8360-75C07DE4B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298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Тема моей работы – </a:t>
            </a:r>
            <a:r>
              <a:rPr lang="ru-RU" sz="1200" dirty="0">
                <a:solidFill>
                  <a:schemeClr val="bg1"/>
                </a:solidFill>
              </a:rPr>
              <a:t>автоматизация процесса лог-менеджмента в проекте </a:t>
            </a:r>
            <a:r>
              <a:rPr lang="en-US" sz="1200" dirty="0">
                <a:solidFill>
                  <a:schemeClr val="bg1"/>
                </a:solidFill>
              </a:rPr>
              <a:t>SOC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След слайд.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151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9AECE-C24E-7416-F259-BF67E8AC3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8994F73-5B58-A5F0-ECBB-2EC42B20F5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FA8D31C-E1AD-E855-D624-FAACAC6E54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Настройка сбора логов от очередного источника, подобного представленному на слайде, — это трудоёмкая и повторяющаяся задача. </a:t>
            </a:r>
          </a:p>
          <a:p>
            <a:r>
              <a:rPr lang="ru-RU" dirty="0"/>
              <a:t>Даже в оптимистичном сценарии она занимает </a:t>
            </a:r>
            <a:r>
              <a:rPr lang="ru-RU" b="1" dirty="0"/>
              <a:t>не менее трёх рабочих дней</a:t>
            </a:r>
            <a:r>
              <a:rPr lang="ru-RU" dirty="0"/>
              <a:t>, а иногда — значительно больше.</a:t>
            </a:r>
          </a:p>
          <a:p>
            <a:endParaRPr lang="ru-RU" dirty="0"/>
          </a:p>
          <a:p>
            <a:r>
              <a:rPr lang="ru-RU" dirty="0"/>
              <a:t>При этом сами действия носят </a:t>
            </a:r>
            <a:r>
              <a:rPr lang="ru-RU" b="1" dirty="0"/>
              <a:t>рутинный характер</a:t>
            </a:r>
            <a:r>
              <a:rPr lang="ru-RU" dirty="0"/>
              <a:t>, повторяются от источника к источнику и почти не отличаются по сути — только по параметрам.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A14299D-B08B-A8D0-822B-98B293D85B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809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67319-7085-BA31-7ED1-38FE3486A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1D8FA20-BFDA-FB57-4BE5-045E56313F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66ACBEF-99B0-6210-52A3-5B678BB19F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Исходя из поставленной проблемы была сформирована цель, представленная на слайде.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 соответствии с этой целью были выделены задачи, включающие в себя анализ процесса и проектирование, разработку и внедрение решения.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Ниже отголоски прошлой </a:t>
            </a:r>
            <a:r>
              <a:rPr lang="ru-RU" dirty="0" err="1"/>
              <a:t>презы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trike="sngStrik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trike="sngStrike" dirty="0"/>
              <a:t>Как таковых четких требований по используемым технологиям нет, но хочется остаться в пределах стека команды, потому постараемся сделать это все как плейбуки.</a:t>
            </a:r>
            <a:endParaRPr lang="en-US" strike="sngStrik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trike="sngStrik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trike="sngStrike" dirty="0"/>
              <a:t>Также следует учесть, что в дальнейшем запуск этих </a:t>
            </a:r>
            <a:r>
              <a:rPr lang="ru-RU" strike="sngStrike" dirty="0" err="1"/>
              <a:t>плейбуков</a:t>
            </a:r>
            <a:r>
              <a:rPr lang="ru-RU" strike="sngStrike" dirty="0"/>
              <a:t> планируется автоматизировать через </a:t>
            </a:r>
            <a:r>
              <a:rPr lang="en-US" strike="sngStrike" dirty="0"/>
              <a:t>Web-UI. </a:t>
            </a:r>
            <a:r>
              <a:rPr lang="ru-RU" strike="sngStrike" dirty="0"/>
              <a:t>Было бы здорово учесть, что как-то нужно отдавать состояние выполнения того или иного шага.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trike="sngStrik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trike="sngStrike" dirty="0"/>
          </a:p>
          <a:p>
            <a:pPr marL="971550" lvl="1" indent="-338138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sz="1200" strike="sngStrike" dirty="0"/>
              <a:t>определения адреса (читай: выбор порта)</a:t>
            </a:r>
          </a:p>
          <a:p>
            <a:pPr marL="971550" lvl="1" indent="-338138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sz="1200" strike="sngStrike" dirty="0"/>
              <a:t>создания топика </a:t>
            </a:r>
            <a:r>
              <a:rPr lang="en-US" sz="1200" strike="sngStrike" dirty="0"/>
              <a:t>Kafka</a:t>
            </a:r>
          </a:p>
          <a:p>
            <a:pPr marL="971550" lvl="1" indent="-338138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sz="1200" strike="sngStrike" dirty="0"/>
              <a:t>генерации конфигурационного файла коллектора</a:t>
            </a:r>
          </a:p>
          <a:p>
            <a:pPr marL="971550" lvl="1" indent="-338138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sz="1200" strike="sngStrike" dirty="0"/>
              <a:t>развертывания коллектора</a:t>
            </a:r>
          </a:p>
          <a:p>
            <a:pPr marL="971550" lvl="1" indent="-338138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sz="1200" strike="sngStrike" dirty="0"/>
              <a:t>генерации конфигурационного файла нормализатора (парсера)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B6BDBE-5D5B-B785-20D8-6B518C4DDB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991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394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Коллектор – комплексная сущность. Его создание подразумевает </a:t>
            </a:r>
          </a:p>
          <a:p>
            <a:pPr marL="171450" indent="-171450">
              <a:buFontTx/>
              <a:buChar char="-"/>
            </a:pPr>
            <a:r>
              <a:rPr lang="ru-RU" dirty="0"/>
              <a:t>создание конфигурации,</a:t>
            </a:r>
          </a:p>
          <a:p>
            <a:pPr marL="171450" indent="-171450">
              <a:buFontTx/>
              <a:buChar char="-"/>
            </a:pPr>
            <a:r>
              <a:rPr lang="ru-RU" dirty="0"/>
              <a:t>настройку конфигурации развертывания,</a:t>
            </a:r>
          </a:p>
          <a:p>
            <a:pPr marL="171450" indent="-171450">
              <a:buFontTx/>
              <a:buChar char="-"/>
            </a:pPr>
            <a:r>
              <a:rPr lang="ru-RU" dirty="0"/>
              <a:t>настройку конфигурации балансировщика для коллектора, если это имеет смысл,</a:t>
            </a:r>
          </a:p>
          <a:p>
            <a:pPr marL="171450" indent="-171450">
              <a:buFontTx/>
              <a:buChar char="-"/>
            </a:pPr>
            <a:r>
              <a:rPr lang="ru-RU" dirty="0"/>
              <a:t>развертывание активного экземпляра.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605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Перед тем, как создать коллектор, необходимо создать топик </a:t>
            </a:r>
            <a:r>
              <a:rPr lang="en-US" dirty="0"/>
              <a:t>Kafka </a:t>
            </a:r>
            <a:r>
              <a:rPr lang="ru-RU" dirty="0"/>
              <a:t>и настроить его параметры.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0000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6DA1B-8AA7-6FE2-C644-9C8EE57A2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B77C5E4D-D122-A838-03AB-7B83D98445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939C583-99DD-3209-A04B-F53836DBD9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квадратных скобках указано среднее время выполнения шага. Некоторые шаги могут выполняться параллельно.</a:t>
            </a:r>
          </a:p>
          <a:p>
            <a:br>
              <a:rPr lang="ru-RU" dirty="0"/>
            </a:br>
            <a:r>
              <a:rPr lang="ru-RU" dirty="0"/>
              <a:t>Максимальное время выполнения задачи может доходить до двух суток.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A868B1-461B-ABD2-2176-BD9F0AFF72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4011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BEBDB-1860-046D-02A2-0F3D38F77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86167603-6159-CC98-3142-6B37E75344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01883929-98E6-D969-F193-52204B9C2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Исторически сложилось, что созданием и конфигурацией парсеров занимается другая команда в отделе.</a:t>
            </a:r>
            <a:r>
              <a:rPr lang="en-US" dirty="0"/>
              <a:t> </a:t>
            </a:r>
            <a:r>
              <a:rPr lang="ru-RU" dirty="0"/>
              <a:t>Тем не менее, эта задача не отличается высокой сложностью и может быть частично автоматизирована.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8B1B91-C86B-C5E8-B09B-2491594E93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1845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1909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BEBDB-1860-046D-02A2-0F3D38F77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86167603-6159-CC98-3142-6B37E75344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01883929-98E6-D969-F193-52204B9C2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 рамках данной работы подлежит автоматизации только процесс создания коллектора и конфигурация топика под события из источника логов.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Это объясняется устной договоренностью о том, что это наиболее приоритетные задачи. Затрагивать автоматизацию создания парсеров мы не будем.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8B1B91-C86B-C5E8-B09B-2491594E93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2084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BEBDB-1860-046D-02A2-0F3D38F77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86167603-6159-CC98-3142-6B37E75344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01883929-98E6-D969-F193-52204B9C2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Из требований: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Управление коллектором и вспомогательными сущностями происходит в одном месте (репозитории)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8B1B91-C86B-C5E8-B09B-2491594E93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254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9AECE-C24E-7416-F259-BF67E8AC3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8994F73-5B58-A5F0-ECBB-2EC42B20F5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FA8D31C-E1AD-E855-D624-FAACAC6E54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SOC </a:t>
            </a:r>
            <a:r>
              <a:rPr lang="ru-RU" dirty="0"/>
              <a:t>занимается обработкой логов. Мы настраиваем сбор логов с источников, видоизменяем их, храним, анализируем, ищем закономерности в них.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A14299D-B08B-A8D0-822B-98B293D85B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4525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C40A5-A583-BB4A-2321-D2ED42F6E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F8F0273-1825-BC9E-D092-15881D67CD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CB58DDD-07D4-AB8D-F5A7-C69E642D43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Сильнее всего сократить время создания коллектора можно за счет ускорения настройки балансировщика и конфигурации параметров топика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DC4269E-08D9-9603-564B-13C8956867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9108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95E7D-C242-4B04-3CEC-CF0D38F1C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4F192BA-81EA-DFD8-6D51-DAFBCA848D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B7DC891-8AAD-FB7E-4DBF-06CD6F548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Первый вариант нам не согласовала команда, ответственная за балансировщики. Остается второй вариант. 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Внедрив его, мы избавились от человеческого фактора при настройке балансировщиков. </a:t>
            </a:r>
            <a:br>
              <a:rPr lang="ru-RU" dirty="0"/>
            </a:br>
            <a:r>
              <a:rPr lang="ru-RU" dirty="0"/>
              <a:t>Из минусов – в конфигурациях балансировщиков невозможно заранее указать, с какого источника трафик они обрабатывают.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C520F4B-2B9C-3171-71E3-99030722AF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966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EB586-895C-9126-F13D-EDDA8CA39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A4E5545-FC11-B504-7259-8AE491636B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DA2160EA-F830-1B7A-3325-BC7F60FB25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Первый вариант нам не согласовала в этот раз команда, поддерживающая наш </a:t>
            </a:r>
            <a:r>
              <a:rPr lang="en-US" dirty="0"/>
              <a:t>Kafka </a:t>
            </a:r>
            <a:r>
              <a:rPr lang="ru-RU" dirty="0"/>
              <a:t>кластер и настояла, чтобы мы мигрировали на </a:t>
            </a:r>
            <a:r>
              <a:rPr lang="en-US" dirty="0" err="1"/>
              <a:t>KaaS</a:t>
            </a:r>
            <a:r>
              <a:rPr lang="ru-RU" dirty="0"/>
              <a:t>. Выбора нет, новая автоматизация будет использовать </a:t>
            </a:r>
            <a:r>
              <a:rPr lang="en-US" dirty="0" err="1"/>
              <a:t>KaaS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A2BBE9-6D0B-46EB-D7FA-E06FB770A7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7601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6ADFC-A573-64D4-2D1D-2176765E4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995B8C91-EEAE-09DB-024A-171BD8DB33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7B060EE-C07C-2087-028B-97A9E71CD5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Как единый источник решено использовать </a:t>
            </a:r>
            <a:r>
              <a:rPr lang="en-US" dirty="0"/>
              <a:t>Git </a:t>
            </a:r>
            <a:r>
              <a:rPr lang="ru-RU" dirty="0"/>
              <a:t>репозиторий со структурой файлов, изображенной слева на слайде.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Название директории в дальнейшем будет являться ключом для всех автоматически создаваемых сущностей.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DABC55-DC23-F1C2-EB9F-96B7F36FE7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9104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68E40-36BC-8817-FEC4-E7AB175BC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D373244-6A29-BADA-C51B-D68285CED5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5DCB2749-4E43-3B50-D5FB-46AB83DA02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 таком случае не решается проблема с тем, что поиск порта выполняется руками. И исправление </a:t>
            </a:r>
            <a:br>
              <a:rPr lang="ru-RU" dirty="0"/>
            </a:br>
            <a:r>
              <a:rPr lang="ru-RU" dirty="0"/>
              <a:t>Выбран следующий алгоритм. Так как он показал себя быстрее остальных по скорости работы и не требует подключения к хосту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8DBE31-D6A7-3FC2-E5B9-88182BF407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516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C9833-47B0-7DC5-B133-DA9FF882A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C45EE8E-EA27-2381-788C-EB75DD3987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F246A79-B504-FC12-059D-659BFB0283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целом, не представляет из себя ничего сложного, так как </a:t>
            </a:r>
            <a:r>
              <a:rPr lang="en-US" dirty="0"/>
              <a:t>Kafka </a:t>
            </a:r>
            <a:r>
              <a:rPr lang="ru-RU" dirty="0"/>
              <a:t>предоставляется нам как </a:t>
            </a:r>
            <a:r>
              <a:rPr lang="en-US" dirty="0"/>
              <a:t>IaaS </a:t>
            </a:r>
            <a:r>
              <a:rPr lang="ru-RU" dirty="0"/>
              <a:t>или (</a:t>
            </a:r>
            <a:r>
              <a:rPr lang="en-US" dirty="0"/>
              <a:t>PaaS, </a:t>
            </a:r>
            <a:r>
              <a:rPr lang="ru-RU" dirty="0"/>
              <a:t>уточнить (или вовсе не говорить)</a:t>
            </a:r>
            <a:r>
              <a:rPr lang="en-US" dirty="0"/>
              <a:t>)</a:t>
            </a:r>
            <a:r>
              <a:rPr lang="ru-RU" dirty="0"/>
              <a:t>. У нас есть </a:t>
            </a:r>
            <a:r>
              <a:rPr lang="en-US" dirty="0"/>
              <a:t>API </a:t>
            </a:r>
            <a:r>
              <a:rPr lang="ru-RU" dirty="0"/>
              <a:t>для создания топика, нужно интегрироваться с ним и все.</a:t>
            </a:r>
          </a:p>
          <a:p>
            <a:r>
              <a:rPr lang="ru-RU" dirty="0"/>
              <a:t>Проблема в том, что поддерживаемый кластер </a:t>
            </a:r>
            <a:r>
              <a:rPr lang="en-US" dirty="0" err="1"/>
              <a:t>EoL</a:t>
            </a:r>
            <a:r>
              <a:rPr lang="en-US" dirty="0"/>
              <a:t> </a:t>
            </a:r>
            <a:r>
              <a:rPr lang="ru-RU" dirty="0"/>
              <a:t>и в ближайшем будущем придется переехать на решение </a:t>
            </a:r>
            <a:r>
              <a:rPr lang="en-US" dirty="0"/>
              <a:t>Kafka as a Service. </a:t>
            </a:r>
            <a:r>
              <a:rPr lang="ru-RU" dirty="0"/>
              <a:t>И это решение, хоть и имеет </a:t>
            </a:r>
            <a:r>
              <a:rPr lang="en-US" dirty="0"/>
              <a:t>API, </a:t>
            </a:r>
            <a:r>
              <a:rPr lang="ru-RU" dirty="0"/>
              <a:t>не предоставляет и не планирует предоставлять его публично. Поэтому пришлось заняться реверс-инжинирингом (если это можно так назвать), чтобы получить </a:t>
            </a:r>
            <a:r>
              <a:rPr lang="en-US" dirty="0"/>
              <a:t>API.</a:t>
            </a:r>
            <a:r>
              <a:rPr lang="ru-RU" dirty="0"/>
              <a:t> </a:t>
            </a:r>
          </a:p>
          <a:p>
            <a:r>
              <a:rPr lang="ru-RU" dirty="0"/>
              <a:t>В целом, сложность только в том, что нужно учесть возможность создания топиков в разных кластерах через разные </a:t>
            </a:r>
            <a:r>
              <a:rPr lang="en-US" dirty="0"/>
              <a:t>API. </a:t>
            </a:r>
            <a:r>
              <a:rPr lang="ru-RU" dirty="0"/>
              <a:t>Пишем «адаптер» в условиях </a:t>
            </a:r>
            <a:r>
              <a:rPr lang="en-US" dirty="0"/>
              <a:t>Ansible.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052AD7-D6C7-0F6A-458F-5C1DC4BEBA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1373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BB3A4-0246-B280-A64F-FBE1C6856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05D18AA-A93F-34A0-4CB0-45D46EDE31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A76751F8-598D-3B4F-D5D1-527E712E2E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59D768B-7131-348E-B7A1-9D5B2E2855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9794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96460-2D00-A5CA-594C-82238A87C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68C65B9E-3188-7EA7-B5C3-179B29F9AF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438BCA38-5A66-6486-E213-A0489AB44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Задача достаточно простая по сути, но содержит нюансы, которые могут вызвать головную боль в дальнейшем. Нужно продумать какие абстракции необходимо выделить, чтобы потом не переделывать.</a:t>
            </a:r>
          </a:p>
          <a:p>
            <a:br>
              <a:rPr lang="ru-RU" dirty="0"/>
            </a:br>
            <a:r>
              <a:rPr lang="ru-RU" dirty="0"/>
              <a:t>Подробнее описано в ВКР (номер раздела)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7EBA7FC-385A-7CD7-098D-BAC5D7CC0A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9620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3D924-4014-A40B-B6F2-0D40EC132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40FD6E52-C4F9-0488-FE3B-EB527EF790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4C4024F1-0DD1-05BA-1557-97F76C1553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Механизм развертывания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CA7B78-5986-413E-2155-DC6BA8374C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5880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Полностью его автоматизировать не получится, но какие-то шаблонные вещи для отправки сырых данных в корпоративный сервис хранения логов мы можем.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753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9AECE-C24E-7416-F259-BF67E8AC3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8994F73-5B58-A5F0-ECBB-2EC42B20F5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FA8D31C-E1AD-E855-D624-FAACAC6E54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Примерно так, выглядит путь лога.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Источник логов его порождает и отправляет в систему хранения,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оттуда его забирает коррелятор – система, анализирующая поток событий по заранее заданным правилам.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Коррелятор определяет, является ли определенная цепь событий легитимной.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Если не является – коррелятор сообщает об этом в систему для работы с инцидентами, далее с событием работает команда реагирования.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A14299D-B08B-A8D0-822B-98B293D85B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9530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9F234-1216-36E1-5B0C-5584DAA15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BB878B1E-5257-D27E-823C-BB9AB09441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82A109D-6FE3-1FB5-F780-688653D6A6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Шаблонная задача для </a:t>
            </a:r>
            <a:r>
              <a:rPr lang="en-US" dirty="0"/>
              <a:t>Ansible</a:t>
            </a:r>
            <a:r>
              <a:rPr lang="ru-RU" dirty="0"/>
              <a:t> + </a:t>
            </a:r>
            <a:r>
              <a:rPr lang="en-US" dirty="0"/>
              <a:t>Jinja. </a:t>
            </a:r>
            <a:r>
              <a:rPr lang="ru-RU" dirty="0"/>
              <a:t>Но стоит не забыть, что данные могут быть разных типов или чет вроде того. Уточнить у </a:t>
            </a:r>
            <a:r>
              <a:rPr lang="en-US" dirty="0"/>
              <a:t>SOC TH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B717A1C-96B9-D4AF-C06A-A304F33F4A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4796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D8241-B98D-0F20-B0E4-B4481E39F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7FEA4A19-559C-E989-E8E6-719747F109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DAF88782-16C7-11C2-A3DE-5116DBE1EC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След слайд.</a:t>
            </a:r>
          </a:p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DB7463B-BE31-E56E-8351-6E561A2993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7467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81B2A-909A-4D17-66F7-CD65B8AF9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FCFDEDA-4DB0-D526-78D6-5D8821E4B9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942EFCAD-0A3D-C608-799E-0AAA37157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След слайд.</a:t>
            </a:r>
          </a:p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22FC40-911D-AC02-B2E6-3BA84C6CC0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7116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F73B9-7019-CDDB-80A8-10BA70B03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796A1B8-6F58-4933-093F-8015175645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0ADF02A-C1B9-6540-E84F-E5DECDAC2B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1CF4AE-4CA6-01BA-0B55-E8BE2BEBAB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610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9AECE-C24E-7416-F259-BF67E8AC3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8994F73-5B58-A5F0-ECBB-2EC42B20F5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FA8D31C-E1AD-E855-D624-FAACAC6E54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Но вернемся к доставке логов до системы хранения. На самом деле, это достаточно комплексный процесс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A14299D-B08B-A8D0-822B-98B293D85B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468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9AECE-C24E-7416-F259-BF67E8AC3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8994F73-5B58-A5F0-ECBB-2EC42B20F5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FA8D31C-E1AD-E855-D624-FAACAC6E54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Перед тем, как сохранять логи, необходимо их подготовить, этим занимается парсер – система, нормализующая логи и обогащающая их.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Парсер изменяет лог, делая его более полезным для коррелятора.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A14299D-B08B-A8D0-822B-98B293D85B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08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9AECE-C24E-7416-F259-BF67E8AC3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8994F73-5B58-A5F0-ECBB-2EC42B20F5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FA8D31C-E1AD-E855-D624-FAACAC6E54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Потоковое видоизменение логов - небыстрая операция. Поэтому хорошей практикой будет распараллелить обработку логов. </a:t>
            </a:r>
            <a:br>
              <a:rPr lang="ru-RU" dirty="0"/>
            </a:br>
            <a:r>
              <a:rPr lang="ru-RU" dirty="0"/>
              <a:t>В этом поможет брокер сообщений </a:t>
            </a:r>
            <a:r>
              <a:rPr lang="en-US" dirty="0"/>
              <a:t>Kafka</a:t>
            </a:r>
            <a:r>
              <a:rPr lang="ru-RU" dirty="0"/>
              <a:t> </a:t>
            </a:r>
            <a:r>
              <a:rPr lang="en-US" dirty="0"/>
              <a:t>–</a:t>
            </a:r>
            <a:r>
              <a:rPr lang="ru-RU" dirty="0"/>
              <a:t> он разбивает поток логов на независимые части (</a:t>
            </a:r>
            <a:r>
              <a:rPr lang="ru-RU" dirty="0" err="1"/>
              <a:t>партиции</a:t>
            </a:r>
            <a:r>
              <a:rPr lang="ru-RU" dirty="0"/>
              <a:t>), которые можно обрабатывать параллельно разными парсерами. </a:t>
            </a:r>
            <a:br>
              <a:rPr lang="ru-RU" dirty="0"/>
            </a:br>
            <a:r>
              <a:rPr lang="ru-RU" dirty="0"/>
              <a:t>Так же</a:t>
            </a:r>
            <a:r>
              <a:rPr lang="en-US" dirty="0"/>
              <a:t> Kafka</a:t>
            </a:r>
            <a:r>
              <a:rPr lang="ru-RU" dirty="0"/>
              <a:t> выступает в роли буфера логов, что повышает отказоустойчивость системы в целом.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A14299D-B08B-A8D0-822B-98B293D85B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721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9AECE-C24E-7416-F259-BF67E8AC3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8994F73-5B58-A5F0-ECBB-2EC42B20F5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FA8D31C-E1AD-E855-D624-FAACAC6E54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Некоторые источники не умеют отправлять данные в </a:t>
            </a:r>
            <a:r>
              <a:rPr lang="en-US" dirty="0"/>
              <a:t>Kafka</a:t>
            </a:r>
            <a:r>
              <a:rPr lang="ru-RU" dirty="0"/>
              <a:t> напрямую.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Для таких источников создается коллектор – система, получающая логи из источника событий и отправляющая их в </a:t>
            </a:r>
            <a:r>
              <a:rPr lang="en-US" dirty="0"/>
              <a:t>Kafka</a:t>
            </a:r>
            <a:r>
              <a:rPr lang="ru-RU" dirty="0"/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A14299D-B08B-A8D0-822B-98B293D85B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8101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12028-85C8-4BBF-D3E2-8E920237D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E60253E-FDD7-43F1-0662-BD502FF096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45BDBB04-7DBA-DD01-F0C3-670F692879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Получается примерно следующая предметная область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5B651B-7348-7EAA-B2A2-8E57227DDF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990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9AECE-C24E-7416-F259-BF67E8AC3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8994F73-5B58-A5F0-ECBB-2EC42B20F5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FA8D31C-E1AD-E855-D624-FAACAC6E54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Для настройки сбора событий с источника обычно необходимо создать 3 сущности: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топик, коллектор и парсер. Первые две создаются командой </a:t>
            </a:r>
            <a:r>
              <a:rPr lang="en-US" dirty="0"/>
              <a:t>SRE</a:t>
            </a:r>
            <a:r>
              <a:rPr lang="ru-RU" dirty="0"/>
              <a:t>-инженеров, в которой я и состою.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A14299D-B08B-A8D0-822B-98B293D85B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756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5B07FC-A204-2B17-730A-2556788B5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9CC8DCB-6265-6DC9-EA64-9576CC417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95894E-2C8D-EACA-AEE8-1EC82059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391497-3E38-0354-71DD-B487E24BD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1B2F71-906C-C12D-3FFE-D1B815BC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256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164FD6-1A4F-303F-8E35-6FB78EB5C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708987A-CCDB-BC8A-42AD-2FCFAE5DB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FB8BF2-E88A-6218-DF5E-320B3A3F5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B06275-8AED-2EE5-BA65-B71FAAB0E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E2A55A-F6A6-3A11-35CD-B17E4D0D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19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BA7A6A8-BD19-33AB-A794-B5CFFFDE1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C86E132-5219-B36B-9631-CEAA07C4D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2B394B-B87E-F9DF-6400-B846A9A9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F9BD1B-FC69-986F-A48C-A8807229D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349BD9-A08B-6928-5D43-F420C12A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40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B99591-CF66-E8BF-29E2-0F21E85D6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27085B-FAA8-015D-3191-AA3038387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79573C-5E11-504D-A27D-DE9C626D7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0A8FD6-7E04-34F7-2E44-CD421FA80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BF21C0-41BF-EC8A-CD39-6ED1CBF13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31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F78E93-AC0B-C171-279F-8712F1C2C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32A767-19D4-D57F-DB4B-CAAB97C18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48B4A1-5414-3958-A3C8-E1F3C49C1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6232CD-5008-8622-B3F7-80AD3BC5B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AAC9D1-9BDC-DD2B-D57D-896F77067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27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BF138E-312E-B743-66C8-1DD1EE42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1AB251-55C6-049C-A0D3-77A7E2047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B3B675-E901-C4FC-811E-1ED39D44C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0CAB86-3524-1E51-B14C-AC5D203D1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16E028-6F4F-D59F-5CFB-30DD3AB6E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1FDE14-140B-8A78-52F5-6D4EFC59E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87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1B3D1-AF4E-E526-C8C7-58E8E3AE8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1DF1D3-02D8-89C2-4579-8B5C2DB8D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BAFF08-DFD9-088B-E45F-DBFD7B692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147B0C7-46D7-291A-C23F-1D31F59CF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F0A11F2-4710-DDB2-28C9-BB86DC738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D7BDF30-34AA-2EFA-29E7-CA32AE2C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49CF5A8-22EB-498D-CCE5-FB9B5B058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4606304-B084-5D8F-43B3-45A2CF44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28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1EAA36-8A0A-0474-8806-E6FE25A8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38DD0D2-40D7-91CB-970E-AE610F422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97D8BBC-F941-98FC-560B-31B732E9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7610806-6F1E-48AA-2373-D7B62354E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34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1AD00D0-91BC-87C8-8ED8-03D36A80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F62CA69-B65C-6358-B805-D28DF4162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11F20A-A0C4-E994-FAB5-C53A7FED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392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7BCB91-1B30-051C-7D9E-11DE460E4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DA90B6-73F5-B939-92BA-AEA50B639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EEB107-4771-BB4C-0646-DFB5A099B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1C8296E-794F-9383-15D8-DE3AF67AA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7A8998-9A2D-756D-21ED-F08354616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9378BC-AC8A-E744-7584-98ACFE71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79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8C6FB-7CEE-C9D7-AD8C-2D872D2A9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F072DC0-A5C2-4450-F526-C2CC9D8E0F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000277-DF71-C55C-53D6-C013CBF0D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67A038-DC03-74C1-33AA-10D476097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C60ADB-97D5-EF64-76D8-C803E462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F38825-7C65-4ABE-D242-BD0804EEE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2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9056B2-3C16-0CEF-EC18-FEBB661D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B44778-EF3E-C049-323A-A75D02A39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FE338A-66F2-3178-9A5F-0B7AC7CAD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CD677-3FCC-47F5-94F7-0E9EAFA5A0B4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C221FF-E023-E591-D3CF-3FA7F9FCA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0BCBB9-B751-2F96-C366-3FF0DC875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84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5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5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DE16A4CD-698C-0781-E2B2-8A27CDC92FC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4D4BAB0-E1B5-3604-5C66-AA2544B44C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38972" y="-112712"/>
            <a:ext cx="2971800" cy="2286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77DF83-E856-DB5F-99B3-D4A3C5F8E78F}"/>
              </a:ext>
            </a:extLst>
          </p:cNvPr>
          <p:cNvSpPr txBox="1"/>
          <p:nvPr/>
        </p:nvSpPr>
        <p:spPr>
          <a:xfrm>
            <a:off x="1763973" y="595244"/>
            <a:ext cx="47857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Направление подготовки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0</a:t>
            </a:r>
            <a:r>
              <a:rPr lang="ru-RU" dirty="0">
                <a:solidFill>
                  <a:schemeClr val="bg1"/>
                </a:solidFill>
              </a:rPr>
              <a:t>9</a:t>
            </a:r>
            <a:r>
              <a:rPr lang="en-US" dirty="0">
                <a:solidFill>
                  <a:schemeClr val="bg1"/>
                </a:solidFill>
              </a:rPr>
              <a:t>.03.04 </a:t>
            </a:r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—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Программная инженерия</a:t>
            </a:r>
          </a:p>
          <a:p>
            <a:r>
              <a:rPr lang="ru-RU" dirty="0">
                <a:solidFill>
                  <a:schemeClr val="bg1"/>
                </a:solidFill>
              </a:rPr>
              <a:t>ООП «Программная инженерия»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9ACCA6A5-9F0D-DF95-7BD7-C494C7453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487" y="2769834"/>
            <a:ext cx="10299518" cy="879475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chemeClr val="bg1"/>
                </a:solidFill>
              </a:rPr>
              <a:t>Автоматизация процесса лог-менеджмента в проекте </a:t>
            </a:r>
            <a:r>
              <a:rPr lang="en-US" sz="3200" dirty="0">
                <a:solidFill>
                  <a:schemeClr val="bg1"/>
                </a:solidFill>
              </a:rPr>
              <a:t>SOC</a:t>
            </a:r>
            <a:br>
              <a:rPr lang="ru-RU" sz="3200" dirty="0">
                <a:solidFill>
                  <a:schemeClr val="bg1"/>
                </a:solidFill>
              </a:rPr>
            </a:b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(Возможно изменится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C4072685-4B5F-C940-27B7-46CBC902C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487" y="3634524"/>
            <a:ext cx="9144000" cy="559192"/>
          </a:xfrm>
        </p:spPr>
        <p:txBody>
          <a:bodyPr>
            <a:normAutofit/>
          </a:bodyPr>
          <a:lstStyle/>
          <a:p>
            <a:pPr algn="l"/>
            <a:r>
              <a:rPr lang="ru-RU" sz="2000" dirty="0">
                <a:solidFill>
                  <a:schemeClr val="bg1"/>
                </a:solidFill>
              </a:rPr>
              <a:t>Исполнитель: Шамов Егор Сергеевич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76F235-1078-E271-B9CF-4E0D7EF0873A}"/>
              </a:ext>
            </a:extLst>
          </p:cNvPr>
          <p:cNvSpPr txBox="1"/>
          <p:nvPr/>
        </p:nvSpPr>
        <p:spPr>
          <a:xfrm>
            <a:off x="691487" y="4446521"/>
            <a:ext cx="704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Научный руководитель: З.А. Полни меня, мои регалии, место работы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BBE607-F69A-EEE3-4EBB-FC707550DF6D}"/>
              </a:ext>
            </a:extLst>
          </p:cNvPr>
          <p:cNvSpPr txBox="1"/>
          <p:nvPr/>
        </p:nvSpPr>
        <p:spPr>
          <a:xfrm>
            <a:off x="691487" y="2383264"/>
            <a:ext cx="776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ВЫПУСКНАЯ КВАЛИФИКАЦИОННАЯ РАБОТА БАКАЛАВРА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E48345-A91B-B0D8-FD6A-449319EA0D79}"/>
              </a:ext>
            </a:extLst>
          </p:cNvPr>
          <p:cNvSpPr txBox="1"/>
          <p:nvPr/>
        </p:nvSpPr>
        <p:spPr>
          <a:xfrm rot="16200000">
            <a:off x="9273570" y="3244333"/>
            <a:ext cx="463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ТОМСКИЙ ГОСУДАРСТВЕННЫЙ УНИВЕРСИТЕТ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092F730B-7BB9-B671-B705-ACF87B2D4F71}"/>
              </a:ext>
            </a:extLst>
          </p:cNvPr>
          <p:cNvCxnSpPr>
            <a:cxnSpLocks/>
          </p:cNvCxnSpPr>
          <p:nvPr/>
        </p:nvCxnSpPr>
        <p:spPr>
          <a:xfrm>
            <a:off x="11591502" y="304800"/>
            <a:ext cx="0" cy="7254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092F730B-7BB9-B671-B705-ACF87B2D4F71}"/>
              </a:ext>
            </a:extLst>
          </p:cNvPr>
          <p:cNvCxnSpPr>
            <a:cxnSpLocks/>
          </p:cNvCxnSpPr>
          <p:nvPr/>
        </p:nvCxnSpPr>
        <p:spPr>
          <a:xfrm>
            <a:off x="11591502" y="5884817"/>
            <a:ext cx="0" cy="7254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7571730-D0D7-2AF7-EB37-489F1C6FDC95}"/>
              </a:ext>
            </a:extLst>
          </p:cNvPr>
          <p:cNvSpPr txBox="1"/>
          <p:nvPr/>
        </p:nvSpPr>
        <p:spPr>
          <a:xfrm>
            <a:off x="691486" y="4845457"/>
            <a:ext cx="6710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Консультант: А.С. Зоркин, ведущий инженер, ООО «ТЦР»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124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71D09-6C4F-1409-F447-EB402FBE2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CCFF61B-1ABD-0C10-6D99-457637782C26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7A7355A-3849-6506-6D80-E586E1F77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D4935E-83DD-A9C3-1DD7-333740F0AAE3}"/>
              </a:ext>
            </a:extLst>
          </p:cNvPr>
          <p:cNvSpPr txBox="1">
            <a:spLocks/>
          </p:cNvSpPr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pPr/>
              <a:t>10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BCCE8A8-9233-1A82-5832-EBF173D80E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E745D9-E2F3-4AB3-5916-319F3AD48090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A8BA8E-A5DD-2166-1CAA-B6D0DDD4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3065"/>
            <a:ext cx="10515600" cy="4243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Настройка сбора логов с источников занимает до двух недель.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2237D9-2398-84AF-8193-21D8BA963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84159"/>
            <a:ext cx="12192000" cy="310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338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5EBD4-E5F2-5292-89A7-E1C2180DB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D1F7BD8-E1A7-7ED2-94C3-F0BFE5B03BD2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5B4265-90C8-6E3C-4426-B088F9151E09}"/>
              </a:ext>
            </a:extLst>
          </p:cNvPr>
          <p:cNvSpPr txBox="1">
            <a:spLocks/>
          </p:cNvSpPr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pPr/>
              <a:t>11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3845484-D49F-54DD-AFE5-E08EBE7D33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44BD0A-EAC3-78CD-ABAF-59D7F8160205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45B46076-A026-E0A8-557B-286EC565C2F6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947738" y="800100"/>
            <a:ext cx="10656887" cy="5034116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ru-RU" sz="3000" b="1" dirty="0"/>
              <a:t>Цель</a:t>
            </a:r>
          </a:p>
          <a:p>
            <a:pPr marL="0" indent="0">
              <a:buNone/>
              <a:defRPr/>
            </a:pPr>
            <a:r>
              <a:rPr lang="ru-RU" sz="3000" dirty="0"/>
              <a:t>Оптимизировать процесс настройки сбора логов для </a:t>
            </a:r>
            <a:r>
              <a:rPr lang="en-US" sz="3000" dirty="0"/>
              <a:t>SOC</a:t>
            </a:r>
            <a:r>
              <a:rPr lang="ru-RU" sz="3000" dirty="0"/>
              <a:t> </a:t>
            </a:r>
            <a:r>
              <a:rPr lang="ru-RU" sz="2000" dirty="0">
                <a:solidFill>
                  <a:srgbClr val="FF0000"/>
                </a:solidFill>
              </a:rPr>
              <a:t>(Подлежит изменению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  <a:endParaRPr lang="ru-RU" sz="3000" dirty="0"/>
          </a:p>
          <a:p>
            <a:pPr marL="0" indent="0">
              <a:buNone/>
              <a:defRPr/>
            </a:pPr>
            <a:r>
              <a:rPr lang="ru-RU" sz="3000" b="1" dirty="0"/>
              <a:t>Задачи</a:t>
            </a:r>
            <a:endParaRPr sz="3000" dirty="0"/>
          </a:p>
          <a:p>
            <a:pPr marL="514350" indent="-338138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dirty="0"/>
              <a:t>Проанализировать существующий процесс настройки сбора логов, выявить операции, подлежащие автоматизации. </a:t>
            </a:r>
          </a:p>
          <a:p>
            <a:pPr marL="514350" indent="-338138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dirty="0"/>
              <a:t>Спроектировать и разработать инструменты автоматизации, которые позволят минимизировать ручные операции.</a:t>
            </a:r>
          </a:p>
          <a:p>
            <a:pPr marL="514350" indent="-338138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dirty="0"/>
              <a:t>Внедрить разработанное решение и провести оценку его эффективности.</a:t>
            </a:r>
          </a:p>
        </p:txBody>
      </p:sp>
    </p:spTree>
    <p:extLst>
      <p:ext uri="{BB962C8B-B14F-4D97-AF65-F5344CB8AC3E}">
        <p14:creationId xmlns:p14="http://schemas.microsoft.com/office/powerpoint/2010/main" val="2521143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C885EF08-63D5-0976-5FBF-D486E0E0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ru-RU" dirty="0"/>
              <a:t>Анализ существующего процесса </a:t>
            </a:r>
          </a:p>
        </p:txBody>
      </p:sp>
    </p:spTree>
    <p:extLst>
      <p:ext uri="{BB962C8B-B14F-4D97-AF65-F5344CB8AC3E}">
        <p14:creationId xmlns:p14="http://schemas.microsoft.com/office/powerpoint/2010/main" val="3620199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A9D06-F8F9-54D3-5BC0-237197086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коллектора</a:t>
            </a:r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8E2E5CBC-E382-B69A-C980-2D498B96CF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4"/>
          <a:stretch/>
        </p:blipFill>
        <p:spPr bwMode="auto">
          <a:xfrm>
            <a:off x="1211552" y="966533"/>
            <a:ext cx="10980448" cy="589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3389B11-CE00-3A2D-6024-32A49002BCC2}"/>
              </a:ext>
            </a:extLst>
          </p:cNvPr>
          <p:cNvSpPr/>
          <p:nvPr/>
        </p:nvSpPr>
        <p:spPr>
          <a:xfrm>
            <a:off x="3669632" y="3537284"/>
            <a:ext cx="1744579" cy="8061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31FB7DF-F97B-AECC-4A67-6E02CEED2FB5}"/>
              </a:ext>
            </a:extLst>
          </p:cNvPr>
          <p:cNvSpPr/>
          <p:nvPr/>
        </p:nvSpPr>
        <p:spPr>
          <a:xfrm>
            <a:off x="8097254" y="3988467"/>
            <a:ext cx="1716506" cy="7760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61ACA9A-AC95-C288-B814-14732FEBC533}"/>
              </a:ext>
            </a:extLst>
          </p:cNvPr>
          <p:cNvSpPr/>
          <p:nvPr/>
        </p:nvSpPr>
        <p:spPr>
          <a:xfrm>
            <a:off x="9184106" y="1108910"/>
            <a:ext cx="1744579" cy="8061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D06F1D9-0B24-F4CA-A11F-038D816CA883}"/>
              </a:ext>
            </a:extLst>
          </p:cNvPr>
          <p:cNvSpPr/>
          <p:nvPr/>
        </p:nvSpPr>
        <p:spPr>
          <a:xfrm>
            <a:off x="5759116" y="2558715"/>
            <a:ext cx="1744579" cy="8061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5958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A9D06-F8F9-54D3-5BC0-237197086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Конфигурация топика</a:t>
            </a:r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8E2E5CBC-E382-B69A-C980-2D498B96CF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4"/>
          <a:stretch/>
        </p:blipFill>
        <p:spPr bwMode="auto">
          <a:xfrm>
            <a:off x="1211552" y="966533"/>
            <a:ext cx="10980448" cy="589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3389B11-CE00-3A2D-6024-32A49002BCC2}"/>
              </a:ext>
            </a:extLst>
          </p:cNvPr>
          <p:cNvSpPr/>
          <p:nvPr/>
        </p:nvSpPr>
        <p:spPr>
          <a:xfrm>
            <a:off x="5979695" y="5161547"/>
            <a:ext cx="1744579" cy="8061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CA3C5C4-C4BF-AE56-DDC8-6EEA071C7824}"/>
              </a:ext>
            </a:extLst>
          </p:cNvPr>
          <p:cNvSpPr/>
          <p:nvPr/>
        </p:nvSpPr>
        <p:spPr>
          <a:xfrm>
            <a:off x="8706853" y="5169568"/>
            <a:ext cx="1744579" cy="8061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5060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074C4-9BED-059C-D24D-7B5191DB7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EA8C689-5798-305F-01F9-F003B4604B96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ED6C6DC-81D4-6869-0A4E-F28B9879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Требуемое время для настройки коллектора и топика </a:t>
            </a:r>
            <a:r>
              <a:rPr lang="en-US" dirty="0"/>
              <a:t>Kafka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5E3646-4304-7758-7CA9-A5DD3A48DDC6}"/>
              </a:ext>
            </a:extLst>
          </p:cNvPr>
          <p:cNvSpPr txBox="1">
            <a:spLocks/>
          </p:cNvSpPr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pPr/>
              <a:t>15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E750AB7-679B-62C2-5802-ABF73CFF52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0E03D7-CBEB-D50D-4C60-445C975E34CE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F40F3D07-866A-7481-9507-41447F66EF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5" r="411" b="5762"/>
          <a:stretch/>
        </p:blipFill>
        <p:spPr bwMode="auto">
          <a:xfrm>
            <a:off x="1" y="1833248"/>
            <a:ext cx="12192000" cy="502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6CCA62-E8F0-03D6-AD6E-41C0C418DF84}"/>
              </a:ext>
            </a:extLst>
          </p:cNvPr>
          <p:cNvSpPr txBox="1"/>
          <p:nvPr/>
        </p:nvSpPr>
        <p:spPr>
          <a:xfrm>
            <a:off x="0" y="6488668"/>
            <a:ext cx="643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*</a:t>
            </a:r>
            <a:r>
              <a:rPr lang="en-US" dirty="0"/>
              <a:t> </a:t>
            </a:r>
            <a:r>
              <a:rPr lang="ru-RU" dirty="0"/>
              <a:t>1440 минут занимают шаги, требующие участия других людей</a:t>
            </a:r>
          </a:p>
        </p:txBody>
      </p:sp>
    </p:spTree>
    <p:extLst>
      <p:ext uri="{BB962C8B-B14F-4D97-AF65-F5344CB8AC3E}">
        <p14:creationId xmlns:p14="http://schemas.microsoft.com/office/powerpoint/2010/main" val="3660138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4F8D5-77E8-2F95-049E-6D988FA7F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F71DC43-BB9F-5496-A0AE-82DF1F657C5F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25435D6-A318-2C6B-B3C4-158429A83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Создание парсера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E6D4A9-8128-D63F-759B-83E6A2693798}"/>
              </a:ext>
            </a:extLst>
          </p:cNvPr>
          <p:cNvSpPr txBox="1">
            <a:spLocks/>
          </p:cNvSpPr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pPr/>
              <a:t>16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7670E03-D7A6-C083-94BC-7A5A3EBAAD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9F172F-00B8-1D07-46FA-CD2FD6F8EE31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104F47B-783F-0027-52FF-19023C40C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3065"/>
            <a:ext cx="10515600" cy="4243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TODO: </a:t>
            </a:r>
            <a:r>
              <a:rPr lang="ru-RU" dirty="0"/>
              <a:t>Диаграмма активности создания парсера</a:t>
            </a:r>
          </a:p>
        </p:txBody>
      </p:sp>
    </p:spTree>
    <p:extLst>
      <p:ext uri="{BB962C8B-B14F-4D97-AF65-F5344CB8AC3E}">
        <p14:creationId xmlns:p14="http://schemas.microsoft.com/office/powerpoint/2010/main" val="380718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0162934-64D6-1161-385E-65C0836C30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Автоматизация процесса</a:t>
            </a:r>
          </a:p>
        </p:txBody>
      </p:sp>
    </p:spTree>
    <p:extLst>
      <p:ext uri="{BB962C8B-B14F-4D97-AF65-F5344CB8AC3E}">
        <p14:creationId xmlns:p14="http://schemas.microsoft.com/office/powerpoint/2010/main" val="585149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4F8D5-77E8-2F95-049E-6D988FA7F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F71DC43-BB9F-5496-A0AE-82DF1F657C5F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25435D6-A318-2C6B-B3C4-158429A83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Что будет автоматизировано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E6D4A9-8128-D63F-759B-83E6A2693798}"/>
              </a:ext>
            </a:extLst>
          </p:cNvPr>
          <p:cNvSpPr txBox="1">
            <a:spLocks/>
          </p:cNvSpPr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pPr/>
              <a:t>18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7670E03-D7A6-C083-94BC-7A5A3EBAAD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9F172F-00B8-1D07-46FA-CD2FD6F8EE31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3DA5BDD-B1F8-4179-12DF-1E3C8E1FF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36810"/>
            <a:ext cx="12192000" cy="158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930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4F8D5-77E8-2F95-049E-6D988FA7F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F71DC43-BB9F-5496-A0AE-82DF1F657C5F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25435D6-A318-2C6B-B3C4-158429A83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sz="4400" dirty="0"/>
              <a:t>Требования к автоматизации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E6D4A9-8128-D63F-759B-83E6A2693798}"/>
              </a:ext>
            </a:extLst>
          </p:cNvPr>
          <p:cNvSpPr txBox="1">
            <a:spLocks/>
          </p:cNvSpPr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pPr/>
              <a:t>19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7670E03-D7A6-C083-94BC-7A5A3EBAAD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9F172F-00B8-1D07-46FA-CD2FD6F8EE31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104F47B-783F-0027-52FF-19023C40C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3065"/>
            <a:ext cx="10515600" cy="4243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rgbClr val="FF0000"/>
                </a:solidFill>
              </a:rPr>
              <a:t>(подлежат </a:t>
            </a:r>
            <a:r>
              <a:rPr lang="ru-RU" sz="2000" dirty="0" err="1">
                <a:solidFill>
                  <a:srgbClr val="FF0000"/>
                </a:solidFill>
              </a:rPr>
              <a:t>переформулировке</a:t>
            </a:r>
            <a:r>
              <a:rPr lang="ru-RU" sz="2000" dirty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ru-RU" dirty="0"/>
              <a:t>Управление происходит через единый источник правды, который отвечает на следующие вопросы.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ru-RU" dirty="0"/>
              <a:t>По какому протоколу и адресу принимаются данные из выбранного источника?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ru-RU" dirty="0"/>
              <a:t>Какой источник отправляет события по выбранному адресу?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ru-RU" dirty="0"/>
              <a:t>Подготовка коллектора к приему событий занимает не более одного рабочего дня.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ru-RU" dirty="0"/>
              <a:t>Миграция активных коллекторов в обновленный процесс</a:t>
            </a:r>
            <a:r>
              <a:rPr lang="en-US" dirty="0"/>
              <a:t> </a:t>
            </a:r>
            <a:r>
              <a:rPr lang="ru-RU" dirty="0"/>
              <a:t>не требует простоя.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608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71D09-6C4F-1409-F447-EB402FBE2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CCFF61B-1ABD-0C10-6D99-457637782C26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7A7355A-3849-6506-6D80-E586E1F77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sz="4400" dirty="0"/>
              <a:t>Глоссарий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D4935E-83DD-A9C3-1DD7-333740F0AAE3}"/>
              </a:ext>
            </a:extLst>
          </p:cNvPr>
          <p:cNvSpPr txBox="1">
            <a:spLocks/>
          </p:cNvSpPr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pPr/>
              <a:t>2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BCCE8A8-9233-1A82-5832-EBF173D80E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E745D9-E2F3-4AB3-5916-319F3AD48090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A8BA8E-A5DD-2166-1CAA-B6D0DDD4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3065"/>
            <a:ext cx="10515600" cy="4243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Лог (событие)</a:t>
            </a:r>
            <a:r>
              <a:rPr lang="en-US" b="1" dirty="0"/>
              <a:t> </a:t>
            </a:r>
            <a:r>
              <a:rPr lang="ru-RU" dirty="0"/>
              <a:t>—</a:t>
            </a:r>
            <a:r>
              <a:rPr lang="en-US" dirty="0"/>
              <a:t> </a:t>
            </a:r>
            <a:r>
              <a:rPr lang="ru-RU" dirty="0"/>
              <a:t>запись о любой значимой активности в информационной системе, фиксируемая источником (сервером, сетевым устройством, приложением и т. д.).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Security Operations Center </a:t>
            </a:r>
            <a:r>
              <a:rPr lang="ru-RU" dirty="0"/>
              <a:t>(</a:t>
            </a:r>
            <a:r>
              <a:rPr lang="en-US" b="1" dirty="0"/>
              <a:t>SOC</a:t>
            </a:r>
            <a:r>
              <a:rPr lang="en-US" dirty="0"/>
              <a:t>)</a:t>
            </a:r>
            <a:r>
              <a:rPr lang="ru-RU" dirty="0"/>
              <a:t> — центр реагирования на инциденты информационной безопасности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997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6A6F1-A039-11C9-FE36-E49F683E1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B84F2D3-795C-E621-FD2D-14EFE0958815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C12136F-E826-8FDA-8CBF-ACD55EB89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Исключение людей из процесса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3C2F64-FC92-715C-A332-7E66B09186D2}"/>
              </a:ext>
            </a:extLst>
          </p:cNvPr>
          <p:cNvSpPr txBox="1">
            <a:spLocks/>
          </p:cNvSpPr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pPr/>
              <a:t>20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FAD742-D8DD-9697-B3D8-676178EF7C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CBC52F-CAF0-BB69-7227-E044E0A30BE2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</p:spTree>
    <p:extLst>
      <p:ext uri="{BB962C8B-B14F-4D97-AF65-F5344CB8AC3E}">
        <p14:creationId xmlns:p14="http://schemas.microsoft.com/office/powerpoint/2010/main" val="3300732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433F0-77A4-A64F-23D0-3471795FA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9DDCA66-F975-3935-4A1C-D6B93B5871E9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FADE88F-A311-22E1-6BD0-CF5EC4982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Конфигурация балансировщика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5F9BE4-1B82-4AD0-7202-BF3639185431}"/>
              </a:ext>
            </a:extLst>
          </p:cNvPr>
          <p:cNvSpPr txBox="1">
            <a:spLocks/>
          </p:cNvSpPr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pPr/>
              <a:t>21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D5B427E-5D51-7C73-448F-B7B1C97579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4F2009-07CD-57E0-FA4B-C417F18250C8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7E4FBAE-2CAE-3C9A-8FDE-D7AD14B9C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3065"/>
            <a:ext cx="10515600" cy="4243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Варианты: </a:t>
            </a:r>
            <a:r>
              <a:rPr lang="ru-RU" sz="2400" dirty="0">
                <a:solidFill>
                  <a:srgbClr val="FF0000"/>
                </a:solidFill>
              </a:rPr>
              <a:t>(подлежит </a:t>
            </a:r>
            <a:r>
              <a:rPr lang="ru-RU" sz="2400" dirty="0" err="1">
                <a:solidFill>
                  <a:srgbClr val="FF0000"/>
                </a:solidFill>
              </a:rPr>
              <a:t>переформулировке</a:t>
            </a:r>
            <a:r>
              <a:rPr lang="ru-RU" sz="2400" dirty="0">
                <a:solidFill>
                  <a:srgbClr val="FF0000"/>
                </a:solidFill>
              </a:rPr>
              <a:t>)</a:t>
            </a:r>
          </a:p>
          <a:p>
            <a:pPr marL="357188" indent="-357188">
              <a:buFont typeface="+mj-lt"/>
              <a:buAutoNum type="arabicPeriod"/>
            </a:pPr>
            <a:r>
              <a:rPr lang="ru-RU" dirty="0"/>
              <a:t>Использование сервисной УЗ для внесения изменений автоматически и без согласования</a:t>
            </a:r>
          </a:p>
          <a:p>
            <a:pPr marL="357188" indent="-357188">
              <a:buFont typeface="+mj-lt"/>
              <a:buAutoNum type="arabicPeriod"/>
            </a:pPr>
            <a:r>
              <a:rPr lang="ru-RU" dirty="0"/>
              <a:t>Подготовка множества конфигураций </a:t>
            </a:r>
            <a:r>
              <a:rPr lang="ru-RU"/>
              <a:t>балансировщиков заранее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871EA0-C753-7A9A-701C-FDFA026CDD04}"/>
              </a:ext>
            </a:extLst>
          </p:cNvPr>
          <p:cNvSpPr txBox="1"/>
          <p:nvPr/>
        </p:nvSpPr>
        <p:spPr>
          <a:xfrm>
            <a:off x="3287684" y="5729840"/>
            <a:ext cx="63426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Возможно, тут должна быть картинка До</a:t>
            </a:r>
            <a:r>
              <a:rPr lang="en-US" dirty="0"/>
              <a:t>/</a:t>
            </a:r>
            <a:r>
              <a:rPr lang="ru-RU" dirty="0"/>
              <a:t>После для наглядности изменений.</a:t>
            </a:r>
          </a:p>
        </p:txBody>
      </p:sp>
    </p:spTree>
    <p:extLst>
      <p:ext uri="{BB962C8B-B14F-4D97-AF65-F5344CB8AC3E}">
        <p14:creationId xmlns:p14="http://schemas.microsoft.com/office/powerpoint/2010/main" val="2477378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E5B77-465D-52DB-69D1-A1FC526A2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AB1908E-8293-218F-8BB5-10E8E8FAC69A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B7B02F6-0471-040B-985D-9DA88F42A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Конфигурация параметров </a:t>
            </a:r>
            <a:r>
              <a:rPr lang="en-US" dirty="0"/>
              <a:t>Kafka </a:t>
            </a:r>
            <a:r>
              <a:rPr lang="ru-RU" dirty="0"/>
              <a:t>топика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B2887E-A2FA-D3E0-4163-2FB30DEB0664}"/>
              </a:ext>
            </a:extLst>
          </p:cNvPr>
          <p:cNvSpPr txBox="1">
            <a:spLocks/>
          </p:cNvSpPr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pPr/>
              <a:t>22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763A4BA-6253-3BD7-5E9E-81536A5807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D5F4D7-8097-329F-0541-B46EEDD8E16E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DDC6D83-732A-8C21-2349-DAD127DC5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33065"/>
            <a:ext cx="10515601" cy="4243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Варианты: </a:t>
            </a:r>
            <a:r>
              <a:rPr lang="ru-RU" sz="2400" dirty="0">
                <a:solidFill>
                  <a:srgbClr val="FF0000"/>
                </a:solidFill>
              </a:rPr>
              <a:t>(подлежит </a:t>
            </a:r>
            <a:r>
              <a:rPr lang="ru-RU" sz="2400" dirty="0" err="1">
                <a:solidFill>
                  <a:srgbClr val="FF0000"/>
                </a:solidFill>
              </a:rPr>
              <a:t>переформулировке</a:t>
            </a:r>
            <a:r>
              <a:rPr lang="ru-RU" sz="2400" dirty="0">
                <a:solidFill>
                  <a:srgbClr val="FF0000"/>
                </a:solidFill>
              </a:rPr>
              <a:t>)</a:t>
            </a:r>
          </a:p>
          <a:p>
            <a:pPr marL="357188" indent="-357188">
              <a:buFont typeface="+mj-lt"/>
              <a:buAutoNum type="arabicPeriod"/>
            </a:pPr>
            <a:r>
              <a:rPr lang="ru-RU" dirty="0"/>
              <a:t>Использование сервисной УЗ для параметризации автоматически.</a:t>
            </a:r>
          </a:p>
          <a:p>
            <a:pPr marL="357188" indent="-357188">
              <a:buFont typeface="+mj-lt"/>
              <a:buAutoNum type="arabicPeriod"/>
            </a:pPr>
            <a:r>
              <a:rPr lang="ru-RU" dirty="0"/>
              <a:t>Миграция на более современное решение</a:t>
            </a:r>
            <a:r>
              <a:rPr lang="en-US" dirty="0"/>
              <a:t> - Kafka as a Service (</a:t>
            </a:r>
            <a:r>
              <a:rPr lang="en-US" dirty="0" err="1"/>
              <a:t>KaaS</a:t>
            </a:r>
            <a:r>
              <a:rPr lang="en-US" dirty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7009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5EC1A-50B1-DD95-09A8-B2929F968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1C010EB-99B4-4577-3B3E-92905F3CAC44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9EB9890-C734-13BE-0C4B-74CD69AD4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572"/>
            <a:ext cx="3787397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Использование</a:t>
            </a:r>
            <a:br>
              <a:rPr lang="en-US" dirty="0"/>
            </a:br>
            <a:r>
              <a:rPr lang="en-US" dirty="0" err="1"/>
              <a:t>GitOps</a:t>
            </a:r>
            <a:r>
              <a:rPr lang="en-US" dirty="0"/>
              <a:t> </a:t>
            </a:r>
            <a:r>
              <a:rPr lang="ru-RU" dirty="0"/>
              <a:t>подхода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FAC776-26F2-C5C8-348C-DE6296719049}"/>
              </a:ext>
            </a:extLst>
          </p:cNvPr>
          <p:cNvSpPr txBox="1">
            <a:spLocks/>
          </p:cNvSpPr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pPr/>
              <a:t>23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4CDB028-0018-1DA4-91FE-C6441C17E4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F35796-FB55-8177-7E8A-DD063D563C4B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0DAA38-1350-A50D-799E-5BE9678F2C03}"/>
              </a:ext>
            </a:extLst>
          </p:cNvPr>
          <p:cNvSpPr txBox="1"/>
          <p:nvPr/>
        </p:nvSpPr>
        <p:spPr>
          <a:xfrm>
            <a:off x="4625597" y="0"/>
            <a:ext cx="7633105" cy="6858000"/>
          </a:xfrm>
          <a:prstGeom prst="rect">
            <a:avLst/>
          </a:prstGeom>
          <a:solidFill>
            <a:srgbClr val="1F1F1F"/>
          </a:solidFill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Collector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Коллектор для данных из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Antivirus"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...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vector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protocol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tcp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6100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kaas_cluster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topic_params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retention_bytes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1073741824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...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user_params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producer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produce_byte_rate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...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consumer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...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SOME_VAR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"vault/path/to/the/secret"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ANOTHER_VAR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"value"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deploy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registry.example.com/collector-image:stable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availability_zones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-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us-east-1a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...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replicas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A9A536F2-57A8-736D-BEED-4F581B8A0F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24" y="2290602"/>
            <a:ext cx="4429743" cy="2276793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E6AC7C09-C5A3-286B-4DE1-9C919434B1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5197" y="-2"/>
            <a:ext cx="76339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09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32E2D-06DD-07C2-3CC6-39F7225D5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0C911E3-F637-5221-1A97-B72760CA1BC5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A389597-CB5B-238D-398E-BC250DAC3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Механизм определения адреса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0C2773-568A-89CA-CA27-3591EB7BC8B9}"/>
              </a:ext>
            </a:extLst>
          </p:cNvPr>
          <p:cNvSpPr txBox="1">
            <a:spLocks/>
          </p:cNvSpPr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pPr/>
              <a:t>24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5F04357-07C1-064F-00AF-9CA50D9C5D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88FF45-CDEB-2A12-068D-A74CF2FCB54C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70D62DA-EBA6-9A1C-E59C-10B8B8173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3065"/>
            <a:ext cx="10515600" cy="424389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Описание, как он работает 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272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5ADA9-D43C-BF65-FD09-16D43E903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688D2E7-B787-3F26-FF31-828C293E4C25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69513F4-7FD1-E181-BC56-0D38C62CB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Механизм создания топика в </a:t>
            </a:r>
            <a:r>
              <a:rPr lang="en-US" dirty="0"/>
              <a:t>Kafka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82B648-EF06-725A-EC95-4A7060F0E720}"/>
              </a:ext>
            </a:extLst>
          </p:cNvPr>
          <p:cNvSpPr txBox="1">
            <a:spLocks/>
          </p:cNvSpPr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pPr/>
              <a:t>25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8E1F756-5337-8C96-B26E-B1A9C66C6E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AE8D6A-4B46-2470-B06D-6DA56277BC6D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621BDD-D965-1EAF-3586-E3CB78CFB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3065"/>
            <a:ext cx="10515600" cy="424389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Описание, как он работает 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Указать, что это должен быть адаптер в </a:t>
            </a:r>
            <a:r>
              <a:rPr lang="en-US" dirty="0"/>
              <a:t>Ansible.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3674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2BDF8-C64D-6525-01BE-18478288B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BC4BAE7-9264-65AD-A25A-FCDBA4C3D243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9365F76-EE88-8451-2AF2-BBCCBD14D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Механизм создания УЗ в </a:t>
            </a:r>
            <a:r>
              <a:rPr lang="en-US" dirty="0"/>
              <a:t>Kafka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9204AA-65AC-CAF6-B160-6408CC33033A}"/>
              </a:ext>
            </a:extLst>
          </p:cNvPr>
          <p:cNvSpPr txBox="1">
            <a:spLocks/>
          </p:cNvSpPr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pPr/>
              <a:t>26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6329326-FA7C-EC76-3713-7CA8BFCDF6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10A8F5-D038-4791-6BDD-B75423F1C2A3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6798DC6-D9AE-8E9D-9377-6B0BF1F67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3065"/>
            <a:ext cx="10515600" cy="424389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Используем </a:t>
            </a:r>
            <a:r>
              <a:rPr lang="en-US" dirty="0"/>
              <a:t>Ansible + Jinja,</a:t>
            </a:r>
            <a:r>
              <a:rPr lang="ru-RU" dirty="0"/>
              <a:t> но продумать абстракции так, чтобы не зависеть от используемого ПО </a:t>
            </a:r>
            <a:r>
              <a:rPr lang="en-US" dirty="0"/>
              <a:t>(</a:t>
            </a:r>
            <a:r>
              <a:rPr lang="en-US" dirty="0" err="1"/>
              <a:t>filebeat</a:t>
            </a:r>
            <a:r>
              <a:rPr lang="en-US" dirty="0"/>
              <a:t>, vector, </a:t>
            </a:r>
            <a:r>
              <a:rPr lang="en-US" dirty="0" err="1"/>
              <a:t>logstash</a:t>
            </a:r>
            <a:r>
              <a:rPr lang="en-US" dirty="0"/>
              <a:t>)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3937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AA934-6EAB-F519-09FF-D715E3400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75B8D8-0A50-B501-F232-40C9223F8D45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9618643-A540-A59F-1375-8D4394E3B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Механизм генерации конфигурационного файла коллектора.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0C7781-6282-4015-3376-AC3A1C2D4672}"/>
              </a:ext>
            </a:extLst>
          </p:cNvPr>
          <p:cNvSpPr txBox="1">
            <a:spLocks/>
          </p:cNvSpPr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pPr/>
              <a:t>27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DA718E-38A6-E843-FA90-8D992EDFCD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544203-C6E5-E00D-1E0A-BFB007E857C4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FB50D01-CC9C-96CC-49BD-333ADB64D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3065"/>
            <a:ext cx="10515600" cy="424389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Используем </a:t>
            </a:r>
            <a:r>
              <a:rPr lang="en-US" dirty="0"/>
              <a:t>Ansible + Jinja,</a:t>
            </a:r>
            <a:r>
              <a:rPr lang="ru-RU" dirty="0"/>
              <a:t> но продумать абстракции так, чтобы не зависеть от используемого ПО </a:t>
            </a:r>
            <a:r>
              <a:rPr lang="en-US" dirty="0"/>
              <a:t>(</a:t>
            </a:r>
            <a:r>
              <a:rPr lang="en-US" dirty="0" err="1"/>
              <a:t>filebeat</a:t>
            </a:r>
            <a:r>
              <a:rPr lang="en-US" dirty="0"/>
              <a:t>, vector, </a:t>
            </a:r>
            <a:r>
              <a:rPr lang="en-US" dirty="0" err="1"/>
              <a:t>logstash</a:t>
            </a:r>
            <a:r>
              <a:rPr lang="en-US" dirty="0"/>
              <a:t>)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541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9342C-7804-898C-57D7-538B0C421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075C13C-1258-68D8-0F7E-1EFBD3EEE93B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64D1971-0BC5-DE7C-5944-9219B3C49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Механизм развертывания коллектора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63E98C-88A8-84FE-659E-6DF616434DA7}"/>
              </a:ext>
            </a:extLst>
          </p:cNvPr>
          <p:cNvSpPr txBox="1">
            <a:spLocks/>
          </p:cNvSpPr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pPr/>
              <a:t>28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69385F9-CA61-8BC3-7F09-38E62EE8D4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7F4CD1-ECBF-BF56-2415-DF30CD86FA9D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3C664D-A75D-FA6E-5B59-5F1B5850A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3065"/>
            <a:ext cx="10515600" cy="424389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деплоя </a:t>
            </a:r>
            <a:r>
              <a:rPr lang="en-US" dirty="0"/>
              <a:t>Ansible, </a:t>
            </a:r>
            <a:r>
              <a:rPr lang="ru-RU" dirty="0"/>
              <a:t>но стоит учесть, что это </a:t>
            </a:r>
            <a:r>
              <a:rPr lang="ru-RU" dirty="0" err="1"/>
              <a:t>монорепа</a:t>
            </a:r>
            <a:r>
              <a:rPr lang="ru-RU" dirty="0"/>
              <a:t>, что конфиги до репы не доходят, как их класть на хост? Или класть в образ?</a:t>
            </a:r>
          </a:p>
          <a:p>
            <a:pPr marL="0" indent="0">
              <a:buNone/>
            </a:pPr>
            <a:r>
              <a:rPr lang="ru-RU" dirty="0"/>
              <a:t>Как обеспечить их неизменяемость?</a:t>
            </a:r>
          </a:p>
        </p:txBody>
      </p:sp>
    </p:spTree>
    <p:extLst>
      <p:ext uri="{BB962C8B-B14F-4D97-AF65-F5344CB8AC3E}">
        <p14:creationId xmlns:p14="http://schemas.microsoft.com/office/powerpoint/2010/main" val="40944670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FA5BD57-FA79-B2F0-AD4F-1CBE68C4BF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Автоматизация процесса нормализации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315884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71D09-6C4F-1409-F447-EB402FBE2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CCFF61B-1ABD-0C10-6D99-457637782C26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7A7355A-3849-6506-6D80-E586E1F77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sz="4400" dirty="0"/>
              <a:t>Путь лога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D4935E-83DD-A9C3-1DD7-333740F0AAE3}"/>
              </a:ext>
            </a:extLst>
          </p:cNvPr>
          <p:cNvSpPr txBox="1">
            <a:spLocks/>
          </p:cNvSpPr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pPr/>
              <a:t>3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BCCE8A8-9233-1A82-5832-EBF173D80E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E745D9-E2F3-4AB3-5916-319F3AD48090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A953B3-7E8A-920B-DEB3-47831135F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538" y="1936866"/>
            <a:ext cx="12331075" cy="380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4061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68A0B-39C1-B3A6-862D-FE374E3F2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896D5D3-954E-5558-8F72-63AA12344F1A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0CFD4F2-EEF0-68D2-DFF9-5F72DB3C4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Механизм генерации конфигурационного файла нормализатора (парсера)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3901CD-DF12-74A4-5D85-86F8A556D980}"/>
              </a:ext>
            </a:extLst>
          </p:cNvPr>
          <p:cNvSpPr txBox="1">
            <a:spLocks/>
          </p:cNvSpPr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pPr/>
              <a:t>30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757E57D-84F1-6FE5-07A6-9D67001B99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9613EB-E02B-DBB8-171D-D03D9532714E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5" name="Объект 3">
            <a:extLst>
              <a:ext uri="{FF2B5EF4-FFF2-40B4-BE49-F238E27FC236}">
                <a16:creationId xmlns:a16="http://schemas.microsoft.com/office/drawing/2014/main" id="{EECE86EB-4963-AAEC-75B4-6807F1348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3065"/>
            <a:ext cx="10515600" cy="424389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Парсер</a:t>
            </a:r>
            <a:r>
              <a:rPr lang="en-US" dirty="0"/>
              <a:t> </a:t>
            </a:r>
            <a:r>
              <a:rPr lang="ru-RU" dirty="0"/>
              <a:t>только </a:t>
            </a:r>
            <a:r>
              <a:rPr lang="en-US" dirty="0"/>
              <a:t>Logstash.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9747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00C76-7F4B-191F-E316-FF6E3232D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FB97831-96E0-18E0-0211-53CEA4A2BAA4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4E2E4E5-1386-7055-1D20-F1101C790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Итоги</a:t>
            </a:r>
            <a:r>
              <a:rPr lang="en-US" dirty="0"/>
              <a:t>. </a:t>
            </a:r>
            <a:r>
              <a:rPr lang="ru-RU" dirty="0"/>
              <a:t>Процесс до изменений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9AA5E5-13B8-8D7E-50AE-668B4B5E6662}"/>
              </a:ext>
            </a:extLst>
          </p:cNvPr>
          <p:cNvSpPr txBox="1">
            <a:spLocks/>
          </p:cNvSpPr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pPr/>
              <a:t>31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E67148D-CC38-B2C2-D1EC-2F59FC022F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008F8E-5160-094A-FE40-11DD035833AC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</p:spTree>
    <p:extLst>
      <p:ext uri="{BB962C8B-B14F-4D97-AF65-F5344CB8AC3E}">
        <p14:creationId xmlns:p14="http://schemas.microsoft.com/office/powerpoint/2010/main" val="21613539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DFB2B-5728-D55A-063C-9FBA2D193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9E3FE0E-F0EE-317C-23E0-FF621BD00F52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F98E801-4166-70BA-8F9B-EB95A9D1F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Итоги. Процесс после изменений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AA186B-0ACD-F8E7-17A7-5D6B571E7721}"/>
              </a:ext>
            </a:extLst>
          </p:cNvPr>
          <p:cNvSpPr txBox="1">
            <a:spLocks/>
          </p:cNvSpPr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pPr/>
              <a:t>32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F02A2E9-7A13-59C4-167E-4E374B9A14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010297-E3AE-6516-D4E8-EFDE8B8363B1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</p:spTree>
    <p:extLst>
      <p:ext uri="{BB962C8B-B14F-4D97-AF65-F5344CB8AC3E}">
        <p14:creationId xmlns:p14="http://schemas.microsoft.com/office/powerpoint/2010/main" val="3309245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07E5F-3633-219D-BC25-7ED33BA41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B13BCD1-B005-4BA7-696E-464F2919D7D0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A1C996-9FEA-ADC9-512B-C37E79319704}"/>
              </a:ext>
            </a:extLst>
          </p:cNvPr>
          <p:cNvSpPr txBox="1">
            <a:spLocks/>
          </p:cNvSpPr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pPr/>
              <a:t>33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39D277B-FF85-E9EE-A418-2245A3EADC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BB2BC9-FA32-9FFE-4BEF-0A8C76333E2C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326E919-2691-1421-ED48-EE4689A35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95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822627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71D09-6C4F-1409-F447-EB402FBE2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CCFF61B-1ABD-0C10-6D99-457637782C26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7A7355A-3849-6506-6D80-E586E1F77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sz="4400" dirty="0"/>
              <a:t>Путь лога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D4935E-83DD-A9C3-1DD7-333740F0AAE3}"/>
              </a:ext>
            </a:extLst>
          </p:cNvPr>
          <p:cNvSpPr txBox="1">
            <a:spLocks/>
          </p:cNvSpPr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pPr/>
              <a:t>4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BCCE8A8-9233-1A82-5832-EBF173D80E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E745D9-E2F3-4AB3-5916-319F3AD48090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A953B3-7E8A-920B-DEB3-47831135F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538" y="1936866"/>
            <a:ext cx="12331075" cy="380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21C9823-9995-1F87-5B2D-3DE76AB5F932}"/>
              </a:ext>
            </a:extLst>
          </p:cNvPr>
          <p:cNvSpPr/>
          <p:nvPr/>
        </p:nvSpPr>
        <p:spPr>
          <a:xfrm>
            <a:off x="1554480" y="1936866"/>
            <a:ext cx="5968538" cy="1662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220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71D09-6C4F-1409-F447-EB402FBE2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CCFF61B-1ABD-0C10-6D99-457637782C26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7A7355A-3849-6506-6D80-E586E1F77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sz="4400" dirty="0"/>
              <a:t>Путь лога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D4935E-83DD-A9C3-1DD7-333740F0AAE3}"/>
              </a:ext>
            </a:extLst>
          </p:cNvPr>
          <p:cNvSpPr txBox="1">
            <a:spLocks/>
          </p:cNvSpPr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pPr/>
              <a:t>5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BCCE8A8-9233-1A82-5832-EBF173D80E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E745D9-E2F3-4AB3-5916-319F3AD48090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0D7EFB-8B3D-B507-FB8F-8ECE2AF15F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2638958"/>
            <a:ext cx="12191998" cy="1580083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88E28DE-BAB1-DE23-3A02-0DB63177C52A}"/>
              </a:ext>
            </a:extLst>
          </p:cNvPr>
          <p:cNvSpPr/>
          <p:nvPr/>
        </p:nvSpPr>
        <p:spPr>
          <a:xfrm>
            <a:off x="4964541" y="2823099"/>
            <a:ext cx="2386170" cy="1207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14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71D09-6C4F-1409-F447-EB402FBE2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CCFF61B-1ABD-0C10-6D99-457637782C26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7A7355A-3849-6506-6D80-E586E1F77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sz="4400" dirty="0"/>
              <a:t>Путь лога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D4935E-83DD-A9C3-1DD7-333740F0AAE3}"/>
              </a:ext>
            </a:extLst>
          </p:cNvPr>
          <p:cNvSpPr txBox="1">
            <a:spLocks/>
          </p:cNvSpPr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pPr/>
              <a:t>6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BCCE8A8-9233-1A82-5832-EBF173D80E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E745D9-E2F3-4AB3-5916-319F3AD48090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0D7EFB-8B3D-B507-FB8F-8ECE2AF15F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752594"/>
            <a:ext cx="12192000" cy="135281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0E63B9-8207-3948-2351-BF086459E63F}"/>
              </a:ext>
            </a:extLst>
          </p:cNvPr>
          <p:cNvSpPr/>
          <p:nvPr/>
        </p:nvSpPr>
        <p:spPr>
          <a:xfrm>
            <a:off x="3950563" y="2911876"/>
            <a:ext cx="2032987" cy="10120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790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71D09-6C4F-1409-F447-EB402FBE2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E5675E1B-467F-FEDE-55A5-F25EC2685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72030"/>
            <a:ext cx="12192000" cy="310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CCFF61B-1ABD-0C10-6D99-457637782C26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7A7355A-3849-6506-6D80-E586E1F77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sz="4400" dirty="0"/>
              <a:t>Путь лога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D4935E-83DD-A9C3-1DD7-333740F0AAE3}"/>
              </a:ext>
            </a:extLst>
          </p:cNvPr>
          <p:cNvSpPr txBox="1">
            <a:spLocks/>
          </p:cNvSpPr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pPr/>
              <a:t>7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BCCE8A8-9233-1A82-5832-EBF173D80E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E745D9-E2F3-4AB3-5916-319F3AD48090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0E63B9-8207-3948-2351-BF086459E63F}"/>
              </a:ext>
            </a:extLst>
          </p:cNvPr>
          <p:cNvSpPr/>
          <p:nvPr/>
        </p:nvSpPr>
        <p:spPr>
          <a:xfrm>
            <a:off x="1375805" y="4680518"/>
            <a:ext cx="2032987" cy="10120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6930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DE600-620E-A490-A194-F00587490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348535F-D440-4B43-4B92-879C50717AA4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B0A820F-6BB6-97C6-D078-5E66498BC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Предметная область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596330-E185-E215-6A5A-18424ECCEEA1}"/>
              </a:ext>
            </a:extLst>
          </p:cNvPr>
          <p:cNvSpPr txBox="1">
            <a:spLocks/>
          </p:cNvSpPr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pPr/>
              <a:t>8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22DC729-B2C4-22CA-6C60-9B94075571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4491B3-CECF-075A-EDF4-43D5B4675988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7D953C-B573-D51A-1579-35F9C0BF6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57899" y="1764942"/>
            <a:ext cx="12232171" cy="509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086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71D09-6C4F-1409-F447-EB402FBE2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CCFF61B-1ABD-0C10-6D99-457637782C26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7A7355A-3849-6506-6D80-E586E1F77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Настройка сбора логов с источника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D4935E-83DD-A9C3-1DD7-333740F0AAE3}"/>
              </a:ext>
            </a:extLst>
          </p:cNvPr>
          <p:cNvSpPr txBox="1">
            <a:spLocks/>
          </p:cNvSpPr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pPr/>
              <a:t>9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BCCE8A8-9233-1A82-5832-EBF173D80E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E745D9-E2F3-4AB3-5916-319F3AD48090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A8BA8E-A5DD-2166-1CAA-B6D0DDD4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3065"/>
            <a:ext cx="10515600" cy="4243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Подразумевает:</a:t>
            </a:r>
          </a:p>
          <a:p>
            <a:r>
              <a:rPr lang="ru-RU" dirty="0"/>
              <a:t>создание </a:t>
            </a:r>
            <a:r>
              <a:rPr lang="en-US" dirty="0"/>
              <a:t>Kafka </a:t>
            </a:r>
            <a:r>
              <a:rPr lang="ru-RU" dirty="0"/>
              <a:t>топика </a:t>
            </a:r>
            <a:r>
              <a:rPr lang="ru-RU" sz="2400" dirty="0">
                <a:solidFill>
                  <a:schemeClr val="bg2">
                    <a:lumMod val="75000"/>
                  </a:schemeClr>
                </a:solidFill>
              </a:rPr>
              <a:t>(всегда)</a:t>
            </a:r>
          </a:p>
          <a:p>
            <a:r>
              <a:rPr lang="ru-RU" dirty="0"/>
              <a:t>создание коллектора </a:t>
            </a:r>
            <a:r>
              <a:rPr lang="ru-RU" sz="2400" dirty="0">
                <a:solidFill>
                  <a:schemeClr val="bg2">
                    <a:lumMod val="75000"/>
                  </a:schemeClr>
                </a:solidFill>
              </a:rPr>
              <a:t>(почти всегда)</a:t>
            </a:r>
          </a:p>
          <a:p>
            <a:r>
              <a:rPr lang="ru-RU" dirty="0"/>
              <a:t>настройку конфигурации парсера </a:t>
            </a:r>
            <a:r>
              <a:rPr lang="ru-RU" sz="2400" dirty="0">
                <a:solidFill>
                  <a:schemeClr val="bg2">
                    <a:lumMod val="75000"/>
                  </a:schemeClr>
                </a:solidFill>
              </a:rPr>
              <a:t>(или создание нового)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8968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3091</TotalTime>
  <Words>1900</Words>
  <Application>Microsoft Office PowerPoint</Application>
  <PresentationFormat>Широкоэкранный</PresentationFormat>
  <Paragraphs>327</Paragraphs>
  <Slides>33</Slides>
  <Notes>33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9" baseType="lpstr">
      <vt:lpstr>Arial</vt:lpstr>
      <vt:lpstr>Arial</vt:lpstr>
      <vt:lpstr>Calibri</vt:lpstr>
      <vt:lpstr>Calibri Light</vt:lpstr>
      <vt:lpstr>Consolas</vt:lpstr>
      <vt:lpstr>Тема Office</vt:lpstr>
      <vt:lpstr>Автоматизация процесса лог-менеджмента в проекте SOC (Возможно изменится)</vt:lpstr>
      <vt:lpstr>Глоссарий</vt:lpstr>
      <vt:lpstr>Путь лога</vt:lpstr>
      <vt:lpstr>Путь лога</vt:lpstr>
      <vt:lpstr>Путь лога</vt:lpstr>
      <vt:lpstr>Путь лога</vt:lpstr>
      <vt:lpstr>Путь лога</vt:lpstr>
      <vt:lpstr>Предметная область</vt:lpstr>
      <vt:lpstr>Настройка сбора логов с источника</vt:lpstr>
      <vt:lpstr>Проблема</vt:lpstr>
      <vt:lpstr>Презентация PowerPoint</vt:lpstr>
      <vt:lpstr>Анализ существующего процесса </vt:lpstr>
      <vt:lpstr>Создание коллектора</vt:lpstr>
      <vt:lpstr>Конфигурация топика</vt:lpstr>
      <vt:lpstr>Требуемое время для настройки коллектора и топика Kafka</vt:lpstr>
      <vt:lpstr>Создание парсера</vt:lpstr>
      <vt:lpstr>Автоматизация процесса</vt:lpstr>
      <vt:lpstr>Что будет автоматизировано</vt:lpstr>
      <vt:lpstr>Требования к автоматизации</vt:lpstr>
      <vt:lpstr>Исключение людей из процесса</vt:lpstr>
      <vt:lpstr>Конфигурация балансировщика</vt:lpstr>
      <vt:lpstr>Конфигурация параметров Kafka топика</vt:lpstr>
      <vt:lpstr>Использование GitOps подхода</vt:lpstr>
      <vt:lpstr>Механизм определения адреса </vt:lpstr>
      <vt:lpstr>Механизм создания топика в Kafka</vt:lpstr>
      <vt:lpstr>Механизм создания УЗ в Kafka</vt:lpstr>
      <vt:lpstr>Механизм генерации конфигурационного файла коллектора.</vt:lpstr>
      <vt:lpstr>Механизм развертывания коллектора</vt:lpstr>
      <vt:lpstr>Автоматизация процесса нормализации</vt:lpstr>
      <vt:lpstr>Механизм генерации конфигурационного файла нормализатора (парсера)</vt:lpstr>
      <vt:lpstr>Итоги. Процесс до изменений</vt:lpstr>
      <vt:lpstr>Итоги. Процесс после изменений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Алена Луговая</dc:creator>
  <cp:lastModifiedBy>Егор Шамов</cp:lastModifiedBy>
  <cp:revision>203</cp:revision>
  <dcterms:created xsi:type="dcterms:W3CDTF">2023-04-24T07:22:40Z</dcterms:created>
  <dcterms:modified xsi:type="dcterms:W3CDTF">2025-04-23T12:12:25Z</dcterms:modified>
</cp:coreProperties>
</file>