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414" r:id="rId9"/>
    <p:sldId id="430" r:id="rId10"/>
    <p:sldId id="428" r:id="rId11"/>
    <p:sldId id="429" r:id="rId12"/>
    <p:sldId id="432" r:id="rId13"/>
    <p:sldId id="343" r:id="rId14"/>
    <p:sldId id="433" r:id="rId15"/>
    <p:sldId id="436" r:id="rId16"/>
    <p:sldId id="425" r:id="rId17"/>
    <p:sldId id="446" r:id="rId18"/>
    <p:sldId id="444" r:id="rId19"/>
    <p:sldId id="445" r:id="rId20"/>
    <p:sldId id="438" r:id="rId21"/>
    <p:sldId id="442" r:id="rId22"/>
    <p:sldId id="451" r:id="rId23"/>
    <p:sldId id="437" r:id="rId24"/>
    <p:sldId id="452" r:id="rId25"/>
    <p:sldId id="435" r:id="rId26"/>
    <p:sldId id="423" r:id="rId27"/>
    <p:sldId id="447" r:id="rId28"/>
    <p:sldId id="392" r:id="rId29"/>
    <p:sldId id="449" r:id="rId30"/>
    <p:sldId id="450" r:id="rId31"/>
    <p:sldId id="453" r:id="rId32"/>
    <p:sldId id="455" r:id="rId33"/>
    <p:sldId id="439" r:id="rId34"/>
    <p:sldId id="380" r:id="rId35"/>
    <p:sldId id="364" r:id="rId36"/>
    <p:sldId id="385" r:id="rId37"/>
    <p:sldId id="441" r:id="rId38"/>
    <p:sldId id="454" r:id="rId39"/>
    <p:sldId id="363" r:id="rId40"/>
    <p:sldId id="377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 autoAdjust="0"/>
    <p:restoredTop sz="70088" autoAdjust="0"/>
  </p:normalViewPr>
  <p:slideViewPr>
    <p:cSldViewPr snapToGrid="0">
      <p:cViewPr varScale="1">
        <p:scale>
          <a:sx n="70" d="100"/>
          <a:sy n="70" d="100"/>
        </p:scale>
        <p:origin x="21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Затем он подготавливает коллектор – пишет его конфигурацию, разворачивает его в нескольких экземплярах, и настраивает балансировщик перед ними.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настроено поступление данных в </a:t>
            </a:r>
            <a:r>
              <a:rPr lang="en-US" dirty="0"/>
              <a:t>Kafka, TH</a:t>
            </a:r>
            <a:r>
              <a:rPr lang="ru-RU" dirty="0"/>
              <a:t>-аналитики занимаются конфигурацией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парсеров, так как они же пишут правила корреляционного анализа на основе нормализованных логов.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Основные проблемы этого процесса в том, что он занимает довольно много времени и требует множества ручных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Поэтому цель этой работы – оптимизировать данный процесс.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представленные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Анализ процесса показал, что действия, выделенные голубым достаточно типовые, чтобы их автоматизировать. В случае согласований – их можно и вовсе исключить из процесса, далее будет рассмотрено – как.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Подпроцесс настройки парсера в текущей работе рассматриваться не будет, так как его автоматизация – более сложный и комплексный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автоматизации были составлены следующие требования.</a:t>
            </a:r>
          </a:p>
          <a:p>
            <a:r>
              <a:rPr lang="ru-RU" dirty="0"/>
              <a:t>Системным инженерами важно сократить время ручных действий и количество мест для внесения изменений. В случае сбоя в автоматике должна оставаться возможность применения изменений в полуавтоматическом режиме с локальных машин.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поставленных требований процесс должен выглядеть следующим образом. В качестве сервиса автоматизации глобально можно рассмотреть два варианта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i="1" dirty="0"/>
              <a:t>След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Полноценный сервис с интерфейсом, бэкендом и базой данных для хранения состояния</a:t>
            </a:r>
          </a:p>
          <a:p>
            <a:pPr marL="0" indent="0">
              <a:buNone/>
            </a:pPr>
            <a:r>
              <a:rPr lang="ru-RU" dirty="0"/>
              <a:t>Или </a:t>
            </a:r>
            <a:r>
              <a:rPr lang="en-US" dirty="0"/>
              <a:t>Git </a:t>
            </a:r>
            <a:r>
              <a:rPr lang="ru-RU" dirty="0"/>
              <a:t>репозиторий с </a:t>
            </a:r>
            <a:r>
              <a:rPr lang="en-US" dirty="0"/>
              <a:t>CI/CD </a:t>
            </a:r>
            <a:r>
              <a:rPr lang="ru-RU" dirty="0" err="1"/>
              <a:t>cистемой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78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 вариант требует меньше ресурсов для реализации и поддержки, а также по умолчанию обеспечивает высокие гарантии сохранности данных, поэтому в качестве автоматизации выбран этот вариант.</a:t>
            </a:r>
          </a:p>
          <a:p>
            <a:r>
              <a:rPr lang="ru-RU" dirty="0"/>
              <a:t>Можно заметить, что в целевом процессе нет операций согласования. Далее будет рассмотрено, как этого достичь.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балансировщика – один из пунктов, занимающий много времени на согласования.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6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Центр мониторинга и реагирования на </a:t>
            </a:r>
            <a:r>
              <a:rPr lang="ru-RU"/>
              <a:t>инциденты (</a:t>
            </a:r>
            <a:r>
              <a:rPr lang="ru-RU" dirty="0"/>
              <a:t>SOC) занимается централизованной обработкой и анализом событий безопасности.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или изменение конфигурации балансировщика подразумевает внесение изменений в файл со следующей структурой.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6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Например, для создания новой конфигурации необходимо разместить следующие записи в файле.</a:t>
            </a:r>
            <a:br>
              <a:rPr lang="ru-RU" dirty="0"/>
            </a:br>
            <a:endParaRPr lang="ru-RU" dirty="0"/>
          </a:p>
          <a:p>
            <a:r>
              <a:rPr lang="ru-RU" b="0" i="1" dirty="0"/>
              <a:t>След слайд.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60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Добавление данных записей можно автоматизировать, например, следующим процессом. Но это решение влечет за собой определенные ограничения, описанные в тексте работы.</a:t>
            </a:r>
            <a:br>
              <a:rPr lang="ru-RU" dirty="0"/>
            </a:br>
            <a:r>
              <a:rPr lang="ru-RU" dirty="0"/>
              <a:t>Более дешевое и простое решение –заранее сгенерировать конфигурацию балансировщиков, например, так 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877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Вместо добавления конфигураций при создании коллектора, можно создать несколько сотен конфигураций балансировщиков наперед, например, с такой логикой именования.</a:t>
            </a:r>
          </a:p>
          <a:p>
            <a:r>
              <a:rPr lang="ru-RU" dirty="0"/>
              <a:t>Да, имя конфигураций при таком подходе теряет смысл, но он и не нужен.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Примерно так будет выглядеть конфигурация.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12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подпроцесс требующий согласования со стороны внешней команды – конфигурация топика. Это вызвано ограничениями со стороны сервиса создания топиков.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0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существующем кластере </a:t>
            </a:r>
            <a:r>
              <a:rPr lang="en-US" dirty="0"/>
              <a:t>Kafka </a:t>
            </a:r>
            <a:r>
              <a:rPr lang="ru-RU" dirty="0"/>
              <a:t>автоматически можно только создавать топики. Остальные действия выполняются через сервис поддержки.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Однако, есть альтернативное решение – кластер в сервисе </a:t>
            </a:r>
            <a:r>
              <a:rPr lang="en-US" dirty="0"/>
              <a:t>Kafka as a Service, </a:t>
            </a:r>
            <a:r>
              <a:rPr lang="en-US" dirty="0" err="1"/>
              <a:t>KaaS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предоставляет возможность управлять всеми сущностями в кластере без участия людей. В сравнении с использованием существующего кластера с его надстройками, </a:t>
            </a:r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дает большое преимущество для автоматического управления. И его использование - единственная возможность исключить согласования из данного подпроцесса.</a:t>
            </a:r>
          </a:p>
          <a:p>
            <a:r>
              <a:rPr lang="ru-RU" dirty="0"/>
              <a:t>Поэтому, принято решение мигрировать с существующего кластера на кластер в </a:t>
            </a:r>
            <a:r>
              <a:rPr lang="en-US" dirty="0" err="1"/>
              <a:t>KaaS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Также </a:t>
            </a:r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упрощает соблюдение принципа наименьших привилегий из-за простоты настройки разрешений, более подробно это описано в тексте работы.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73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Далее необходимо рассмотреть, чем будет оперировать автоматизация. Репозиторий источников содержит следующую структуру файлов. Каждая поддиректория в </a:t>
            </a:r>
            <a:r>
              <a:rPr lang="en-US" dirty="0"/>
              <a:t>sources </a:t>
            </a:r>
            <a:r>
              <a:rPr lang="ru-RU" dirty="0"/>
              <a:t>служит для описания сущностей под определенный источник.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Так, файл </a:t>
            </a:r>
            <a:r>
              <a:rPr lang="en-US" dirty="0"/>
              <a:t>kafka.yml </a:t>
            </a:r>
            <a:r>
              <a:rPr lang="ru-RU" dirty="0"/>
              <a:t>описывает параметры топика и пользователей, которые должны иметь к нему доступ.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Схематичное изображение процесса обработки событий представлено на слайде.</a:t>
            </a:r>
            <a:br>
              <a:rPr lang="ru-RU" dirty="0"/>
            </a:br>
            <a:r>
              <a:rPr lang="ru-RU" dirty="0"/>
              <a:t>Источник логов порождает событие и отправляет в систему хранения, оттуда его забирает коррелятор.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Он определяет, является ли выбранная совокупность событий легитимной.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Файл </a:t>
            </a:r>
            <a:r>
              <a:rPr lang="en-US" dirty="0" err="1"/>
              <a:t>main.yml</a:t>
            </a:r>
            <a:r>
              <a:rPr lang="ru-RU" dirty="0"/>
              <a:t> абстрактно описывает конфигурацию коллектора и специфику его развертывания. По умолчанию для типового коллектора достаточно указать протокол взаимодействия и порт.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645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нетиповых случаев предусмотрена возможность задавать конфигурацию императивно через внешние файлы используя синтаксис инструмента, например, </a:t>
            </a:r>
            <a:r>
              <a:rPr lang="en-US" dirty="0"/>
              <a:t>Vector Remap Language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41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Как сказано ранее, в качестве системы автоматизации используется </a:t>
            </a:r>
            <a:r>
              <a:rPr lang="en-US" dirty="0"/>
              <a:t>CI/CD </a:t>
            </a:r>
            <a:r>
              <a:rPr lang="ru-RU" dirty="0"/>
              <a:t>система. Пайплайн в ней выглядит следующим образом.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Запуск сценария автоматизации – это шаг, который можно выполнить вручную с локальной машины. Более подробно это описано в </a:t>
            </a:r>
            <a:r>
              <a:rPr lang="ru-RU"/>
              <a:t>тексте работы.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433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Сценарий автоматизации состоит из следующих компонентов. Есть несколько менеджеров, управляющих топиками, пользователями и активными экземплярами коллекторов. Управление происходит по следующему алгоритму.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цикле по директориям источников обрабатываются топики, пользователи и коллекторы.</a:t>
            </a:r>
          </a:p>
          <a:p>
            <a:r>
              <a:rPr lang="ru-RU" dirty="0"/>
              <a:t>В случае несуществования сущности из конфига – она создается, в случае несоответствия параметров – она изменяется.</a:t>
            </a:r>
          </a:p>
          <a:p>
            <a:r>
              <a:rPr lang="ru-RU" dirty="0"/>
              <a:t>Когда цикл завершается, происходит удаление сущностей, которые не описаны в конфигурации, но ещё существуют.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34</a:t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Итого:</a:t>
            </a:r>
            <a:r>
              <a:rPr lang="en-US" dirty="0"/>
              <a:t> </a:t>
            </a:r>
            <a:r>
              <a:rPr lang="ru-RU" dirty="0"/>
              <a:t>если ранее системному инженеру необходимо было сделать 6 действий в разных местах и подождать пары согласований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То в типичном сценарии теперь необходимо скопировать существующий конфиг и только поменять название директории.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ходе работы была разработана автоматизация управления коллекторами и топиками, повышена безопасность системы за счет внедрения учетных записей с ограниченным доступом, упрощен подпроцесс создания конфигураций балансировщиков, а также произведена миграция на решение </a:t>
            </a:r>
            <a:r>
              <a:rPr lang="en-US" dirty="0"/>
              <a:t>Kafka as a Service</a:t>
            </a:r>
            <a:r>
              <a:rPr lang="ru-RU" dirty="0"/>
              <a:t>. За счет внесенных изменений максимальное время выполнения всего процесса снижено до </a:t>
            </a:r>
            <a:r>
              <a:rPr lang="ru-RU" b="1" dirty="0"/>
              <a:t>24 часов</a:t>
            </a:r>
            <a:r>
              <a:rPr lang="ru-RU" dirty="0"/>
              <a:t>, а время выполнения подпроцессов, которые подверглись изменению</a:t>
            </a:r>
            <a:r>
              <a:rPr lang="en-US" dirty="0"/>
              <a:t>,</a:t>
            </a:r>
            <a:r>
              <a:rPr lang="ru-RU" dirty="0"/>
              <a:t> с </a:t>
            </a:r>
            <a:r>
              <a:rPr lang="ru-RU" b="1" dirty="0"/>
              <a:t>48 часов</a:t>
            </a:r>
            <a:r>
              <a:rPr lang="ru-RU" dirty="0"/>
              <a:t> до времени выполнения автоматизированного </a:t>
            </a:r>
            <a:r>
              <a:rPr lang="en-US" dirty="0"/>
              <a:t>CI/CD </a:t>
            </a:r>
            <a:r>
              <a:rPr lang="ru-RU" dirty="0" err="1"/>
              <a:t>пайплайна</a:t>
            </a:r>
            <a:r>
              <a:rPr lang="ru-RU" dirty="0"/>
              <a:t> (не более 10 минут)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9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Планы по этому проекту заключаются в том, чтобы автоматизировать его ещё сильнее, используя большие языковые 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36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39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Одним из этапов обработкой событий является их доставка в систему хранения.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отправкой логов в систему хранения, необходимо их подготовить, этим занимается парсер.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Для ускорения её можно распараллелить.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способны отправлять данные в </a:t>
            </a:r>
            <a:r>
              <a:rPr lang="en-US" dirty="0"/>
              <a:t>Kafka</a:t>
            </a:r>
            <a:r>
              <a:rPr lang="ru-RU" dirty="0"/>
              <a:t> без посредников.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приема событий с таких источников создается коллектор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Типовой процесс настройки сбора логов выглядит следующим образом. Его инициатором является специалист по поиску угроз (</a:t>
            </a:r>
            <a:r>
              <a:rPr lang="en-US" dirty="0"/>
              <a:t>Thread Hunting </a:t>
            </a:r>
            <a:r>
              <a:rPr lang="ru-RU" dirty="0"/>
              <a:t>аналитик), он запрашивает подготовку коллектора под определенный источник, чем далее занимается системный инженер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Системный инженер создает топик в кластере </a:t>
            </a:r>
            <a:r>
              <a:rPr lang="en-US" dirty="0"/>
              <a:t>Kafka</a:t>
            </a:r>
            <a:r>
              <a:rPr lang="ru-RU" dirty="0"/>
              <a:t>, запрашивает его модификацию, если топик не отвечает заданным параметрам (например, время хранения сообщений меньше желаемого)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в центре мониторинга информационной безопасности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84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Ким Константин Станиславович, доцент, учебный офис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2F151DE-D342-DDF5-7C2F-DF31EACE124D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4943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4221487" y="4494567"/>
            <a:ext cx="1036313" cy="614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639150" y="3607585"/>
            <a:ext cx="1063677" cy="7363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7087266" y="4780564"/>
            <a:ext cx="1672574" cy="4619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4010783" y="5446357"/>
            <a:ext cx="1305328" cy="474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6221806" y="2858959"/>
            <a:ext cx="1227997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877669" y="2612234"/>
            <a:ext cx="1322773" cy="210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E0C4-A45E-CDD3-05C4-BBB5871BB854}"/>
              </a:ext>
            </a:extLst>
          </p:cNvPr>
          <p:cNvSpPr txBox="1"/>
          <p:nvPr/>
        </p:nvSpPr>
        <p:spPr>
          <a:xfrm>
            <a:off x="4221487" y="4181343"/>
            <a:ext cx="1063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10 минут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AADC7-D70F-2742-E79B-59E16BC80F8F}"/>
              </a:ext>
            </a:extLst>
          </p:cNvPr>
          <p:cNvSpPr txBox="1"/>
          <p:nvPr/>
        </p:nvSpPr>
        <p:spPr>
          <a:xfrm>
            <a:off x="5300568" y="5487075"/>
            <a:ext cx="8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D9BB3-B5B5-F7A0-0A4E-3DDCB72AF740}"/>
              </a:ext>
            </a:extLst>
          </p:cNvPr>
          <p:cNvSpPr txBox="1"/>
          <p:nvPr/>
        </p:nvSpPr>
        <p:spPr>
          <a:xfrm>
            <a:off x="8759840" y="4821283"/>
            <a:ext cx="891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A880B-8407-148E-C1FD-A99083F12F03}"/>
              </a:ext>
            </a:extLst>
          </p:cNvPr>
          <p:cNvSpPr txBox="1"/>
          <p:nvPr/>
        </p:nvSpPr>
        <p:spPr>
          <a:xfrm>
            <a:off x="6702827" y="3791150"/>
            <a:ext cx="889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ABAF6-F6F4-DB25-9DA3-2BBD544C4D4B}"/>
              </a:ext>
            </a:extLst>
          </p:cNvPr>
          <p:cNvSpPr txBox="1"/>
          <p:nvPr/>
        </p:nvSpPr>
        <p:spPr>
          <a:xfrm>
            <a:off x="6364108" y="2528108"/>
            <a:ext cx="88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5D81B-C81E-7877-0CE7-07927C02A55B}"/>
              </a:ext>
            </a:extLst>
          </p:cNvPr>
          <p:cNvSpPr txBox="1"/>
          <p:nvPr/>
        </p:nvSpPr>
        <p:spPr>
          <a:xfrm>
            <a:off x="9539056" y="2286635"/>
            <a:ext cx="814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B87660-2C02-B186-1FD8-9023985580CC}"/>
              </a:ext>
            </a:extLst>
          </p:cNvPr>
          <p:cNvSpPr/>
          <p:nvPr/>
        </p:nvSpPr>
        <p:spPr>
          <a:xfrm>
            <a:off x="8983980" y="3071673"/>
            <a:ext cx="1729740" cy="45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2ADC0-84EE-F548-7D44-B60C42222234}"/>
              </a:ext>
            </a:extLst>
          </p:cNvPr>
          <p:cNvSpPr txBox="1"/>
          <p:nvPr/>
        </p:nvSpPr>
        <p:spPr>
          <a:xfrm>
            <a:off x="9219739" y="349845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42137-054C-578B-8F5C-6459179BBFF5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898D48-C9CC-7F0B-8159-6653C27CCE9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2194560" y="4187681"/>
            <a:ext cx="1272540" cy="41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752600" y="5495003"/>
            <a:ext cx="1714500" cy="440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689982" y="4146066"/>
            <a:ext cx="1053093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64BC3-D306-1200-C7EE-C5F1E7D259A6}"/>
              </a:ext>
            </a:extLst>
          </p:cNvPr>
          <p:cNvSpPr txBox="1"/>
          <p:nvPr/>
        </p:nvSpPr>
        <p:spPr>
          <a:xfrm>
            <a:off x="-80338" y="423016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5A582-25B3-C3B0-11EF-79BBCE1358B1}"/>
              </a:ext>
            </a:extLst>
          </p:cNvPr>
          <p:cNvSpPr txBox="1"/>
          <p:nvPr/>
        </p:nvSpPr>
        <p:spPr>
          <a:xfrm>
            <a:off x="2594988" y="4602130"/>
            <a:ext cx="87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BA349-A1C2-115D-58DE-E70BD78646D8}"/>
              </a:ext>
            </a:extLst>
          </p:cNvPr>
          <p:cNvSpPr txBox="1"/>
          <p:nvPr/>
        </p:nvSpPr>
        <p:spPr>
          <a:xfrm>
            <a:off x="2594988" y="5935981"/>
            <a:ext cx="86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9A576-E6BD-0CF9-0B74-59C903D42819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B43646-2E56-2381-645D-7DBEDFFAE88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03595" y="1094582"/>
            <a:ext cx="10656887" cy="50341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ru-RU" sz="3000" b="1" dirty="0"/>
              <a:t>Цель: </a:t>
            </a: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Задачи:</a:t>
            </a:r>
            <a:endParaRPr sz="3000" dirty="0"/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9D4A382-7707-9FEC-EAED-E62A843D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Цель и задачи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82B7D07-B554-76D1-B1D8-CECA8B8C00A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217" y="676613"/>
            <a:ext cx="11155566" cy="617788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950366" y="2403835"/>
            <a:ext cx="1437734" cy="37746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773754" y="1377212"/>
            <a:ext cx="960046" cy="43888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6161395" y="751981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4229099" y="4450315"/>
            <a:ext cx="1040781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635432" y="3627923"/>
            <a:ext cx="1089218" cy="70912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4032249" y="5416031"/>
            <a:ext cx="1243981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6250607" y="2863849"/>
            <a:ext cx="1230350" cy="56164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873273" y="2616200"/>
            <a:ext cx="1305777" cy="19691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686299" y="4129714"/>
            <a:ext cx="1075242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CAE266D-3256-47AD-013C-B15C219C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2355"/>
              </p:ext>
            </p:extLst>
          </p:nvPr>
        </p:nvGraphicFramePr>
        <p:xfrm>
          <a:off x="8513685" y="6248400"/>
          <a:ext cx="36783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8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Можно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Нельзя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2697D2-792D-2400-72B2-2A0D936DCBFB}"/>
              </a:ext>
            </a:extLst>
          </p:cNvPr>
          <p:cNvSpPr/>
          <p:nvPr/>
        </p:nvSpPr>
        <p:spPr>
          <a:xfrm>
            <a:off x="2209800" y="4210050"/>
            <a:ext cx="1265122" cy="3903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7248"/>
            <a:ext cx="10515600" cy="4351338"/>
          </a:xfrm>
        </p:spPr>
        <p:txBody>
          <a:bodyPr>
            <a:normAutofit/>
          </a:bodyPr>
          <a:lstStyle/>
          <a:p>
            <a:r>
              <a:rPr lang="ru-RU" sz="3000" dirty="0"/>
              <a:t>Централизованное управление конфигурацией коллекторов и топиков с возможностью применения изменений с локальных машин.</a:t>
            </a:r>
          </a:p>
          <a:p>
            <a:r>
              <a:rPr lang="ru-RU" sz="3000" dirty="0"/>
              <a:t>Скорость подготовки коллектора:</a:t>
            </a:r>
          </a:p>
          <a:p>
            <a:pPr lvl="1"/>
            <a:r>
              <a:rPr lang="ru-RU" sz="3000" dirty="0"/>
              <a:t>полный цикл ≤ 2 ч; ручные действия ≤ 10 мин</a:t>
            </a:r>
          </a:p>
          <a:p>
            <a:r>
              <a:rPr lang="ru-RU" sz="3000" dirty="0"/>
              <a:t>Скорость подготовки топика:</a:t>
            </a:r>
          </a:p>
          <a:p>
            <a:pPr lvl="1"/>
            <a:r>
              <a:rPr lang="ru-RU" sz="3000" dirty="0"/>
              <a:t>полный цикл ≤ 2 ч; ручные действия ≤ 10 мин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F081C7-8310-EB7B-7635-572E19A65761}"/>
              </a:ext>
            </a:extLst>
          </p:cNvPr>
          <p:cNvSpPr txBox="1">
            <a:spLocks/>
          </p:cNvSpPr>
          <p:nvPr/>
        </p:nvSpPr>
        <p:spPr>
          <a:xfrm>
            <a:off x="903595" y="38182"/>
            <a:ext cx="7800445" cy="820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Требования к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31908"/>
            <a:ext cx="12176308" cy="392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D2E44-2D65-BAF1-55C7-9023412A10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EEBE0A6-05BB-35BF-AD90-DCEE2E6A0D6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C5A494-B2BC-C336-1EA3-2CFE9C034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CE95B-52AC-1E40-CF51-390CDEC3897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0043BC9-0D77-64F1-01B6-9B6AA5A02005}"/>
              </a:ext>
            </a:extLst>
          </p:cNvPr>
          <p:cNvSpPr txBox="1">
            <a:spLocks/>
          </p:cNvSpPr>
          <p:nvPr/>
        </p:nvSpPr>
        <p:spPr>
          <a:xfrm>
            <a:off x="903595" y="29233"/>
            <a:ext cx="7800445" cy="8384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92" y="1698533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F5ED1C-863B-CE44-540D-FFE80565777A}"/>
              </a:ext>
            </a:extLst>
          </p:cNvPr>
          <p:cNvSpPr/>
          <p:nvPr/>
        </p:nvSpPr>
        <p:spPr>
          <a:xfrm>
            <a:off x="6139357" y="2534295"/>
            <a:ext cx="1714220" cy="750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633BAA-496A-C501-D5EE-14795B1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1"/>
          <a:stretch/>
        </p:blipFill>
        <p:spPr bwMode="auto">
          <a:xfrm>
            <a:off x="223077" y="3429000"/>
            <a:ext cx="5665859" cy="3308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ABDAD0A7-1DA4-0069-8C47-5BBFA2069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3679" y="1686270"/>
            <a:ext cx="523925" cy="283947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E1854A-D08B-12A8-84B4-51AC31417B4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B0E14-B1BC-A21B-777A-AE343F69836D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1AEB72-1EB3-9F5E-4007-0823D8F31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828BD-59C3-5CA0-E83A-FDAB830240A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00993D3-6622-F2C5-872A-4F852A61515D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8927238" cy="7386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Варианты сервиса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443389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385" y="1698544"/>
            <a:ext cx="12143229" cy="39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0E3C34-0FBE-20FD-0119-E64553C3E9F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5A61C1-86FE-1ACB-8FE5-81169DF1C9E5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F270E-8CB7-8E5D-2044-12FEFA098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0FD83-5AC8-8835-A08A-43E49B45793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24AD9B9-8C66-548F-BA71-BC49F1A50176}"/>
              </a:ext>
            </a:extLst>
          </p:cNvPr>
          <p:cNvSpPr txBox="1">
            <a:spLocks/>
          </p:cNvSpPr>
          <p:nvPr/>
        </p:nvSpPr>
        <p:spPr>
          <a:xfrm>
            <a:off x="903595" y="101722"/>
            <a:ext cx="7800445" cy="69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1896208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921F55-E56D-9753-DA5B-CBBC6120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3595" y="1933065"/>
            <a:ext cx="10385845" cy="357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15C372-7DE7-7825-1E89-69C4BE1B9F0E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B792686-EB3F-C9E3-B583-F1D27282BF4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5798D3-CF40-FA3A-ACAB-57FB9E4EF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A5C46-9955-C69B-5467-4DB2AD7E5FE6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826A80-C3F2-B5AE-452B-FC0C1D04C6D3}"/>
              </a:ext>
            </a:extLst>
          </p:cNvPr>
          <p:cNvSpPr txBox="1">
            <a:spLocks/>
          </p:cNvSpPr>
          <p:nvPr/>
        </p:nvSpPr>
        <p:spPr>
          <a:xfrm>
            <a:off x="903595" y="91276"/>
            <a:ext cx="7800445" cy="7143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37072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4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656288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b="1" dirty="0"/>
              <a:t>Лог (событие)</a:t>
            </a:r>
            <a:r>
              <a:rPr lang="en-US" sz="3000" b="1" dirty="0"/>
              <a:t> </a:t>
            </a:r>
            <a:r>
              <a:rPr lang="ru-RU" sz="3000" dirty="0"/>
              <a:t>—</a:t>
            </a:r>
            <a:r>
              <a:rPr lang="en-US" sz="3000" dirty="0"/>
              <a:t> </a:t>
            </a:r>
            <a:r>
              <a:rPr lang="ru-RU" sz="3000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en-US" sz="3000" dirty="0"/>
              <a:t>Security Operations Center </a:t>
            </a:r>
            <a:r>
              <a:rPr lang="ru-RU" sz="3000" dirty="0"/>
              <a:t>(</a:t>
            </a:r>
            <a:r>
              <a:rPr lang="en-US" sz="3000" b="1" dirty="0"/>
              <a:t>SOC</a:t>
            </a:r>
            <a:r>
              <a:rPr lang="en-US" sz="3000" dirty="0"/>
              <a:t>)</a:t>
            </a:r>
            <a:r>
              <a:rPr lang="ru-RU" sz="3000" dirty="0"/>
              <a:t> — центр реагирования на инциденты информационной безопасности </a:t>
            </a:r>
            <a:endParaRPr 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D22E1B-5FA7-97EF-36C9-74B9334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407205BD-08FA-5174-36D3-B6D34949ADA2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AF448C3D-4DAA-26F6-E9E7-8CE52DE857F8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FDE497-E1F0-B1BE-A383-804ABF56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948039" y="832187"/>
            <a:ext cx="5974672" cy="215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948039" y="375673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51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26D34-1264-7822-AF0D-F52F92EF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7883"/>
            <a:ext cx="12192000" cy="2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A6CAB466-65FF-ABAF-9CC6-AE64B43C85F7}"/>
              </a:ext>
            </a:extLst>
          </p:cNvPr>
          <p:cNvSpPr txBox="1">
            <a:spLocks/>
          </p:cNvSpPr>
          <p:nvPr/>
        </p:nvSpPr>
        <p:spPr>
          <a:xfrm>
            <a:off x="903595" y="80180"/>
            <a:ext cx="7800445" cy="736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61127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A0B9E7-461C-E23B-325E-3975E1E56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90" y="0"/>
            <a:ext cx="6690987" cy="6858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64BF7E-1B96-13BC-81FE-CAEC2461E737}"/>
              </a:ext>
            </a:extLst>
          </p:cNvPr>
          <p:cNvSpPr/>
          <p:nvPr/>
        </p:nvSpPr>
        <p:spPr>
          <a:xfrm>
            <a:off x="6317891" y="952776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B83F8F6-ABB5-FADD-D096-EB0D0DAC24C8}"/>
              </a:ext>
            </a:extLst>
          </p:cNvPr>
          <p:cNvSpPr/>
          <p:nvPr/>
        </p:nvSpPr>
        <p:spPr>
          <a:xfrm>
            <a:off x="6353322" y="3608438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9038BB-3E12-160F-6401-12DA3994D920}"/>
              </a:ext>
            </a:extLst>
          </p:cNvPr>
          <p:cNvSpPr/>
          <p:nvPr/>
        </p:nvSpPr>
        <p:spPr>
          <a:xfrm>
            <a:off x="10351363" y="4358936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77AEA10-20C7-EDE6-0321-6442E12A6189}"/>
              </a:ext>
            </a:extLst>
          </p:cNvPr>
          <p:cNvSpPr/>
          <p:nvPr/>
        </p:nvSpPr>
        <p:spPr>
          <a:xfrm>
            <a:off x="10521518" y="4729685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693F1C-A321-5B79-B12C-B27B0A4F9370}"/>
              </a:ext>
            </a:extLst>
          </p:cNvPr>
          <p:cNvSpPr/>
          <p:nvPr/>
        </p:nvSpPr>
        <p:spPr>
          <a:xfrm>
            <a:off x="9786151" y="1348772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43F07CB0-46AC-60F8-79D4-081A2657D326}"/>
              </a:ext>
            </a:extLst>
          </p:cNvPr>
          <p:cNvSpPr txBox="1">
            <a:spLocks/>
          </p:cNvSpPr>
          <p:nvPr/>
        </p:nvSpPr>
        <p:spPr>
          <a:xfrm>
            <a:off x="903595" y="79142"/>
            <a:ext cx="4405595" cy="138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br>
              <a:rPr lang="ru-RU" dirty="0"/>
            </a:br>
            <a:r>
              <a:rPr lang="ru-RU" dirty="0"/>
              <a:t>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9A2109-D540-A2BF-E4D3-E97189D3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063" y="0"/>
            <a:ext cx="2438937" cy="6858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AA36F18-F88F-6F88-11AF-5118B05A4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186" y="1129583"/>
            <a:ext cx="3774569" cy="538894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5967DF-75CE-9C5B-47D0-15189BE38AB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989755" y="1129583"/>
            <a:ext cx="3560984" cy="269447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7">
            <a:extLst>
              <a:ext uri="{FF2B5EF4-FFF2-40B4-BE49-F238E27FC236}">
                <a16:creationId xmlns:a16="http://schemas.microsoft.com/office/drawing/2014/main" id="{F0F823E8-D72D-B57C-56E2-7F1DE16D2EA5}"/>
              </a:ext>
            </a:extLst>
          </p:cNvPr>
          <p:cNvSpPr txBox="1">
            <a:spLocks/>
          </p:cNvSpPr>
          <p:nvPr/>
        </p:nvSpPr>
        <p:spPr>
          <a:xfrm>
            <a:off x="903595" y="129006"/>
            <a:ext cx="7800445" cy="6389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83281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2D5624-9796-D6D6-5C51-4C3D2949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50781" y="1005041"/>
            <a:ext cx="8290437" cy="53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60E5CA25-C737-2660-6404-703A2A915546}"/>
              </a:ext>
            </a:extLst>
          </p:cNvPr>
          <p:cNvSpPr txBox="1">
            <a:spLocks/>
          </p:cNvSpPr>
          <p:nvPr/>
        </p:nvSpPr>
        <p:spPr>
          <a:xfrm>
            <a:off x="903595" y="115690"/>
            <a:ext cx="7800445" cy="6655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582" y="1415787"/>
            <a:ext cx="7592525" cy="480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5B542A-3C1D-4659-AFB6-24EC7CC28334}"/>
              </a:ext>
            </a:extLst>
          </p:cNvPr>
          <p:cNvSpPr/>
          <p:nvPr/>
        </p:nvSpPr>
        <p:spPr>
          <a:xfrm>
            <a:off x="2405849" y="3355760"/>
            <a:ext cx="2024108" cy="91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C4278FB-888A-697F-C740-CFC40F040847}"/>
              </a:ext>
            </a:extLst>
          </p:cNvPr>
          <p:cNvSpPr txBox="1">
            <a:spLocks/>
          </p:cNvSpPr>
          <p:nvPr/>
        </p:nvSpPr>
        <p:spPr>
          <a:xfrm>
            <a:off x="903595" y="120129"/>
            <a:ext cx="7728751" cy="656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4" y="79141"/>
            <a:ext cx="11122942" cy="1389911"/>
          </a:xfrm>
        </p:spPr>
        <p:txBody>
          <a:bodyPr/>
          <a:lstStyle/>
          <a:p>
            <a:r>
              <a:rPr lang="ru-RU" dirty="0"/>
              <a:t>Сравнение текущего кластера </a:t>
            </a:r>
            <a:br>
              <a:rPr lang="ru-RU" dirty="0"/>
            </a:br>
            <a:r>
              <a:rPr lang="ru-RU" dirty="0"/>
              <a:t>и кластера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DB5EF51-EC6C-A2C8-DF96-BBEB328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484"/>
              </p:ext>
            </p:extLst>
          </p:nvPr>
        </p:nvGraphicFramePr>
        <p:xfrm>
          <a:off x="903594" y="2031813"/>
          <a:ext cx="10495334" cy="40619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57753">
                  <a:extLst>
                    <a:ext uri="{9D8B030D-6E8A-4147-A177-3AD203B41FA5}">
                      <a16:colId xmlns:a16="http://schemas.microsoft.com/office/drawing/2014/main" val="2402495683"/>
                    </a:ext>
                  </a:extLst>
                </a:gridCol>
                <a:gridCol w="3599072">
                  <a:extLst>
                    <a:ext uri="{9D8B030D-6E8A-4147-A177-3AD203B41FA5}">
                      <a16:colId xmlns:a16="http://schemas.microsoft.com/office/drawing/2014/main" val="235195091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2169494727"/>
                    </a:ext>
                  </a:extLst>
                </a:gridCol>
              </a:tblGrid>
              <a:tr h="82764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существующем кластере </a:t>
                      </a:r>
                      <a:r>
                        <a:rPr lang="en-US" dirty="0"/>
                        <a:t>Kafka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кластере </a:t>
                      </a:r>
                      <a:r>
                        <a:rPr lang="en-US" dirty="0"/>
                        <a:t>Kafka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KaaS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2008"/>
                  </a:ext>
                </a:extLst>
              </a:tr>
              <a:tr h="673859">
                <a:tc>
                  <a:txBody>
                    <a:bodyPr/>
                    <a:lstStyle/>
                    <a:p>
                      <a:r>
                        <a:rPr lang="ru-RU" dirty="0"/>
                        <a:t>Создание топиков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создания топиков </a:t>
                      </a:r>
                      <a:br>
                        <a:rPr lang="ru-RU" dirty="0"/>
                      </a:br>
                      <a:r>
                        <a:rPr lang="ru-RU" sz="1600" dirty="0"/>
                        <a:t>(с ограничениями по параметрам)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47467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ru-RU" dirty="0"/>
                        <a:t>Изменение параметров топика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01386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Создание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4348"/>
                  </a:ext>
                </a:extLst>
              </a:tr>
              <a:tr h="639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параметров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29858"/>
                  </a:ext>
                </a:extLst>
              </a:tr>
              <a:tr h="607368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разрешениями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449481" cy="1389912"/>
          </a:xfrm>
        </p:spPr>
        <p:txBody>
          <a:bodyPr>
            <a:normAutofit/>
          </a:bodyPr>
          <a:lstStyle/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D60508-4115-1249-39A4-490E709A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355" y="1745829"/>
            <a:ext cx="6041290" cy="45759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3FFC628E-9ECD-CB84-CA01-678C8918AC1C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10449481" cy="138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0491A4-957A-DA20-CA93-DCD50BF04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318" y="1656289"/>
            <a:ext cx="4315427" cy="425826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F50566-384A-95FC-858E-15AFF778A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55" y="2176230"/>
            <a:ext cx="4710344" cy="3567834"/>
          </a:xfrm>
          <a:prstGeom prst="rect">
            <a:avLst/>
          </a:prstGeom>
        </p:spPr>
      </p:pic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957EF77-056A-8780-954B-6FA6CCC3C09C}"/>
              </a:ext>
            </a:extLst>
          </p:cNvPr>
          <p:cNvCxnSpPr>
            <a:cxnSpLocks/>
          </p:cNvCxnSpPr>
          <p:nvPr/>
        </p:nvCxnSpPr>
        <p:spPr>
          <a:xfrm flipV="1">
            <a:off x="3968318" y="2176230"/>
            <a:ext cx="2822085" cy="1010853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AE772AB-1F41-1497-DE9C-C5C60C618616}"/>
              </a:ext>
            </a:extLst>
          </p:cNvPr>
          <p:cNvSpPr/>
          <p:nvPr/>
        </p:nvSpPr>
        <p:spPr>
          <a:xfrm>
            <a:off x="2301003" y="3027285"/>
            <a:ext cx="1667315" cy="339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07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1"/>
            <a:ext cx="10515600" cy="738665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289"/>
            <a:ext cx="12192000" cy="38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AFA70-F06B-2853-AB8C-18B1D9D7AE9C}"/>
              </a:ext>
            </a:extLst>
          </p:cNvPr>
          <p:cNvSpPr txBox="1"/>
          <p:nvPr/>
        </p:nvSpPr>
        <p:spPr>
          <a:xfrm>
            <a:off x="165463" y="5760626"/>
            <a:ext cx="7194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Коррелятор</a:t>
            </a:r>
            <a:r>
              <a:rPr lang="ru-RU" sz="28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DF4DB75-2842-A5DB-2487-D34630DA8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5" y="2176230"/>
            <a:ext cx="4710344" cy="3567834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414413-B1A0-24F9-3A3B-62654E5F48C8}"/>
              </a:ext>
            </a:extLst>
          </p:cNvPr>
          <p:cNvSpPr/>
          <p:nvPr/>
        </p:nvSpPr>
        <p:spPr>
          <a:xfrm>
            <a:off x="2334827" y="3392009"/>
            <a:ext cx="1473694" cy="3395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44645"/>
            <a:ext cx="5480730" cy="1325563"/>
          </a:xfrm>
        </p:spPr>
        <p:txBody>
          <a:bodyPr>
            <a:noAutofit/>
          </a:bodyPr>
          <a:lstStyle/>
          <a:p>
            <a:r>
              <a:rPr lang="ru-RU" sz="3600" dirty="0"/>
              <a:t>Содержимое репозитория</a:t>
            </a:r>
            <a:br>
              <a:rPr lang="ru-RU" sz="3600" dirty="0"/>
            </a:br>
            <a:r>
              <a:rPr lang="ru-RU" sz="3600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880372-7EC0-EF51-CE96-873F198E4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325" y="17755"/>
            <a:ext cx="5778084" cy="68180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05F089D9-21E7-2191-F6BC-F004497A2F44}"/>
              </a:ext>
            </a:extLst>
          </p:cNvPr>
          <p:cNvCxnSpPr>
            <a:cxnSpLocks/>
          </p:cNvCxnSpPr>
          <p:nvPr/>
        </p:nvCxnSpPr>
        <p:spPr>
          <a:xfrm flipV="1">
            <a:off x="3808521" y="2106410"/>
            <a:ext cx="2287479" cy="145538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67A12-AB99-6CCB-BA7B-5AAD769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1706D5-F35F-3259-F7EF-555308482B95}"/>
              </a:ext>
            </a:extLst>
          </p:cNvPr>
          <p:cNvSpPr/>
          <p:nvPr/>
        </p:nvSpPr>
        <p:spPr>
          <a:xfrm>
            <a:off x="2308194" y="4370032"/>
            <a:ext cx="2467991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F056F4-876C-8A36-5BF3-0EA52AB4D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0" y="1956135"/>
            <a:ext cx="6382641" cy="354379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733584D-CDF6-1D5D-ECF5-DC02C165655B}"/>
              </a:ext>
            </a:extLst>
          </p:cNvPr>
          <p:cNvCxnSpPr/>
          <p:nvPr/>
        </p:nvCxnSpPr>
        <p:spPr>
          <a:xfrm rot="10800000" flipV="1">
            <a:off x="4864964" y="4287915"/>
            <a:ext cx="949911" cy="21491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7">
            <a:extLst>
              <a:ext uri="{FF2B5EF4-FFF2-40B4-BE49-F238E27FC236}">
                <a16:creationId xmlns:a16="http://schemas.microsoft.com/office/drawing/2014/main" id="{F20B0700-761B-0DC8-19BE-7CFF177500E4}"/>
              </a:ext>
            </a:extLst>
          </p:cNvPr>
          <p:cNvSpPr txBox="1">
            <a:spLocks/>
          </p:cNvSpPr>
          <p:nvPr/>
        </p:nvSpPr>
        <p:spPr>
          <a:xfrm>
            <a:off x="903595" y="79141"/>
            <a:ext cx="10449481" cy="138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Содержимое репозитория 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</p:spTree>
    <p:extLst>
      <p:ext uri="{BB962C8B-B14F-4D97-AF65-F5344CB8AC3E}">
        <p14:creationId xmlns:p14="http://schemas.microsoft.com/office/powerpoint/2010/main" val="629116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118040"/>
            <a:ext cx="5546124" cy="660867"/>
          </a:xfrm>
        </p:spPr>
        <p:txBody>
          <a:bodyPr>
            <a:noAutofit/>
          </a:bodyPr>
          <a:lstStyle/>
          <a:p>
            <a:r>
              <a:rPr lang="en-US" dirty="0"/>
              <a:t>CI/CD </a:t>
            </a:r>
            <a:r>
              <a:rPr lang="ru-RU" dirty="0"/>
              <a:t>Пайплайн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1478AB-E1D7-16EE-3ADB-1CDCABDD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2619" y="2507961"/>
            <a:ext cx="10333608" cy="184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63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5" y="82155"/>
            <a:ext cx="10515600" cy="1325563"/>
          </a:xfrm>
        </p:spPr>
        <p:txBody>
          <a:bodyPr/>
          <a:lstStyle/>
          <a:p>
            <a:r>
              <a:rPr lang="ru-RU" dirty="0"/>
              <a:t>Диаграмма классов сценария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6182" y="1659747"/>
            <a:ext cx="10839635" cy="51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222" y="-202772"/>
            <a:ext cx="2166695" cy="1666688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08B5DAA4-108C-E3AB-8A45-D43E712E0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6" b="4047"/>
          <a:stretch/>
        </p:blipFill>
        <p:spPr bwMode="auto">
          <a:xfrm>
            <a:off x="1499170" y="0"/>
            <a:ext cx="9193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7831688" cy="738664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80EED31-45F5-74B6-23E8-EFD204DA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48223"/>
              </p:ext>
            </p:extLst>
          </p:nvPr>
        </p:nvGraphicFramePr>
        <p:xfrm>
          <a:off x="8762260" y="6248400"/>
          <a:ext cx="3434457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22617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9E37F51-2545-BB8C-39B7-209456655B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9531" y="630572"/>
            <a:ext cx="11472937" cy="622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400"/>
            <a:ext cx="8195937" cy="738664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3C4F90-F971-8E10-A931-BEE21C89923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030"/>
            <a:ext cx="12192000" cy="432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4D959C0-2534-F46A-3A60-E294AA841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50223"/>
              </p:ext>
            </p:extLst>
          </p:nvPr>
        </p:nvGraphicFramePr>
        <p:xfrm>
          <a:off x="8762260" y="6248400"/>
          <a:ext cx="3434457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22617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6766"/>
            <a:ext cx="1679807" cy="731041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Упрощена настройка балансировщика</a:t>
            </a:r>
          </a:p>
          <a:p>
            <a:r>
              <a:rPr lang="ru-RU" sz="3200" dirty="0"/>
              <a:t>Существующий кластер </a:t>
            </a:r>
            <a:r>
              <a:rPr lang="en-US" sz="3200" dirty="0"/>
              <a:t>Kafka</a:t>
            </a:r>
            <a:r>
              <a:rPr lang="ru-RU" sz="3200" dirty="0"/>
              <a:t> в процессе заменен на кластер </a:t>
            </a:r>
            <a:r>
              <a:rPr lang="en-US" sz="3200" dirty="0" err="1"/>
              <a:t>KaaS</a:t>
            </a:r>
            <a:endParaRPr lang="ru-RU" sz="3200" dirty="0"/>
          </a:p>
          <a:p>
            <a:r>
              <a:rPr lang="ru-RU" sz="3200" dirty="0"/>
              <a:t>Внедрено использование учетных записей </a:t>
            </a:r>
            <a:r>
              <a:rPr lang="en-US" sz="3200" dirty="0"/>
              <a:t>Kafka </a:t>
            </a:r>
            <a:r>
              <a:rPr lang="ru-RU" sz="3200" dirty="0"/>
              <a:t>с изолированным доступом.</a:t>
            </a:r>
            <a:endParaRPr lang="en-US" sz="3200" dirty="0"/>
          </a:p>
          <a:p>
            <a:r>
              <a:rPr lang="ru-RU" sz="3200" dirty="0"/>
              <a:t>Разработана автоматизация процесса управления </a:t>
            </a:r>
          </a:p>
          <a:p>
            <a:pPr lvl="1"/>
            <a:r>
              <a:rPr lang="ru-RU" sz="2800" dirty="0"/>
              <a:t>топиками</a:t>
            </a:r>
            <a:r>
              <a:rPr lang="en-US" sz="2800" dirty="0"/>
              <a:t> </a:t>
            </a:r>
            <a:r>
              <a:rPr lang="ru-RU" sz="2800" dirty="0"/>
              <a:t>и пользователями </a:t>
            </a:r>
            <a:r>
              <a:rPr lang="en-US" sz="2800" dirty="0"/>
              <a:t>Kafka</a:t>
            </a:r>
            <a:endParaRPr lang="ru-RU" sz="2800" dirty="0"/>
          </a:p>
          <a:p>
            <a:pPr lvl="1"/>
            <a:r>
              <a:rPr lang="ru-RU" sz="2800" dirty="0"/>
              <a:t>конфигурацией коллекторов и их развертыванием.</a:t>
            </a:r>
          </a:p>
          <a:p>
            <a:r>
              <a:rPr lang="ru-RU" sz="3200" dirty="0"/>
              <a:t>Максимальное время выполнения процесса настройки сбора логов снижено до 24 часов </a:t>
            </a:r>
            <a:r>
              <a:rPr lang="ru-RU" sz="3000" dirty="0"/>
              <a:t>(ранее 72)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33757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6766"/>
            <a:ext cx="5192405" cy="731041"/>
          </a:xfrm>
        </p:spPr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976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Внедрение использования больших языковых моделей для создания конфигураций парсеров.</a:t>
            </a:r>
          </a:p>
          <a:p>
            <a:r>
              <a:rPr lang="ru-RU" sz="3200" dirty="0"/>
              <a:t>Внедрение механизмов предварительной проверки и согласования изменений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66480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9EF4F68-B27D-6F87-BB03-E0F2FABB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56289"/>
            <a:ext cx="12192000" cy="384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4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91050" y="1656289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DEC46-27A5-AE80-BC11-195527DB1ED0}"/>
              </a:ext>
            </a:extLst>
          </p:cNvPr>
          <p:cNvSpPr txBox="1"/>
          <p:nvPr/>
        </p:nvSpPr>
        <p:spPr>
          <a:xfrm>
            <a:off x="165463" y="5760626"/>
            <a:ext cx="71941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Коррелятор</a:t>
            </a:r>
            <a:r>
              <a:rPr lang="ru-RU" sz="28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68523"/>
            <a:ext cx="5192405" cy="759901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71" y="1292436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9826" y="79141"/>
            <a:ext cx="10515600" cy="738665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79" y="2632587"/>
            <a:ext cx="12140442" cy="1592826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64541" y="2819821"/>
            <a:ext cx="2364307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4DEE8-F1B1-80AB-888C-8B6CEF68C674}"/>
              </a:ext>
            </a:extLst>
          </p:cNvPr>
          <p:cNvSpPr txBox="1"/>
          <p:nvPr/>
        </p:nvSpPr>
        <p:spPr>
          <a:xfrm>
            <a:off x="165462" y="5760626"/>
            <a:ext cx="92981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Парсер</a:t>
            </a:r>
            <a:r>
              <a:rPr lang="ru-RU" sz="2800" dirty="0"/>
              <a:t> – система, нормализующая логи и обогащающая их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29233"/>
            <a:ext cx="10515600" cy="838481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" y="2752594"/>
            <a:ext cx="12191991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779113" y="2922972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4ABCAB-A895-EDA4-E42E-1BA788975445}"/>
              </a:ext>
            </a:extLst>
          </p:cNvPr>
          <p:cNvSpPr txBox="1"/>
          <p:nvPr/>
        </p:nvSpPr>
        <p:spPr>
          <a:xfrm>
            <a:off x="165463" y="5760626"/>
            <a:ext cx="120265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700" b="1" dirty="0"/>
              <a:t>Топик</a:t>
            </a:r>
            <a:r>
              <a:rPr lang="ru-RU" sz="2700" dirty="0"/>
              <a:t> – это именованная очередь сообщений из конкретного источника логов, разбитая на </a:t>
            </a:r>
            <a:r>
              <a:rPr lang="ru-RU" sz="2700" dirty="0" err="1"/>
              <a:t>партиции</a:t>
            </a:r>
            <a:r>
              <a:rPr lang="ru-RU" sz="2700" dirty="0"/>
              <a:t> (с гарантией сохранения порядка внутри </a:t>
            </a:r>
            <a:r>
              <a:rPr lang="ru-RU" sz="2700" dirty="0" err="1"/>
              <a:t>партиции</a:t>
            </a:r>
            <a:r>
              <a:rPr lang="ru-RU" sz="27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30" y="2123050"/>
            <a:ext cx="12159139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81666"/>
            <a:ext cx="10515600" cy="738664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61505" y="4050845"/>
            <a:ext cx="1976995" cy="987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5F81B-00D5-E3EA-31D3-9DF8C756D171}"/>
              </a:ext>
            </a:extLst>
          </p:cNvPr>
          <p:cNvSpPr txBox="1"/>
          <p:nvPr/>
        </p:nvSpPr>
        <p:spPr>
          <a:xfrm>
            <a:off x="4696331" y="5637516"/>
            <a:ext cx="74956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Коллектор</a:t>
            </a:r>
            <a:r>
              <a:rPr lang="ru-RU" sz="2800" dirty="0"/>
              <a:t> – система, получающая логи из источника событий и отправляющая их в </a:t>
            </a:r>
            <a:r>
              <a:rPr lang="en-US" sz="2800" dirty="0"/>
              <a:t>Kafka</a:t>
            </a: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151489"/>
            <a:ext cx="10515600" cy="593970"/>
          </a:xfrm>
        </p:spPr>
        <p:txBody>
          <a:bodyPr>
            <a:noAutofit/>
          </a:bodyPr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9A26989-D77D-BE4F-28DA-2E5D2B31EA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893" y="673111"/>
            <a:ext cx="11168214" cy="618488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03595" y="79142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960619" y="2354580"/>
            <a:ext cx="1463845" cy="459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779482" y="1361446"/>
            <a:ext cx="946698" cy="464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6262424" y="1315726"/>
            <a:ext cx="1827570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6262424" y="758141"/>
            <a:ext cx="1312148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39C49-0892-57B6-1B72-6C65536AE7E5}"/>
              </a:ext>
            </a:extLst>
          </p:cNvPr>
          <p:cNvSpPr txBox="1"/>
          <p:nvPr/>
        </p:nvSpPr>
        <p:spPr>
          <a:xfrm>
            <a:off x="2779482" y="1022892"/>
            <a:ext cx="94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AC14B-40FA-3857-A049-9B81CAB8EEBB}"/>
              </a:ext>
            </a:extLst>
          </p:cNvPr>
          <p:cNvSpPr txBox="1"/>
          <p:nvPr/>
        </p:nvSpPr>
        <p:spPr>
          <a:xfrm>
            <a:off x="7117080" y="1838647"/>
            <a:ext cx="980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4EB26-792B-1B90-5B56-28CB62483849}"/>
              </a:ext>
            </a:extLst>
          </p:cNvPr>
          <p:cNvSpPr txBox="1"/>
          <p:nvPr/>
        </p:nvSpPr>
        <p:spPr>
          <a:xfrm>
            <a:off x="7547314" y="712769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EA20-001B-B152-45D4-60EBC65F0B2D}"/>
              </a:ext>
            </a:extLst>
          </p:cNvPr>
          <p:cNvSpPr txBox="1"/>
          <p:nvPr/>
        </p:nvSpPr>
        <p:spPr>
          <a:xfrm>
            <a:off x="6424464" y="2399952"/>
            <a:ext cx="921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7353B-D5CD-EED6-F4EC-48AC22D97CCF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2395</TotalTime>
  <Words>2020</Words>
  <Application>Microsoft Office PowerPoint</Application>
  <PresentationFormat>Широкоэкранный</PresentationFormat>
  <Paragraphs>363</Paragraphs>
  <Slides>40</Slides>
  <Notes>40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Автоматизация процесса лог-менеджмента в центре мониторинга информационной безопасности</vt:lpstr>
      <vt:lpstr>Глоссарий</vt:lpstr>
      <vt:lpstr>Процесс обработки событий</vt:lpstr>
      <vt:lpstr>Процесс обработки событий</vt:lpstr>
      <vt:lpstr>Процесс доставки событий</vt:lpstr>
      <vt:lpstr>Процесс доставки событий</vt:lpstr>
      <vt:lpstr>Процесс доставки событий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Цель и задачи</vt:lpstr>
      <vt:lpstr>Настройка сбора логов с источника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текущего кластера  и кластера KaaS</vt:lpstr>
      <vt:lpstr>Содержимое репозитория  источников</vt:lpstr>
      <vt:lpstr>Презентация PowerPoint</vt:lpstr>
      <vt:lpstr>Содержимое репозитория источников</vt:lpstr>
      <vt:lpstr>Презентация PowerPoint</vt:lpstr>
      <vt:lpstr>CI/CD Пайплайн</vt:lpstr>
      <vt:lpstr>Диаграмма классов сценария автоматизации</vt:lpstr>
      <vt:lpstr>Презентация PowerPoint</vt:lpstr>
      <vt:lpstr>Итоги. Процесс до изменений</vt:lpstr>
      <vt:lpstr>Итоги. Процесс после изменений</vt:lpstr>
      <vt:lpstr>Итоги</vt:lpstr>
      <vt:lpstr>Планы на будущее</vt:lpstr>
      <vt:lpstr>Спасибо за внимание!</vt:lpstr>
      <vt:lpstr>Предметная область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582</cp:revision>
  <dcterms:created xsi:type="dcterms:W3CDTF">2023-04-24T07:22:00Z</dcterms:created>
  <dcterms:modified xsi:type="dcterms:W3CDTF">2025-06-20T01:14:25Z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