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394" r:id="rId3"/>
    <p:sldId id="395" r:id="rId4"/>
    <p:sldId id="396" r:id="rId5"/>
    <p:sldId id="397" r:id="rId6"/>
    <p:sldId id="399" r:id="rId7"/>
    <p:sldId id="400" r:id="rId8"/>
    <p:sldId id="377" r:id="rId9"/>
    <p:sldId id="414" r:id="rId10"/>
    <p:sldId id="430" r:id="rId11"/>
    <p:sldId id="428" r:id="rId12"/>
    <p:sldId id="429" r:id="rId13"/>
    <p:sldId id="432" r:id="rId14"/>
    <p:sldId id="343" r:id="rId15"/>
    <p:sldId id="433" r:id="rId16"/>
    <p:sldId id="436" r:id="rId17"/>
    <p:sldId id="425" r:id="rId18"/>
    <p:sldId id="446" r:id="rId19"/>
    <p:sldId id="444" r:id="rId20"/>
    <p:sldId id="445" r:id="rId21"/>
    <p:sldId id="438" r:id="rId22"/>
    <p:sldId id="442" r:id="rId23"/>
    <p:sldId id="451" r:id="rId24"/>
    <p:sldId id="437" r:id="rId25"/>
    <p:sldId id="452" r:id="rId26"/>
    <p:sldId id="435" r:id="rId27"/>
    <p:sldId id="423" r:id="rId28"/>
    <p:sldId id="447" r:id="rId29"/>
    <p:sldId id="392" r:id="rId30"/>
    <p:sldId id="449" r:id="rId31"/>
    <p:sldId id="450" r:id="rId32"/>
    <p:sldId id="453" r:id="rId33"/>
    <p:sldId id="455" r:id="rId34"/>
    <p:sldId id="439" r:id="rId35"/>
    <p:sldId id="380" r:id="rId36"/>
    <p:sldId id="364" r:id="rId37"/>
    <p:sldId id="385" r:id="rId38"/>
    <p:sldId id="441" r:id="rId39"/>
    <p:sldId id="454" r:id="rId40"/>
    <p:sldId id="363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mno" initials="s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7" autoAdjust="0"/>
    <p:restoredTop sz="70089" autoAdjust="0"/>
  </p:normalViewPr>
  <p:slideViewPr>
    <p:cSldViewPr snapToGrid="0">
      <p:cViewPr>
        <p:scale>
          <a:sx n="100" d="100"/>
          <a:sy n="100" d="100"/>
        </p:scale>
        <p:origin x="48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C924C-0549-43C7-B607-8F62314AE139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3A17-B39C-4384-8360-75C07DE4B94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Тема моей работы – </a:t>
            </a:r>
            <a:r>
              <a:rPr lang="ru-RU" sz="1200" dirty="0">
                <a:solidFill>
                  <a:schemeClr val="bg1"/>
                </a:solidFill>
              </a:rPr>
              <a:t>автоматизация процесса лог-менеджмента в проекте </a:t>
            </a:r>
            <a:r>
              <a:rPr lang="en-US" sz="1200" dirty="0">
                <a:solidFill>
                  <a:schemeClr val="bg1"/>
                </a:solidFill>
              </a:rPr>
              <a:t>SOC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След слайд.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Системный инженер создает топик в кластере </a:t>
            </a:r>
            <a:r>
              <a:rPr lang="en-US" dirty="0"/>
              <a:t>Kafka</a:t>
            </a:r>
            <a:r>
              <a:rPr lang="ru-RU" dirty="0"/>
              <a:t>, запрашивает его модификацию, если топик не отвечает заданным параметрам (например, время хранения сообщений меньше желаемого)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175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Затем он подготавливает коллектор – пишет его конфигурацию, разворачивает его в нескольких экземплярах, и настраивает балансировщик перед ними.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748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После того, как настроено поступление данных в </a:t>
            </a:r>
            <a:r>
              <a:rPr lang="en-US" dirty="0"/>
              <a:t>Kafka, TH</a:t>
            </a:r>
            <a:r>
              <a:rPr lang="ru-RU" dirty="0"/>
              <a:t>-аналитики занимаются конфигурацией 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парсеров, так как они же пишут правила корреляционного анализа на основе нормализованных логов.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750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Основные проблемы этого процесса в том, что он занимает довольно много времени и требует множества ручных действий.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855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Поэтому цель моей работы – оптимизировать данный процесс.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В соответствии с этой целью были выделены задачи, представленные на слайде.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Анализ процесса показал, что действия, выделенные голубым достаточно типовые, чтобы их автоматизировать. В случае согласований – их можно и вовсе исключить из процесса, далее будет рассмотрено – как.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Подпроцесс настройки парсера в текущей работе рассматриваться не будет, так как его автоматизация – более сложный и комплексный процесс.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79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автоматизации были составлены следующие требования.</a:t>
            </a:r>
          </a:p>
          <a:p>
            <a:r>
              <a:rPr lang="ru-RU" dirty="0"/>
              <a:t>Системным инженерами важно сократить время ручных действий и количество мест для внесения изменений. В случае сбоя в автоматике должна оставаться возможность применения изменений в полуавтоматическом режиме с локальных машин.</a:t>
            </a:r>
          </a:p>
          <a:p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424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Исходя из поставленных требований процесс должен выглядеть следующим образом. В качестве сервиса автоматизации глобально можно рассмотреть два варианта</a:t>
            </a:r>
          </a:p>
          <a:p>
            <a:endParaRPr lang="ru-RU" dirty="0"/>
          </a:p>
          <a:p>
            <a:endParaRPr lang="ru-RU" dirty="0"/>
          </a:p>
          <a:p>
            <a:r>
              <a:rPr lang="ru-RU" i="1" dirty="0"/>
              <a:t>След слайд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5246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Полноценный сервис с интерфейсом, бэкендом и базой данных для хранения состояния</a:t>
            </a:r>
          </a:p>
          <a:p>
            <a:pPr marL="0" indent="0">
              <a:buNone/>
            </a:pPr>
            <a:r>
              <a:rPr lang="ru-RU" dirty="0"/>
              <a:t>Или </a:t>
            </a:r>
            <a:r>
              <a:rPr lang="en-US" dirty="0"/>
              <a:t>Git </a:t>
            </a:r>
            <a:r>
              <a:rPr lang="ru-RU" dirty="0"/>
              <a:t>репозиторий с </a:t>
            </a:r>
            <a:r>
              <a:rPr lang="en-US" dirty="0"/>
              <a:t>CI/CD </a:t>
            </a:r>
            <a:r>
              <a:rPr lang="ru-RU" dirty="0" err="1"/>
              <a:t>cистемой</a:t>
            </a:r>
            <a:r>
              <a:rPr lang="ru-RU" dirty="0"/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278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Второй вариант требует меньше ресурсов для реализации и поддержки, а также по умолчанию обеспечивает высокие гарантии сохранности данных, поэтому в качестве автоматизации выбран этот вариант.</a:t>
            </a:r>
          </a:p>
          <a:p>
            <a:r>
              <a:rPr lang="ru-RU" dirty="0"/>
              <a:t>Можно заметить, что в целевом процессе нет операций согласования. Рассмотрим, как этого можно добиться.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305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Центр мониторинга и реагирования на </a:t>
            </a:r>
            <a:r>
              <a:rPr lang="ru-RU"/>
              <a:t>инциденты (</a:t>
            </a:r>
            <a:r>
              <a:rPr lang="ru-RU" dirty="0"/>
              <a:t>SOC) занимается централизованной обработкой и анализом событий безопасности.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Конфигурация балансировщика – один из пунктов, занимающий много времени на согласования.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2690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Создание или изменение конфигурации балансировщика подразумевает внесение изменений в файл со следующей структурой.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2664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Например, для создания новой конфигурации необходимо разместить следующие записи в файле.</a:t>
            </a:r>
            <a:br>
              <a:rPr lang="ru-RU" dirty="0"/>
            </a:br>
            <a:endParaRPr lang="ru-RU" dirty="0"/>
          </a:p>
          <a:p>
            <a:r>
              <a:rPr lang="ru-RU" b="0" i="1" dirty="0"/>
              <a:t>След слайд.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3609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Добавление данных записей можно автоматизировать, например, следующим процессом. Но это решение влечет за собой определенные ограничения, описанные в тексте работы.</a:t>
            </a:r>
            <a:br>
              <a:rPr lang="ru-RU" dirty="0"/>
            </a:br>
            <a:r>
              <a:rPr lang="ru-RU" dirty="0"/>
              <a:t>Более дешевое и простое решение –заранее сгенерировать конфигурацию балансировщиков, например, так ...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8777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Вместо добавления конфигураций при создании коллектора, можно создать несколько сотен конфигураций балансировщиков наперед, например, с такой логикой именования.</a:t>
            </a:r>
          </a:p>
          <a:p>
            <a:r>
              <a:rPr lang="ru-RU" dirty="0"/>
              <a:t>Да, имя конфигураций при таком подходе теряет смысл, но он и не нужен.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3881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Примерно так будет выглядеть конфигурация.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2128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Следующий подпроцесс требующий согласования со стороны внешней команды – конфигурация топика. Это вызвано ограничениями со стороны сервиса создания топиков.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4007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существующем кластере </a:t>
            </a:r>
            <a:r>
              <a:rPr lang="en-US" dirty="0"/>
              <a:t>Kafka </a:t>
            </a:r>
            <a:r>
              <a:rPr lang="ru-RU" dirty="0"/>
              <a:t>автоматически можно только создавать топики. Остальные действия выполняются через сервис поддержки.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Однако, есть альтернативное решение – кластер в сервисе </a:t>
            </a:r>
            <a:r>
              <a:rPr lang="en-US" dirty="0"/>
              <a:t>Kafka as a Service (</a:t>
            </a:r>
            <a:r>
              <a:rPr lang="en-US" dirty="0" err="1"/>
              <a:t>KaaS</a:t>
            </a:r>
            <a:r>
              <a:rPr lang="en-US" dirty="0"/>
              <a:t>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4966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KaaS</a:t>
            </a:r>
            <a:r>
              <a:rPr lang="en-US" dirty="0"/>
              <a:t> </a:t>
            </a:r>
            <a:r>
              <a:rPr lang="ru-RU" dirty="0"/>
              <a:t>предоставляет возможность управлять всеми сущностями без участия людей. Это большое преимущество перед существующим кластером и единственная возможность исключить людей из данного подпроцесса.</a:t>
            </a:r>
          </a:p>
          <a:p>
            <a:r>
              <a:rPr lang="ru-RU" dirty="0"/>
              <a:t>Поэтому, принято решение мигрировать.</a:t>
            </a:r>
          </a:p>
          <a:p>
            <a:r>
              <a:rPr lang="ru-RU" dirty="0"/>
              <a:t>Также </a:t>
            </a:r>
            <a:r>
              <a:rPr lang="en-US" dirty="0" err="1"/>
              <a:t>KaaS</a:t>
            </a:r>
            <a:r>
              <a:rPr lang="en-US" dirty="0"/>
              <a:t> </a:t>
            </a:r>
            <a:r>
              <a:rPr lang="ru-RU" dirty="0"/>
              <a:t>позволяет разграничить доступы пользователей к топикам и соблюсти принцип наименьших привилегий.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9873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Теперь рассмотрим то, чем будет оперировать автоматизация. Репозиторий источников содержит следующую структуру файлов. Каждая поддиректория в </a:t>
            </a:r>
            <a:r>
              <a:rPr lang="en-US" dirty="0"/>
              <a:t>sources </a:t>
            </a:r>
            <a:r>
              <a:rPr lang="ru-RU" dirty="0"/>
              <a:t>служит для описания сущностей под определенный источник.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Процесс обработки событий выглядит следующим образом.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Источник логов порождает событие и отправляет в систему хранения,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оттуда его забирает коррелятор.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Он определяет, является ли определенная совокупность событий легитимной.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Если не является – коррелятор сообщает об этом в систему для работы с инцидентами, далее с событием работает команда реагирования.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Так, файл </a:t>
            </a:r>
            <a:r>
              <a:rPr lang="en-US" dirty="0"/>
              <a:t>kafka.yml </a:t>
            </a:r>
            <a:r>
              <a:rPr lang="ru-RU" dirty="0"/>
              <a:t>описывает параметры топика и пользователей, которые должны иметь к нему доступ.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1869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Файл </a:t>
            </a:r>
            <a:r>
              <a:rPr lang="en-US" dirty="0" err="1"/>
              <a:t>main.yml</a:t>
            </a:r>
            <a:r>
              <a:rPr lang="ru-RU" dirty="0"/>
              <a:t> абстрактно описывает конфигурацию коллектора и специфику его развертывания. По умолчанию для типового коллектора достаточно указать протокол взаимодействия и порт.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3645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Для нетиповых случаев предусмотрена возможность задавать конфигурацию императивно через внешние файлы используя синтаксис инструмента, например, </a:t>
            </a:r>
            <a:r>
              <a:rPr lang="en-US" dirty="0"/>
              <a:t>Vector Remap Language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8410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Как сказано ранее, в качестве системы автоматизации используется </a:t>
            </a:r>
            <a:r>
              <a:rPr lang="en-US" dirty="0"/>
              <a:t>CI/CD </a:t>
            </a:r>
            <a:r>
              <a:rPr lang="ru-RU" dirty="0"/>
              <a:t>система. Пайплайн в ней выглядит следующим образом.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Запуск сценария автоматизации – это шаг, который можно выполнить вручную с локальной машины. Более подробно это описано в </a:t>
            </a:r>
            <a:r>
              <a:rPr lang="ru-RU"/>
              <a:t>тексте работы.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6433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Сценарий автоматизации состоит из следующих компонентов. Есть несколько менеджеров, управляющих топиками, пользователями и активными экземплярами коллекторов. Управление происходит по следующему алгоритму.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6822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цикле по директориям источников обрабатываются топики, пользователи и коллекторы.</a:t>
            </a:r>
          </a:p>
          <a:p>
            <a:r>
              <a:rPr lang="ru-RU" dirty="0"/>
              <a:t>В случае несуществования сущности из конфига – она создается, в случае несоответствия параметров – она изменяется.</a:t>
            </a:r>
          </a:p>
          <a:p>
            <a:r>
              <a:rPr lang="ru-RU" dirty="0"/>
              <a:t>Когда цикл завершается, происходит удаление сущностей, которые не описаны в конфигурации, но ещё существуют.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ru-RU" dirty="0"/>
              <a:t>Итого:</a:t>
            </a:r>
            <a:r>
              <a:rPr lang="en-US" dirty="0"/>
              <a:t> </a:t>
            </a:r>
            <a:r>
              <a:rPr lang="ru-RU" dirty="0"/>
              <a:t>если ранее системному инженеру необходимо было сделать 6 действий в разных местах и подождать пары согласований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То в типичном сценарии теперь необходимо скопировать существующий конфиг и только поменять название директории.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37</a:t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В ходе работы была разработана автоматизация управления коллекторами и топиками, повышена безопасность системы за счет внедрения учетных записей с ограниченным доступом, упрощен подпроцесс создания конфигураций балансировщиков, а также произведена миграция на решение </a:t>
            </a:r>
            <a:r>
              <a:rPr lang="en-US" dirty="0"/>
              <a:t>Kafka as a Service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4699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Планы по этому проекту заключаются в том, чтобы автоматизировать его ещё сильнее, используя большие языковые модели.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136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Одним из этапов обработкой событий является их доставка в систему хранения.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40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Перед сохранением логов в систему хранения, необходимо их подготовить, этим занимается парсер.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Парсер изменяет лог, делая его более полезным для коррелятора.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Потоковое видоизменение логов - небыстрая операция. Для ускорения её можно распараллелить. </a:t>
            </a:r>
            <a:br>
              <a:rPr lang="ru-RU" dirty="0"/>
            </a:br>
            <a:r>
              <a:rPr lang="ru-RU" dirty="0"/>
              <a:t>В этом поможет брокер сообщений </a:t>
            </a:r>
            <a:r>
              <a:rPr lang="en-US" dirty="0"/>
              <a:t>Kafka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он разбивает поток логов на независимые части (</a:t>
            </a:r>
            <a:r>
              <a:rPr lang="ru-RU" dirty="0" err="1"/>
              <a:t>партиции</a:t>
            </a:r>
            <a:r>
              <a:rPr lang="ru-RU" dirty="0"/>
              <a:t>), которые можно обрабатывать параллельно разными парсерами. </a:t>
            </a:r>
            <a:br>
              <a:rPr lang="ru-RU" dirty="0"/>
            </a:br>
            <a:r>
              <a:rPr lang="ru-RU" dirty="0"/>
              <a:t>Так же</a:t>
            </a:r>
            <a:r>
              <a:rPr lang="en-US" dirty="0"/>
              <a:t> Kafka</a:t>
            </a:r>
            <a:r>
              <a:rPr lang="ru-RU" dirty="0"/>
              <a:t> выступает в роли буфера логов, что повышает отказоустойчивость системы в целом.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Некоторые источники не способны отправлять данные в </a:t>
            </a:r>
            <a:r>
              <a:rPr lang="en-US" dirty="0"/>
              <a:t>Kafka</a:t>
            </a:r>
            <a:r>
              <a:rPr lang="ru-RU" dirty="0"/>
              <a:t> без посредников.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Для приема событий с таких источников создается коллектор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Получается примерно следующая предметная область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Типовой процесс настройки сбора логов выглядит следующим образом. Его инициатором является специалист по поиску угроз (</a:t>
            </a:r>
            <a:r>
              <a:rPr lang="en-US" dirty="0"/>
              <a:t>Thread Hunting </a:t>
            </a:r>
            <a:r>
              <a:rPr lang="ru-RU" dirty="0"/>
              <a:t>аналитик), он запрашивает подготовку коллектора под определенный источник, чем далее занимается системный инженер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CD677-3FCC-47F5-94F7-0E9EAFA5A0B4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5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5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5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5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4" Type="http://schemas.openxmlformats.org/officeDocument/2006/relationships/image" Target="../media/image5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5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5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5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5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5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5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Прямоугольник&#10;&#10;Автоматически созданное описание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38972" y="-112712"/>
            <a:ext cx="2971800" cy="228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63973" y="595244"/>
            <a:ext cx="47857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Направление подготовки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ru-RU" dirty="0">
                <a:solidFill>
                  <a:schemeClr val="bg1"/>
                </a:solidFill>
              </a:rPr>
              <a:t>9</a:t>
            </a:r>
            <a:r>
              <a:rPr lang="en-US" dirty="0">
                <a:solidFill>
                  <a:schemeClr val="bg1"/>
                </a:solidFill>
              </a:rPr>
              <a:t>.03.04 </a:t>
            </a: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—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Программная инженерия</a:t>
            </a:r>
          </a:p>
          <a:p>
            <a:r>
              <a:rPr lang="ru-RU" dirty="0">
                <a:solidFill>
                  <a:schemeClr val="bg1"/>
                </a:solidFill>
              </a:rPr>
              <a:t>ООП «Программная инженерия»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ctrTitle"/>
          </p:nvPr>
        </p:nvSpPr>
        <p:spPr>
          <a:xfrm>
            <a:off x="691487" y="2769834"/>
            <a:ext cx="10299518" cy="879475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3200" dirty="0">
                <a:solidFill>
                  <a:schemeClr val="bg1"/>
                </a:solidFill>
              </a:rPr>
              <a:t>Автоматизация процесса лог-менеджмента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в центре мониторинга информационной безопасности</a:t>
            </a:r>
          </a:p>
        </p:txBody>
      </p:sp>
      <p:sp>
        <p:nvSpPr>
          <p:cNvPr id="1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1487" y="3634524"/>
            <a:ext cx="9144000" cy="559192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solidFill>
                  <a:schemeClr val="bg1"/>
                </a:solidFill>
              </a:rPr>
              <a:t>Исполнитель: Шамов Егор Сергеевич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1487" y="4446521"/>
            <a:ext cx="847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Научный руководитель: Ким Константин Станиславович, доцент, учебный офис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1487" y="2383264"/>
            <a:ext cx="776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ВЫПУСКНАЯ КВАЛИФИКАЦИОННАЯ РАБОТА БАКАЛАВРА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9273570" y="3244333"/>
            <a:ext cx="463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ТОМСКИЙ ГОСУДАРСТВЕННЫЙ УНИВЕРСИТЕТ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91502" y="304800"/>
            <a:ext cx="0" cy="725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591502" y="5884817"/>
            <a:ext cx="0" cy="725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91486" y="4845457"/>
            <a:ext cx="671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Консультант: А.С. Зоркин, ведущий инженер, ООО «ТЦР»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9A26989-D77D-BE4F-28DA-2E5D2B31EA3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893" y="673111"/>
            <a:ext cx="11168214" cy="618488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79142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10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A278BEA-E4D0-19CC-4716-00FEF4D8EDF0}"/>
              </a:ext>
            </a:extLst>
          </p:cNvPr>
          <p:cNvSpPr/>
          <p:nvPr/>
        </p:nvSpPr>
        <p:spPr>
          <a:xfrm>
            <a:off x="4960619" y="2354580"/>
            <a:ext cx="1463845" cy="4597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D640614-764D-F00E-93FF-F2B9545A0E92}"/>
              </a:ext>
            </a:extLst>
          </p:cNvPr>
          <p:cNvSpPr/>
          <p:nvPr/>
        </p:nvSpPr>
        <p:spPr>
          <a:xfrm>
            <a:off x="2779482" y="1361446"/>
            <a:ext cx="946698" cy="4640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910F335-D6FA-5CEC-FFAB-CAF8247232EE}"/>
              </a:ext>
            </a:extLst>
          </p:cNvPr>
          <p:cNvSpPr/>
          <p:nvPr/>
        </p:nvSpPr>
        <p:spPr>
          <a:xfrm>
            <a:off x="6262424" y="1315726"/>
            <a:ext cx="1827570" cy="509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3B67B7F-1CFF-D07D-E571-9BDF3496746C}"/>
              </a:ext>
            </a:extLst>
          </p:cNvPr>
          <p:cNvSpPr/>
          <p:nvPr/>
        </p:nvSpPr>
        <p:spPr>
          <a:xfrm>
            <a:off x="6262424" y="758141"/>
            <a:ext cx="1312148" cy="2478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039C49-0892-57B6-1B72-6C65536AE7E5}"/>
              </a:ext>
            </a:extLst>
          </p:cNvPr>
          <p:cNvSpPr txBox="1"/>
          <p:nvPr/>
        </p:nvSpPr>
        <p:spPr>
          <a:xfrm>
            <a:off x="2779482" y="1022892"/>
            <a:ext cx="946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AAC14B-40FA-3857-A049-9B81CAB8EEBB}"/>
              </a:ext>
            </a:extLst>
          </p:cNvPr>
          <p:cNvSpPr txBox="1"/>
          <p:nvPr/>
        </p:nvSpPr>
        <p:spPr>
          <a:xfrm>
            <a:off x="7117080" y="1838647"/>
            <a:ext cx="9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1 минута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84EB26-792B-1B90-5B56-28CB62483849}"/>
              </a:ext>
            </a:extLst>
          </p:cNvPr>
          <p:cNvSpPr txBox="1"/>
          <p:nvPr/>
        </p:nvSpPr>
        <p:spPr>
          <a:xfrm>
            <a:off x="7547314" y="712769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24 часа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B6EA20-001B-B152-45D4-60EBC65F0B2D}"/>
              </a:ext>
            </a:extLst>
          </p:cNvPr>
          <p:cNvSpPr txBox="1"/>
          <p:nvPr/>
        </p:nvSpPr>
        <p:spPr>
          <a:xfrm>
            <a:off x="6424464" y="2399952"/>
            <a:ext cx="921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7353B-D5CD-EED6-F4EC-48AC22D97CCF}"/>
              </a:ext>
            </a:extLst>
          </p:cNvPr>
          <p:cNvSpPr txBox="1"/>
          <p:nvPr/>
        </p:nvSpPr>
        <p:spPr>
          <a:xfrm>
            <a:off x="5455702" y="6409526"/>
            <a:ext cx="656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Красным</a:t>
            </a:r>
            <a:r>
              <a:rPr lang="ru-RU" dirty="0"/>
              <a:t> отражено среднее время, затрачиваемое на операцию</a:t>
            </a:r>
          </a:p>
        </p:txBody>
      </p:sp>
    </p:spTree>
    <p:extLst>
      <p:ext uri="{BB962C8B-B14F-4D97-AF65-F5344CB8AC3E}">
        <p14:creationId xmlns:p14="http://schemas.microsoft.com/office/powerpoint/2010/main" val="3953411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2F151DE-D342-DDF5-7C2F-DF31EACE124D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893" y="673111"/>
            <a:ext cx="11168214" cy="618488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84943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11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236BDA5-30CF-7506-A15E-541637BC08C9}"/>
              </a:ext>
            </a:extLst>
          </p:cNvPr>
          <p:cNvSpPr/>
          <p:nvPr/>
        </p:nvSpPr>
        <p:spPr>
          <a:xfrm>
            <a:off x="4221487" y="4494567"/>
            <a:ext cx="1036313" cy="6142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494B607-CC0D-58D2-0968-F07BF056FAAE}"/>
              </a:ext>
            </a:extLst>
          </p:cNvPr>
          <p:cNvSpPr/>
          <p:nvPr/>
        </p:nvSpPr>
        <p:spPr>
          <a:xfrm>
            <a:off x="5639150" y="3607585"/>
            <a:ext cx="1063677" cy="7363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E99491A-294B-98B4-DBC1-FC43EDC00E32}"/>
              </a:ext>
            </a:extLst>
          </p:cNvPr>
          <p:cNvSpPr/>
          <p:nvPr/>
        </p:nvSpPr>
        <p:spPr>
          <a:xfrm>
            <a:off x="7087266" y="4780564"/>
            <a:ext cx="1672574" cy="4619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43D7488-F5EA-75FE-078A-9C47EA442E98}"/>
              </a:ext>
            </a:extLst>
          </p:cNvPr>
          <p:cNvSpPr/>
          <p:nvPr/>
        </p:nvSpPr>
        <p:spPr>
          <a:xfrm>
            <a:off x="4010783" y="5446357"/>
            <a:ext cx="1305328" cy="4743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9373C2C-B7BD-D30F-8194-D5794116B218}"/>
              </a:ext>
            </a:extLst>
          </p:cNvPr>
          <p:cNvSpPr/>
          <p:nvPr/>
        </p:nvSpPr>
        <p:spPr>
          <a:xfrm>
            <a:off x="6221806" y="2858959"/>
            <a:ext cx="1227997" cy="565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135CDB3-0497-361A-AF25-CA340F4B1360}"/>
              </a:ext>
            </a:extLst>
          </p:cNvPr>
          <p:cNvSpPr/>
          <p:nvPr/>
        </p:nvSpPr>
        <p:spPr>
          <a:xfrm>
            <a:off x="8877669" y="2612234"/>
            <a:ext cx="1322773" cy="2102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CE0C4-A45E-CDD3-05C4-BBB5871BB854}"/>
              </a:ext>
            </a:extLst>
          </p:cNvPr>
          <p:cNvSpPr txBox="1"/>
          <p:nvPr/>
        </p:nvSpPr>
        <p:spPr>
          <a:xfrm>
            <a:off x="4221487" y="4181343"/>
            <a:ext cx="1063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10 минут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8AADC7-D70F-2742-E79B-59E16BC80F8F}"/>
              </a:ext>
            </a:extLst>
          </p:cNvPr>
          <p:cNvSpPr txBox="1"/>
          <p:nvPr/>
        </p:nvSpPr>
        <p:spPr>
          <a:xfrm>
            <a:off x="5300568" y="5487075"/>
            <a:ext cx="867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AD9BB3-B5B5-F7A0-0A4E-3DDCB72AF740}"/>
              </a:ext>
            </a:extLst>
          </p:cNvPr>
          <p:cNvSpPr txBox="1"/>
          <p:nvPr/>
        </p:nvSpPr>
        <p:spPr>
          <a:xfrm>
            <a:off x="8759840" y="4821283"/>
            <a:ext cx="891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EA880B-8407-148E-C1FD-A99083F12F03}"/>
              </a:ext>
            </a:extLst>
          </p:cNvPr>
          <p:cNvSpPr txBox="1"/>
          <p:nvPr/>
        </p:nvSpPr>
        <p:spPr>
          <a:xfrm>
            <a:off x="6702827" y="3791150"/>
            <a:ext cx="889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AABAF6-F6F4-DB25-9DA3-2BBD544C4D4B}"/>
              </a:ext>
            </a:extLst>
          </p:cNvPr>
          <p:cNvSpPr txBox="1"/>
          <p:nvPr/>
        </p:nvSpPr>
        <p:spPr>
          <a:xfrm>
            <a:off x="6364108" y="2528108"/>
            <a:ext cx="887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5D81B-C81E-7877-0CE7-07927C02A55B}"/>
              </a:ext>
            </a:extLst>
          </p:cNvPr>
          <p:cNvSpPr txBox="1"/>
          <p:nvPr/>
        </p:nvSpPr>
        <p:spPr>
          <a:xfrm>
            <a:off x="9539056" y="2286635"/>
            <a:ext cx="814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24 часа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EB87660-2C02-B186-1FD8-9023985580CC}"/>
              </a:ext>
            </a:extLst>
          </p:cNvPr>
          <p:cNvSpPr/>
          <p:nvPr/>
        </p:nvSpPr>
        <p:spPr>
          <a:xfrm>
            <a:off x="8983980" y="3071673"/>
            <a:ext cx="1729740" cy="457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12ADC0-84EE-F548-7D44-B60C42222234}"/>
              </a:ext>
            </a:extLst>
          </p:cNvPr>
          <p:cNvSpPr txBox="1"/>
          <p:nvPr/>
        </p:nvSpPr>
        <p:spPr>
          <a:xfrm>
            <a:off x="9219739" y="3498455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1 минута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D42137-054C-578B-8F5C-6459179BBFF5}"/>
              </a:ext>
            </a:extLst>
          </p:cNvPr>
          <p:cNvSpPr txBox="1"/>
          <p:nvPr/>
        </p:nvSpPr>
        <p:spPr>
          <a:xfrm>
            <a:off x="5455702" y="6409526"/>
            <a:ext cx="656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Красным</a:t>
            </a:r>
            <a:r>
              <a:rPr lang="ru-RU" dirty="0"/>
              <a:t> отражено среднее время, затрачиваемое на операцию</a:t>
            </a:r>
          </a:p>
        </p:txBody>
      </p:sp>
    </p:spTree>
    <p:extLst>
      <p:ext uri="{BB962C8B-B14F-4D97-AF65-F5344CB8AC3E}">
        <p14:creationId xmlns:p14="http://schemas.microsoft.com/office/powerpoint/2010/main" val="918881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0898D48-C9CC-7F0B-8159-6653C27CCE9B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217" y="676613"/>
            <a:ext cx="11155566" cy="617788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79141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12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5FC09F8-7E9B-4245-B1F3-00C144BCFA51}"/>
              </a:ext>
            </a:extLst>
          </p:cNvPr>
          <p:cNvSpPr/>
          <p:nvPr/>
        </p:nvSpPr>
        <p:spPr>
          <a:xfrm>
            <a:off x="2194560" y="4187681"/>
            <a:ext cx="1272540" cy="414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C3CA1AE-58E5-7656-1DC6-9EB4A4A820BC}"/>
              </a:ext>
            </a:extLst>
          </p:cNvPr>
          <p:cNvSpPr/>
          <p:nvPr/>
        </p:nvSpPr>
        <p:spPr>
          <a:xfrm>
            <a:off x="1752600" y="5495003"/>
            <a:ext cx="1714500" cy="440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528B267-034E-803E-DF8A-4ABBDF150686}"/>
              </a:ext>
            </a:extLst>
          </p:cNvPr>
          <p:cNvSpPr/>
          <p:nvPr/>
        </p:nvSpPr>
        <p:spPr>
          <a:xfrm>
            <a:off x="689982" y="4146066"/>
            <a:ext cx="1053093" cy="551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864BC3-D306-1200-C7EE-C5F1E7D259A6}"/>
              </a:ext>
            </a:extLst>
          </p:cNvPr>
          <p:cNvSpPr txBox="1"/>
          <p:nvPr/>
        </p:nvSpPr>
        <p:spPr>
          <a:xfrm>
            <a:off x="-80338" y="4230166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24 часа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45A582-25B3-C3B0-11EF-79BBCE1358B1}"/>
              </a:ext>
            </a:extLst>
          </p:cNvPr>
          <p:cNvSpPr txBox="1"/>
          <p:nvPr/>
        </p:nvSpPr>
        <p:spPr>
          <a:xfrm>
            <a:off x="2594988" y="4602130"/>
            <a:ext cx="872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DBA349-A1C2-115D-58DE-E70BD78646D8}"/>
              </a:ext>
            </a:extLst>
          </p:cNvPr>
          <p:cNvSpPr txBox="1"/>
          <p:nvPr/>
        </p:nvSpPr>
        <p:spPr>
          <a:xfrm>
            <a:off x="2594988" y="5935981"/>
            <a:ext cx="867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B9A576-E6BD-0CF9-0B74-59C903D42819}"/>
              </a:ext>
            </a:extLst>
          </p:cNvPr>
          <p:cNvSpPr txBox="1"/>
          <p:nvPr/>
        </p:nvSpPr>
        <p:spPr>
          <a:xfrm>
            <a:off x="5455702" y="6409526"/>
            <a:ext cx="656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Красным</a:t>
            </a:r>
            <a:r>
              <a:rPr lang="ru-RU" dirty="0"/>
              <a:t> отражено среднее время, затрачиваемое на операцию</a:t>
            </a:r>
          </a:p>
        </p:txBody>
      </p:sp>
    </p:spTree>
    <p:extLst>
      <p:ext uri="{BB962C8B-B14F-4D97-AF65-F5344CB8AC3E}">
        <p14:creationId xmlns:p14="http://schemas.microsoft.com/office/powerpoint/2010/main" val="4279380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79141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13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EB43646-2E56-2381-645D-7DBEDFFAE88B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217" y="676613"/>
            <a:ext cx="11155566" cy="617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69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14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 bwMode="auto">
          <a:xfrm>
            <a:off x="903595" y="1094582"/>
            <a:ext cx="10656887" cy="50341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ru-RU" sz="3000" b="1" dirty="0"/>
              <a:t>Цель: </a:t>
            </a:r>
            <a:r>
              <a:rPr lang="ru-RU" sz="3000" dirty="0"/>
              <a:t>оптимизировать процесс настройки сбора логов для </a:t>
            </a:r>
            <a:r>
              <a:rPr lang="en-US" sz="3000" dirty="0"/>
              <a:t>SOC</a:t>
            </a:r>
            <a:r>
              <a:rPr lang="ru-RU" sz="3000" dirty="0"/>
              <a:t> </a:t>
            </a:r>
            <a:r>
              <a:rPr lang="ru-RU" sz="3000" b="1" dirty="0"/>
              <a:t>Задачи:</a:t>
            </a:r>
            <a:endParaRPr sz="3000" dirty="0"/>
          </a:p>
          <a:p>
            <a:pPr marL="514350" indent="-338455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dirty="0"/>
              <a:t>Проанализировать существующий процесс настройки сбора логов, выявить операции, подлежащие автоматизации. </a:t>
            </a:r>
          </a:p>
          <a:p>
            <a:pPr marL="514350" indent="-338455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dirty="0"/>
              <a:t>Спроектировать и разработать инструменты автоматизации, которые позволят минимизировать ручные операции.</a:t>
            </a:r>
          </a:p>
          <a:p>
            <a:pPr marL="514350" indent="-338455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dirty="0"/>
              <a:t>Внедрить разработанное решение и провести оценку его эффективности.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29D4A382-7707-9FEC-EAED-E62A843D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95" y="79141"/>
            <a:ext cx="10515600" cy="738665"/>
          </a:xfrm>
        </p:spPr>
        <p:txBody>
          <a:bodyPr/>
          <a:lstStyle/>
          <a:p>
            <a:r>
              <a:rPr lang="ru-RU" dirty="0"/>
              <a:t>Цель и задачи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82B7D07-B554-76D1-B1D8-CECA8B8C00A6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217" y="676613"/>
            <a:ext cx="11155566" cy="617788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79141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15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AA59498-D776-1042-E740-4B793D551BA6}"/>
              </a:ext>
            </a:extLst>
          </p:cNvPr>
          <p:cNvSpPr/>
          <p:nvPr/>
        </p:nvSpPr>
        <p:spPr>
          <a:xfrm>
            <a:off x="4950366" y="2403835"/>
            <a:ext cx="1437734" cy="3774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EE040DD-859F-7830-C835-C5B3C34822EE}"/>
              </a:ext>
            </a:extLst>
          </p:cNvPr>
          <p:cNvSpPr/>
          <p:nvPr/>
        </p:nvSpPr>
        <p:spPr>
          <a:xfrm>
            <a:off x="2773754" y="1377212"/>
            <a:ext cx="960046" cy="43888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F1AE479-D3B5-C8D1-6DE7-93C095D0E307}"/>
              </a:ext>
            </a:extLst>
          </p:cNvPr>
          <p:cNvSpPr/>
          <p:nvPr/>
        </p:nvSpPr>
        <p:spPr>
          <a:xfrm>
            <a:off x="6161395" y="751981"/>
            <a:ext cx="1392200" cy="24781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4AB492F-9DF5-5A09-2FB1-CD4DBB46DB88}"/>
              </a:ext>
            </a:extLst>
          </p:cNvPr>
          <p:cNvSpPr/>
          <p:nvPr/>
        </p:nvSpPr>
        <p:spPr>
          <a:xfrm>
            <a:off x="4229099" y="4450315"/>
            <a:ext cx="1040781" cy="65428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822F323-CCC4-93AE-E7AB-6B8387957E41}"/>
              </a:ext>
            </a:extLst>
          </p:cNvPr>
          <p:cNvSpPr/>
          <p:nvPr/>
        </p:nvSpPr>
        <p:spPr>
          <a:xfrm>
            <a:off x="5635432" y="3627923"/>
            <a:ext cx="1089218" cy="70912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F9A8C6A-5F64-0FA2-7B78-F4A7225C43D5}"/>
              </a:ext>
            </a:extLst>
          </p:cNvPr>
          <p:cNvSpPr/>
          <p:nvPr/>
        </p:nvSpPr>
        <p:spPr>
          <a:xfrm>
            <a:off x="4032249" y="5416031"/>
            <a:ext cx="1243981" cy="41999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A2D6F6A-031D-F786-C7E5-3D0B218C2225}"/>
              </a:ext>
            </a:extLst>
          </p:cNvPr>
          <p:cNvSpPr/>
          <p:nvPr/>
        </p:nvSpPr>
        <p:spPr>
          <a:xfrm>
            <a:off x="6250607" y="2863849"/>
            <a:ext cx="1230350" cy="56164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8E44CE9-F0EF-EF0B-A3B3-5F1CB21E1053}"/>
              </a:ext>
            </a:extLst>
          </p:cNvPr>
          <p:cNvSpPr/>
          <p:nvPr/>
        </p:nvSpPr>
        <p:spPr>
          <a:xfrm>
            <a:off x="8873273" y="2616200"/>
            <a:ext cx="1305777" cy="19691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528B267-034E-803E-DF8A-4ABBDF150686}"/>
              </a:ext>
            </a:extLst>
          </p:cNvPr>
          <p:cNvSpPr/>
          <p:nvPr/>
        </p:nvSpPr>
        <p:spPr>
          <a:xfrm>
            <a:off x="686299" y="4129714"/>
            <a:ext cx="1075242" cy="551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CAE266D-3256-47AD-013C-B15C219C3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232355"/>
              </p:ext>
            </p:extLst>
          </p:nvPr>
        </p:nvGraphicFramePr>
        <p:xfrm>
          <a:off x="8513685" y="6248400"/>
          <a:ext cx="367831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588">
                  <a:extLst>
                    <a:ext uri="{9D8B030D-6E8A-4147-A177-3AD203B41FA5}">
                      <a16:colId xmlns:a16="http://schemas.microsoft.com/office/drawing/2014/main" val="4249562026"/>
                    </a:ext>
                  </a:extLst>
                </a:gridCol>
                <a:gridCol w="3459727">
                  <a:extLst>
                    <a:ext uri="{9D8B030D-6E8A-4147-A177-3AD203B41FA5}">
                      <a16:colId xmlns:a16="http://schemas.microsoft.com/office/drawing/2014/main" val="1207746454"/>
                    </a:ext>
                  </a:extLst>
                </a:gridCol>
              </a:tblGrid>
              <a:tr h="244876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Можно автоматизировать или исключить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255002"/>
                  </a:ext>
                </a:extLst>
              </a:tr>
              <a:tr h="244876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Нельзя автоматизировать или исключить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382400"/>
                  </a:ext>
                </a:extLst>
              </a:tr>
            </a:tbl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82697D2-792D-2400-72B2-2A0D936DCBFB}"/>
              </a:ext>
            </a:extLst>
          </p:cNvPr>
          <p:cNvSpPr/>
          <p:nvPr/>
        </p:nvSpPr>
        <p:spPr>
          <a:xfrm>
            <a:off x="2209800" y="4210050"/>
            <a:ext cx="1265122" cy="3903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108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7248"/>
            <a:ext cx="10515600" cy="4351338"/>
          </a:xfrm>
        </p:spPr>
        <p:txBody>
          <a:bodyPr>
            <a:normAutofit/>
          </a:bodyPr>
          <a:lstStyle/>
          <a:p>
            <a:r>
              <a:rPr lang="ru-RU" sz="3000" dirty="0"/>
              <a:t>Централизованное управление конфигурацией коллекторов и топиков с возможностью применения изменений с локальных машин.</a:t>
            </a:r>
          </a:p>
          <a:p>
            <a:r>
              <a:rPr lang="ru-RU" sz="3000" dirty="0"/>
              <a:t>Скорость подготовки коллектора:</a:t>
            </a:r>
          </a:p>
          <a:p>
            <a:pPr lvl="1"/>
            <a:r>
              <a:rPr lang="ru-RU" sz="3000" dirty="0"/>
              <a:t>полный цикл ≤ 2 ч; ручные действия ≤ 10 мин</a:t>
            </a:r>
          </a:p>
          <a:p>
            <a:r>
              <a:rPr lang="ru-RU" sz="3000" dirty="0"/>
              <a:t>Скорость подготовки топика:</a:t>
            </a:r>
          </a:p>
          <a:p>
            <a:pPr lvl="1"/>
            <a:r>
              <a:rPr lang="ru-RU" sz="3000" dirty="0"/>
              <a:t>полный цикл ≤ 2 ч; ручные действия ≤ 10 мин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16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9F081C7-8310-EB7B-7635-572E19A65761}"/>
              </a:ext>
            </a:extLst>
          </p:cNvPr>
          <p:cNvSpPr txBox="1">
            <a:spLocks/>
          </p:cNvSpPr>
          <p:nvPr/>
        </p:nvSpPr>
        <p:spPr>
          <a:xfrm>
            <a:off x="903595" y="38182"/>
            <a:ext cx="7800445" cy="820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Требования к автоматизации</a:t>
            </a:r>
          </a:p>
        </p:txBody>
      </p:sp>
    </p:spTree>
    <p:extLst>
      <p:ext uri="{BB962C8B-B14F-4D97-AF65-F5344CB8AC3E}">
        <p14:creationId xmlns:p14="http://schemas.microsoft.com/office/powerpoint/2010/main" val="3858862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831908"/>
            <a:ext cx="12176308" cy="39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71D2E44-2D65-BAF1-55C7-9023412A1045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2EEBE0A6-05BB-35BF-AD90-DCEE2E6A0D61}"/>
              </a:ext>
            </a:extLst>
          </p:cNvPr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17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C5A494-B2BC-C336-1EA3-2CFE9C034E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6CE95B-52AC-1E40-CF51-390CDEC38978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B0043BC9-0D77-64F1-01B6-9B6AA5A02005}"/>
              </a:ext>
            </a:extLst>
          </p:cNvPr>
          <p:cNvSpPr txBox="1">
            <a:spLocks/>
          </p:cNvSpPr>
          <p:nvPr/>
        </p:nvSpPr>
        <p:spPr>
          <a:xfrm>
            <a:off x="903595" y="29233"/>
            <a:ext cx="7800445" cy="8384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Целевой процесс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92" y="1698533"/>
            <a:ext cx="12176308" cy="420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3F5ED1C-863B-CE44-540D-FFE80565777A}"/>
              </a:ext>
            </a:extLst>
          </p:cNvPr>
          <p:cNvSpPr/>
          <p:nvPr/>
        </p:nvSpPr>
        <p:spPr>
          <a:xfrm>
            <a:off x="6139357" y="2534295"/>
            <a:ext cx="1714220" cy="750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4633BAA-496A-C501-D5EE-14795B1A1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1"/>
          <a:stretch/>
        </p:blipFill>
        <p:spPr bwMode="auto">
          <a:xfrm>
            <a:off x="223077" y="3429000"/>
            <a:ext cx="5665859" cy="330822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</p:pic>
      <p:cxnSp>
        <p:nvCxnSpPr>
          <p:cNvPr id="8" name="Соединитель: изогнутый 7">
            <a:extLst>
              <a:ext uri="{FF2B5EF4-FFF2-40B4-BE49-F238E27FC236}">
                <a16:creationId xmlns:a16="http://schemas.microsoft.com/office/drawing/2014/main" id="{ABDAD0A7-1DA4-0069-8C47-5BBFA2069E8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43679" y="1686270"/>
            <a:ext cx="523925" cy="2839471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FE1854A-D08B-12A8-84B4-51AC31417B48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B0E14-B1BC-A21B-777A-AE343F69836D}"/>
              </a:ext>
            </a:extLst>
          </p:cNvPr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18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1AEB72-1EB3-9F5E-4007-0823D8F315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4828BD-59C3-5CA0-E83A-FDAB830240A4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C00993D3-6622-F2C5-872A-4F852A61515D}"/>
              </a:ext>
            </a:extLst>
          </p:cNvPr>
          <p:cNvSpPr txBox="1">
            <a:spLocks/>
          </p:cNvSpPr>
          <p:nvPr/>
        </p:nvSpPr>
        <p:spPr>
          <a:xfrm>
            <a:off x="903595" y="79141"/>
            <a:ext cx="8927238" cy="738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Варианты сервиса автоматизации</a:t>
            </a:r>
          </a:p>
        </p:txBody>
      </p:sp>
    </p:spTree>
    <p:extLst>
      <p:ext uri="{BB962C8B-B14F-4D97-AF65-F5344CB8AC3E}">
        <p14:creationId xmlns:p14="http://schemas.microsoft.com/office/powerpoint/2010/main" val="443389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385" y="1698544"/>
            <a:ext cx="12143229" cy="391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20E3C34-0FBE-20FD-0119-E64553C3E9F8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95A61C1-86FE-1ACB-8FE5-81169DF1C9E5}"/>
              </a:ext>
            </a:extLst>
          </p:cNvPr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19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AF270E-8CB7-8E5D-2044-12FEFA098D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50FD83-5AC8-8835-A08A-43E49B457934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324AD9B9-8C66-548F-BA71-BC49F1A50176}"/>
              </a:ext>
            </a:extLst>
          </p:cNvPr>
          <p:cNvSpPr txBox="1">
            <a:spLocks/>
          </p:cNvSpPr>
          <p:nvPr/>
        </p:nvSpPr>
        <p:spPr>
          <a:xfrm>
            <a:off x="903595" y="101722"/>
            <a:ext cx="7800445" cy="693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Целевой процесс</a:t>
            </a:r>
          </a:p>
        </p:txBody>
      </p:sp>
    </p:spTree>
    <p:extLst>
      <p:ext uri="{BB962C8B-B14F-4D97-AF65-F5344CB8AC3E}">
        <p14:creationId xmlns:p14="http://schemas.microsoft.com/office/powerpoint/2010/main" val="189620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79142"/>
            <a:ext cx="10515600" cy="738664"/>
          </a:xfrm>
        </p:spPr>
        <p:txBody>
          <a:bodyPr/>
          <a:lstStyle/>
          <a:p>
            <a:r>
              <a:rPr lang="ru-RU" sz="4400" dirty="0"/>
              <a:t>Глоссарий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656288"/>
            <a:ext cx="10515600" cy="4243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b="1" dirty="0"/>
              <a:t>Лог (событие)</a:t>
            </a:r>
            <a:r>
              <a:rPr lang="en-US" sz="3000" b="1" dirty="0"/>
              <a:t> </a:t>
            </a:r>
            <a:r>
              <a:rPr lang="ru-RU" sz="3000" dirty="0"/>
              <a:t>—</a:t>
            </a:r>
            <a:r>
              <a:rPr lang="en-US" sz="3000" dirty="0"/>
              <a:t> </a:t>
            </a:r>
            <a:r>
              <a:rPr lang="ru-RU" sz="3000" dirty="0"/>
              <a:t>запись о любой значимой активности в информационной системе, фиксируемая источником (сервером, сетевым устройством, приложением и т. д.).</a:t>
            </a:r>
            <a:endParaRPr lang="en-US" sz="3000" dirty="0"/>
          </a:p>
          <a:p>
            <a:pPr marL="0" indent="0">
              <a:buNone/>
            </a:pPr>
            <a:endParaRPr lang="ru-RU" sz="3000" dirty="0"/>
          </a:p>
          <a:p>
            <a:pPr marL="0" indent="0">
              <a:buNone/>
            </a:pPr>
            <a:r>
              <a:rPr lang="en-US" sz="3000" dirty="0"/>
              <a:t>Security Operations Center </a:t>
            </a:r>
            <a:r>
              <a:rPr lang="ru-RU" sz="3000" dirty="0"/>
              <a:t>(</a:t>
            </a:r>
            <a:r>
              <a:rPr lang="en-US" sz="3000" b="1" dirty="0"/>
              <a:t>SOC</a:t>
            </a:r>
            <a:r>
              <a:rPr lang="en-US" sz="3000" dirty="0"/>
              <a:t>)</a:t>
            </a:r>
            <a:r>
              <a:rPr lang="ru-RU" sz="3000" dirty="0"/>
              <a:t> — центр реагирования на инциденты информационной безопасности </a:t>
            </a:r>
            <a:endParaRPr lang="en-US" sz="3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A921F55-E56D-9753-DA5B-CBBC6120E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03595" y="1933065"/>
            <a:ext cx="10385845" cy="357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E15C372-7DE7-7825-1E89-69C4BE1B9F0E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B792686-EB3F-C9E3-B583-F1D27282BF41}"/>
              </a:ext>
            </a:extLst>
          </p:cNvPr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20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5798D3-CF40-FA3A-ACAB-57FB9E4EFE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BA5C46-9955-C69B-5467-4DB2AD7E5FE6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826A80-C3F2-B5AE-452B-FC0C1D04C6D3}"/>
              </a:ext>
            </a:extLst>
          </p:cNvPr>
          <p:cNvSpPr txBox="1">
            <a:spLocks/>
          </p:cNvSpPr>
          <p:nvPr/>
        </p:nvSpPr>
        <p:spPr>
          <a:xfrm>
            <a:off x="903595" y="91276"/>
            <a:ext cx="7800445" cy="7143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Конфигурация балансировщика</a:t>
            </a:r>
          </a:p>
        </p:txBody>
      </p:sp>
    </p:spTree>
    <p:extLst>
      <p:ext uri="{BB962C8B-B14F-4D97-AF65-F5344CB8AC3E}">
        <p14:creationId xmlns:p14="http://schemas.microsoft.com/office/powerpoint/2010/main" val="1370721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21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ED22E1B-5FA7-97EF-36C9-74B933478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736" y="0"/>
            <a:ext cx="6845904" cy="6858000"/>
          </a:xfrm>
          <a:prstGeom prst="rect">
            <a:avLst/>
          </a:prstGeom>
        </p:spPr>
      </p:pic>
      <p:sp>
        <p:nvSpPr>
          <p:cNvPr id="10" name="Title 7">
            <a:extLst>
              <a:ext uri="{FF2B5EF4-FFF2-40B4-BE49-F238E27FC236}">
                <a16:creationId xmlns:a16="http://schemas.microsoft.com/office/drawing/2014/main" id="{407205BD-08FA-5174-36D3-B6D34949ADA2}"/>
              </a:ext>
            </a:extLst>
          </p:cNvPr>
          <p:cNvSpPr txBox="1">
            <a:spLocks/>
          </p:cNvSpPr>
          <p:nvPr/>
        </p:nvSpPr>
        <p:spPr>
          <a:xfrm>
            <a:off x="903595" y="79142"/>
            <a:ext cx="4405595" cy="1389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Конфигурация </a:t>
            </a:r>
            <a:br>
              <a:rPr lang="ru-RU" dirty="0"/>
            </a:br>
            <a:r>
              <a:rPr lang="ru-RU" dirty="0"/>
              <a:t>балансировщика</a:t>
            </a:r>
          </a:p>
        </p:txBody>
      </p:sp>
    </p:spTree>
    <p:extLst>
      <p:ext uri="{BB962C8B-B14F-4D97-AF65-F5344CB8AC3E}">
        <p14:creationId xmlns:p14="http://schemas.microsoft.com/office/powerpoint/2010/main" val="1692029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>
            <a:extLst>
              <a:ext uri="{FF2B5EF4-FFF2-40B4-BE49-F238E27FC236}">
                <a16:creationId xmlns:a16="http://schemas.microsoft.com/office/drawing/2014/main" id="{AF448C3D-4DAA-26F6-E9E7-8CE52DE857F8}"/>
              </a:ext>
            </a:extLst>
          </p:cNvPr>
          <p:cNvSpPr txBox="1">
            <a:spLocks/>
          </p:cNvSpPr>
          <p:nvPr/>
        </p:nvSpPr>
        <p:spPr>
          <a:xfrm>
            <a:off x="903595" y="79142"/>
            <a:ext cx="4405595" cy="1389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Конфигурация </a:t>
            </a:r>
            <a:br>
              <a:rPr lang="ru-RU" dirty="0"/>
            </a:br>
            <a:r>
              <a:rPr lang="ru-RU" dirty="0"/>
              <a:t>балансировщика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FDE497-E1F0-B1BE-A383-804ABF56B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736" y="0"/>
            <a:ext cx="6845904" cy="68580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22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86E1E62-6936-DF27-06D0-1F92EFCD7A1A}"/>
              </a:ext>
            </a:extLst>
          </p:cNvPr>
          <p:cNvSpPr/>
          <p:nvPr/>
        </p:nvSpPr>
        <p:spPr>
          <a:xfrm>
            <a:off x="5948039" y="832187"/>
            <a:ext cx="5974672" cy="21595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B8A25CE-AACE-BE55-C04C-DF9D5F10D526}"/>
              </a:ext>
            </a:extLst>
          </p:cNvPr>
          <p:cNvSpPr/>
          <p:nvPr/>
        </p:nvSpPr>
        <p:spPr>
          <a:xfrm>
            <a:off x="5948039" y="3756735"/>
            <a:ext cx="5077984" cy="1427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7151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23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826D34-1264-7822-AF0D-F52F92EFC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77883"/>
            <a:ext cx="12192000" cy="271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7">
            <a:extLst>
              <a:ext uri="{FF2B5EF4-FFF2-40B4-BE49-F238E27FC236}">
                <a16:creationId xmlns:a16="http://schemas.microsoft.com/office/drawing/2014/main" id="{A6CAB466-65FF-ABAF-9CC6-AE64B43C85F7}"/>
              </a:ext>
            </a:extLst>
          </p:cNvPr>
          <p:cNvSpPr txBox="1">
            <a:spLocks/>
          </p:cNvSpPr>
          <p:nvPr/>
        </p:nvSpPr>
        <p:spPr>
          <a:xfrm>
            <a:off x="903595" y="80180"/>
            <a:ext cx="7800445" cy="7365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Конфигурация балансировщика</a:t>
            </a:r>
          </a:p>
        </p:txBody>
      </p:sp>
    </p:spTree>
    <p:extLst>
      <p:ext uri="{BB962C8B-B14F-4D97-AF65-F5344CB8AC3E}">
        <p14:creationId xmlns:p14="http://schemas.microsoft.com/office/powerpoint/2010/main" val="2611271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24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7A0B9E7-461C-E23B-325E-3975E1E56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1390" y="0"/>
            <a:ext cx="6690987" cy="6858000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064BF7E-1B96-13BC-81FE-CAEC2461E737}"/>
              </a:ext>
            </a:extLst>
          </p:cNvPr>
          <p:cNvSpPr/>
          <p:nvPr/>
        </p:nvSpPr>
        <p:spPr>
          <a:xfrm>
            <a:off x="6317891" y="952776"/>
            <a:ext cx="2852742" cy="3788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B83F8F6-ABB5-FADD-D096-EB0D0DAC24C8}"/>
              </a:ext>
            </a:extLst>
          </p:cNvPr>
          <p:cNvSpPr/>
          <p:nvPr/>
        </p:nvSpPr>
        <p:spPr>
          <a:xfrm>
            <a:off x="6353322" y="3608438"/>
            <a:ext cx="2852742" cy="3788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09038BB-3E12-160F-6401-12DA3994D920}"/>
              </a:ext>
            </a:extLst>
          </p:cNvPr>
          <p:cNvSpPr/>
          <p:nvPr/>
        </p:nvSpPr>
        <p:spPr>
          <a:xfrm>
            <a:off x="10351363" y="4358936"/>
            <a:ext cx="674704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77AEA10-20C7-EDE6-0321-6442E12A6189}"/>
              </a:ext>
            </a:extLst>
          </p:cNvPr>
          <p:cNvSpPr/>
          <p:nvPr/>
        </p:nvSpPr>
        <p:spPr>
          <a:xfrm>
            <a:off x="10521518" y="4729685"/>
            <a:ext cx="674704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1693F1C-A321-5B79-B12C-B27B0A4F9370}"/>
              </a:ext>
            </a:extLst>
          </p:cNvPr>
          <p:cNvSpPr/>
          <p:nvPr/>
        </p:nvSpPr>
        <p:spPr>
          <a:xfrm>
            <a:off x="9786151" y="1348772"/>
            <a:ext cx="674704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43F07CB0-46AC-60F8-79D4-081A2657D326}"/>
              </a:ext>
            </a:extLst>
          </p:cNvPr>
          <p:cNvSpPr txBox="1">
            <a:spLocks/>
          </p:cNvSpPr>
          <p:nvPr/>
        </p:nvSpPr>
        <p:spPr>
          <a:xfrm>
            <a:off x="903595" y="79142"/>
            <a:ext cx="4405595" cy="1389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Конфигурация </a:t>
            </a:r>
            <a:br>
              <a:rPr lang="ru-RU" dirty="0"/>
            </a:br>
            <a:r>
              <a:rPr lang="ru-RU" dirty="0"/>
              <a:t>балансировщика</a:t>
            </a:r>
          </a:p>
        </p:txBody>
      </p:sp>
    </p:spTree>
    <p:extLst>
      <p:ext uri="{BB962C8B-B14F-4D97-AF65-F5344CB8AC3E}">
        <p14:creationId xmlns:p14="http://schemas.microsoft.com/office/powerpoint/2010/main" val="4057454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25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B9A2109-D540-A2BF-E4D3-E97189D36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063" y="0"/>
            <a:ext cx="2438937" cy="68580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0AA36F18-F88F-6F88-11AF-5118B05A4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5186" y="1129583"/>
            <a:ext cx="3774569" cy="538894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32" name="Соединитель: изогнутый 31">
            <a:extLst>
              <a:ext uri="{FF2B5EF4-FFF2-40B4-BE49-F238E27FC236}">
                <a16:creationId xmlns:a16="http://schemas.microsoft.com/office/drawing/2014/main" id="{CD5967DF-75CE-9C5B-47D0-15189BE38ABE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5989755" y="1129583"/>
            <a:ext cx="3560984" cy="2694474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7">
            <a:extLst>
              <a:ext uri="{FF2B5EF4-FFF2-40B4-BE49-F238E27FC236}">
                <a16:creationId xmlns:a16="http://schemas.microsoft.com/office/drawing/2014/main" id="{F0F823E8-D72D-B57C-56E2-7F1DE16D2EA5}"/>
              </a:ext>
            </a:extLst>
          </p:cNvPr>
          <p:cNvSpPr txBox="1">
            <a:spLocks/>
          </p:cNvSpPr>
          <p:nvPr/>
        </p:nvSpPr>
        <p:spPr>
          <a:xfrm>
            <a:off x="903595" y="129006"/>
            <a:ext cx="7800445" cy="6389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Конфигурация балансировщика</a:t>
            </a:r>
          </a:p>
        </p:txBody>
      </p:sp>
    </p:spTree>
    <p:extLst>
      <p:ext uri="{BB962C8B-B14F-4D97-AF65-F5344CB8AC3E}">
        <p14:creationId xmlns:p14="http://schemas.microsoft.com/office/powerpoint/2010/main" val="2832811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26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B2D5624-9796-D6D6-5C51-4C3D29496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50781" y="1005041"/>
            <a:ext cx="8290437" cy="531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>
            <a:extLst>
              <a:ext uri="{FF2B5EF4-FFF2-40B4-BE49-F238E27FC236}">
                <a16:creationId xmlns:a16="http://schemas.microsoft.com/office/drawing/2014/main" id="{60E5CA25-C737-2660-6404-703A2A915546}"/>
              </a:ext>
            </a:extLst>
          </p:cNvPr>
          <p:cNvSpPr txBox="1">
            <a:spLocks/>
          </p:cNvSpPr>
          <p:nvPr/>
        </p:nvSpPr>
        <p:spPr>
          <a:xfrm>
            <a:off x="903595" y="115690"/>
            <a:ext cx="7800445" cy="665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Конфигурация </a:t>
            </a:r>
            <a:r>
              <a:rPr lang="en-US" dirty="0"/>
              <a:t>Kafka </a:t>
            </a:r>
            <a:r>
              <a:rPr lang="ru-RU" dirty="0"/>
              <a:t>топика</a:t>
            </a:r>
          </a:p>
        </p:txBody>
      </p:sp>
    </p:spTree>
    <p:extLst>
      <p:ext uri="{BB962C8B-B14F-4D97-AF65-F5344CB8AC3E}">
        <p14:creationId xmlns:p14="http://schemas.microsoft.com/office/powerpoint/2010/main" val="720530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27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F070F58-E789-5B54-D5DD-F99B04EBC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582" y="1415787"/>
            <a:ext cx="7592525" cy="480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B5B542A-3C1D-4659-AFB6-24EC7CC28334}"/>
              </a:ext>
            </a:extLst>
          </p:cNvPr>
          <p:cNvSpPr/>
          <p:nvPr/>
        </p:nvSpPr>
        <p:spPr>
          <a:xfrm>
            <a:off x="2405849" y="3355760"/>
            <a:ext cx="2024108" cy="911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EC4278FB-888A-697F-C740-CFC40F040847}"/>
              </a:ext>
            </a:extLst>
          </p:cNvPr>
          <p:cNvSpPr txBox="1">
            <a:spLocks/>
          </p:cNvSpPr>
          <p:nvPr/>
        </p:nvSpPr>
        <p:spPr>
          <a:xfrm>
            <a:off x="903595" y="120129"/>
            <a:ext cx="7728751" cy="6566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Предметная область </a:t>
            </a:r>
            <a:r>
              <a:rPr lang="en-US" dirty="0"/>
              <a:t>Kafka</a:t>
            </a: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594" y="79141"/>
            <a:ext cx="11122942" cy="1389911"/>
          </a:xfrm>
        </p:spPr>
        <p:txBody>
          <a:bodyPr/>
          <a:lstStyle/>
          <a:p>
            <a:r>
              <a:rPr lang="ru-RU" dirty="0"/>
              <a:t>Сравнение текущего кластера </a:t>
            </a:r>
            <a:br>
              <a:rPr lang="ru-RU" dirty="0"/>
            </a:br>
            <a:r>
              <a:rPr lang="ru-RU" dirty="0"/>
              <a:t>и кластера </a:t>
            </a:r>
            <a:r>
              <a:rPr lang="en-US" dirty="0" err="1"/>
              <a:t>KaaS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28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6DB5EF51-EC6C-A2C8-DF96-BBEB328E9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112484"/>
              </p:ext>
            </p:extLst>
          </p:nvPr>
        </p:nvGraphicFramePr>
        <p:xfrm>
          <a:off x="903594" y="2031813"/>
          <a:ext cx="10495334" cy="406195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957753">
                  <a:extLst>
                    <a:ext uri="{9D8B030D-6E8A-4147-A177-3AD203B41FA5}">
                      <a16:colId xmlns:a16="http://schemas.microsoft.com/office/drawing/2014/main" val="2402495683"/>
                    </a:ext>
                  </a:extLst>
                </a:gridCol>
                <a:gridCol w="3599072">
                  <a:extLst>
                    <a:ext uri="{9D8B030D-6E8A-4147-A177-3AD203B41FA5}">
                      <a16:colId xmlns:a16="http://schemas.microsoft.com/office/drawing/2014/main" val="235195091"/>
                    </a:ext>
                  </a:extLst>
                </a:gridCol>
                <a:gridCol w="2938509">
                  <a:extLst>
                    <a:ext uri="{9D8B030D-6E8A-4147-A177-3AD203B41FA5}">
                      <a16:colId xmlns:a16="http://schemas.microsoft.com/office/drawing/2014/main" val="2169494727"/>
                    </a:ext>
                  </a:extLst>
                </a:gridCol>
              </a:tblGrid>
              <a:tr h="827641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Действие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 существующем кластере </a:t>
                      </a:r>
                      <a:r>
                        <a:rPr lang="en-US" dirty="0"/>
                        <a:t>Kafka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 кластере </a:t>
                      </a:r>
                      <a:r>
                        <a:rPr lang="en-US" dirty="0"/>
                        <a:t>Kafka </a:t>
                      </a:r>
                      <a:r>
                        <a:rPr lang="ru-RU" dirty="0"/>
                        <a:t>в </a:t>
                      </a:r>
                      <a:r>
                        <a:rPr lang="en-US" dirty="0" err="1"/>
                        <a:t>KaaS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162008"/>
                  </a:ext>
                </a:extLst>
              </a:tr>
              <a:tr h="673859">
                <a:tc>
                  <a:txBody>
                    <a:bodyPr/>
                    <a:lstStyle/>
                    <a:p>
                      <a:r>
                        <a:rPr lang="ru-RU" dirty="0"/>
                        <a:t>Создание топиков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Через сервис создания топиков </a:t>
                      </a:r>
                      <a:br>
                        <a:rPr lang="ru-RU" dirty="0"/>
                      </a:br>
                      <a:r>
                        <a:rPr lang="ru-RU" sz="1600" dirty="0"/>
                        <a:t>(с ограничениями по параметрам)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 </a:t>
                      </a:r>
                      <a:r>
                        <a:rPr lang="en-US" dirty="0"/>
                        <a:t>API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547467"/>
                  </a:ext>
                </a:extLst>
              </a:tr>
              <a:tr h="656947">
                <a:tc>
                  <a:txBody>
                    <a:bodyPr/>
                    <a:lstStyle/>
                    <a:p>
                      <a:r>
                        <a:rPr lang="ru-RU" dirty="0"/>
                        <a:t>Изменение параметров топика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Через сервис поддержки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 </a:t>
                      </a:r>
                      <a:r>
                        <a:rPr lang="en-US" dirty="0"/>
                        <a:t>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101386"/>
                  </a:ext>
                </a:extLst>
              </a:tr>
              <a:tr h="65694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Создание пользователей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Через сервис поддержки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 </a:t>
                      </a:r>
                      <a:r>
                        <a:rPr lang="en-US" dirty="0"/>
                        <a:t>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894348"/>
                  </a:ext>
                </a:extLst>
              </a:tr>
              <a:tr h="6391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Изменение параметров пользователя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Через сервис поддержки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 </a:t>
                      </a:r>
                      <a:r>
                        <a:rPr lang="en-US" dirty="0"/>
                        <a:t>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229858"/>
                  </a:ext>
                </a:extLst>
              </a:tr>
              <a:tr h="607368">
                <a:tc>
                  <a:txBody>
                    <a:bodyPr/>
                    <a:lstStyle/>
                    <a:p>
                      <a:r>
                        <a:rPr lang="ru-RU" dirty="0"/>
                        <a:t>Управление разрешениями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Через сервис поддержки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 </a:t>
                      </a:r>
                      <a:r>
                        <a:rPr lang="en-US" dirty="0"/>
                        <a:t>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40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067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79141"/>
            <a:ext cx="10449481" cy="1389912"/>
          </a:xfrm>
        </p:spPr>
        <p:txBody>
          <a:bodyPr>
            <a:normAutofit/>
          </a:bodyPr>
          <a:lstStyle/>
          <a:p>
            <a:r>
              <a:rPr lang="ru-RU" dirty="0"/>
              <a:t>Содержимое репозитория </a:t>
            </a:r>
            <a:br>
              <a:rPr lang="ru-RU" dirty="0"/>
            </a:br>
            <a:r>
              <a:rPr lang="ru-RU" dirty="0"/>
              <a:t>источников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29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8D60508-4115-1249-39A4-490E709A79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355" y="1745829"/>
            <a:ext cx="6041290" cy="45759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79141"/>
            <a:ext cx="10515600" cy="738665"/>
          </a:xfrm>
        </p:spPr>
        <p:txBody>
          <a:bodyPr/>
          <a:lstStyle/>
          <a:p>
            <a:r>
              <a:rPr lang="ru-RU" sz="4400" dirty="0"/>
              <a:t>Процесс обработки событий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656289"/>
            <a:ext cx="12192000" cy="384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6AFA70-F06B-2853-AB8C-18B1D9D7AE9C}"/>
              </a:ext>
            </a:extLst>
          </p:cNvPr>
          <p:cNvSpPr txBox="1"/>
          <p:nvPr/>
        </p:nvSpPr>
        <p:spPr>
          <a:xfrm>
            <a:off x="165463" y="5760626"/>
            <a:ext cx="71941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Коррелятор</a:t>
            </a:r>
            <a:r>
              <a:rPr lang="ru-RU" sz="2800" dirty="0"/>
              <a:t> – система, анализирующая поток событий по заранее заданным правилам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3FFC628E-9ECD-CB84-CA01-678C8918AC1C}"/>
              </a:ext>
            </a:extLst>
          </p:cNvPr>
          <p:cNvSpPr txBox="1">
            <a:spLocks/>
          </p:cNvSpPr>
          <p:nvPr/>
        </p:nvSpPr>
        <p:spPr>
          <a:xfrm>
            <a:off x="903595" y="79141"/>
            <a:ext cx="10449481" cy="138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Содержимое репозитория </a:t>
            </a:r>
            <a:br>
              <a:rPr lang="ru-RU" dirty="0"/>
            </a:br>
            <a:r>
              <a:rPr lang="ru-RU" dirty="0"/>
              <a:t>источников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30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C0491A4-957A-DA20-CA93-DCD50BF04C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5318" y="1656289"/>
            <a:ext cx="4315427" cy="4258269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DF50566-384A-95FC-858E-15AFF778A1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255" y="2176230"/>
            <a:ext cx="4710344" cy="3567834"/>
          </a:xfrm>
          <a:prstGeom prst="rect">
            <a:avLst/>
          </a:prstGeom>
        </p:spPr>
      </p:pic>
      <p:cxnSp>
        <p:nvCxnSpPr>
          <p:cNvPr id="14" name="Соединитель: изогнутый 13">
            <a:extLst>
              <a:ext uri="{FF2B5EF4-FFF2-40B4-BE49-F238E27FC236}">
                <a16:creationId xmlns:a16="http://schemas.microsoft.com/office/drawing/2014/main" id="{C957EF77-056A-8780-954B-6FA6CCC3C09C}"/>
              </a:ext>
            </a:extLst>
          </p:cNvPr>
          <p:cNvCxnSpPr>
            <a:cxnSpLocks/>
          </p:cNvCxnSpPr>
          <p:nvPr/>
        </p:nvCxnSpPr>
        <p:spPr>
          <a:xfrm flipV="1">
            <a:off x="3968318" y="2176230"/>
            <a:ext cx="2822085" cy="1010853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AE772AB-1F41-1497-DE9C-C5C60C618616}"/>
              </a:ext>
            </a:extLst>
          </p:cNvPr>
          <p:cNvSpPr/>
          <p:nvPr/>
        </p:nvSpPr>
        <p:spPr>
          <a:xfrm>
            <a:off x="2301003" y="3027285"/>
            <a:ext cx="1667315" cy="3395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20781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DF4DB75-2842-A5DB-2487-D34630DA8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55" y="2176230"/>
            <a:ext cx="4710344" cy="3567834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A414413-B1A0-24F9-3A3B-62654E5F48C8}"/>
              </a:ext>
            </a:extLst>
          </p:cNvPr>
          <p:cNvSpPr/>
          <p:nvPr/>
        </p:nvSpPr>
        <p:spPr>
          <a:xfrm>
            <a:off x="2334827" y="3392009"/>
            <a:ext cx="1473694" cy="3395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44645"/>
            <a:ext cx="5480730" cy="1325563"/>
          </a:xfrm>
        </p:spPr>
        <p:txBody>
          <a:bodyPr>
            <a:noAutofit/>
          </a:bodyPr>
          <a:lstStyle/>
          <a:p>
            <a:r>
              <a:rPr lang="ru-RU" sz="3600" dirty="0"/>
              <a:t>Содержимое репозитория</a:t>
            </a:r>
            <a:br>
              <a:rPr lang="ru-RU" sz="3600" dirty="0"/>
            </a:br>
            <a:r>
              <a:rPr lang="ru-RU" sz="3600" dirty="0"/>
              <a:t>источников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31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D880372-7EC0-EF51-CE96-873F198E46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4325" y="17755"/>
            <a:ext cx="5778084" cy="681805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2" name="Соединитель: изогнутый 11">
            <a:extLst>
              <a:ext uri="{FF2B5EF4-FFF2-40B4-BE49-F238E27FC236}">
                <a16:creationId xmlns:a16="http://schemas.microsoft.com/office/drawing/2014/main" id="{05F089D9-21E7-2191-F6BC-F004497A2F44}"/>
              </a:ext>
            </a:extLst>
          </p:cNvPr>
          <p:cNvCxnSpPr>
            <a:cxnSpLocks/>
          </p:cNvCxnSpPr>
          <p:nvPr/>
        </p:nvCxnSpPr>
        <p:spPr>
          <a:xfrm flipV="1">
            <a:off x="3808521" y="2106410"/>
            <a:ext cx="2287479" cy="1455384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9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32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567A12-AB99-6CCB-BA7B-5AAD769606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320330"/>
            <a:ext cx="4168484" cy="3157404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41706D5-F35F-3259-F7EF-555308482B95}"/>
              </a:ext>
            </a:extLst>
          </p:cNvPr>
          <p:cNvSpPr/>
          <p:nvPr/>
        </p:nvSpPr>
        <p:spPr>
          <a:xfrm>
            <a:off x="2308194" y="4370032"/>
            <a:ext cx="2467991" cy="2655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BF056F4-876C-8A36-5BF3-0EA52AB4D0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8900" y="1956135"/>
            <a:ext cx="6382641" cy="3543795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cxnSp>
        <p:nvCxnSpPr>
          <p:cNvPr id="17" name="Соединитель: изогнутый 16">
            <a:extLst>
              <a:ext uri="{FF2B5EF4-FFF2-40B4-BE49-F238E27FC236}">
                <a16:creationId xmlns:a16="http://schemas.microsoft.com/office/drawing/2014/main" id="{6733584D-CDF6-1D5D-ECF5-DC02C165655B}"/>
              </a:ext>
            </a:extLst>
          </p:cNvPr>
          <p:cNvCxnSpPr/>
          <p:nvPr/>
        </p:nvCxnSpPr>
        <p:spPr>
          <a:xfrm rot="10800000" flipV="1">
            <a:off x="4864964" y="4287915"/>
            <a:ext cx="949911" cy="214912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7">
            <a:extLst>
              <a:ext uri="{FF2B5EF4-FFF2-40B4-BE49-F238E27FC236}">
                <a16:creationId xmlns:a16="http://schemas.microsoft.com/office/drawing/2014/main" id="{F20B0700-761B-0DC8-19BE-7CFF177500E4}"/>
              </a:ext>
            </a:extLst>
          </p:cNvPr>
          <p:cNvSpPr txBox="1">
            <a:spLocks/>
          </p:cNvSpPr>
          <p:nvPr/>
        </p:nvSpPr>
        <p:spPr>
          <a:xfrm>
            <a:off x="903595" y="79141"/>
            <a:ext cx="10449481" cy="138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Содержимое репозитория </a:t>
            </a:r>
            <a:br>
              <a:rPr lang="ru-RU" dirty="0"/>
            </a:br>
            <a:r>
              <a:rPr lang="ru-RU" dirty="0"/>
              <a:t>источников</a:t>
            </a:r>
          </a:p>
        </p:txBody>
      </p:sp>
    </p:spTree>
    <p:extLst>
      <p:ext uri="{BB962C8B-B14F-4D97-AF65-F5344CB8AC3E}">
        <p14:creationId xmlns:p14="http://schemas.microsoft.com/office/powerpoint/2010/main" val="6291160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118040"/>
            <a:ext cx="5546124" cy="660867"/>
          </a:xfrm>
        </p:spPr>
        <p:txBody>
          <a:bodyPr>
            <a:noAutofit/>
          </a:bodyPr>
          <a:lstStyle/>
          <a:p>
            <a:r>
              <a:rPr lang="en-US" dirty="0"/>
              <a:t>CI/CD </a:t>
            </a:r>
            <a:r>
              <a:rPr lang="ru-RU" dirty="0"/>
              <a:t>Пайплайн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33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1478AB-E1D7-16EE-3ADB-1CDCABDDE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2619" y="2507961"/>
            <a:ext cx="10333608" cy="184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863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595" y="82155"/>
            <a:ext cx="10515600" cy="1325563"/>
          </a:xfrm>
        </p:spPr>
        <p:txBody>
          <a:bodyPr/>
          <a:lstStyle/>
          <a:p>
            <a:r>
              <a:rPr lang="ru-RU" dirty="0"/>
              <a:t>Диаграмма классов сценария автоматизации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34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CE079F2-74B8-83E6-B6C1-B18599B12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6182" y="1659747"/>
            <a:ext cx="10839635" cy="510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4914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35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8222" y="-202772"/>
            <a:ext cx="2166695" cy="1666688"/>
          </a:xfrm>
          <a:prstGeom prst="rect">
            <a:avLst/>
          </a:prstGeom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08B5DAA4-108C-E3AB-8A45-D43E712E07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6" b="4047"/>
          <a:stretch/>
        </p:blipFill>
        <p:spPr bwMode="auto">
          <a:xfrm>
            <a:off x="1499170" y="0"/>
            <a:ext cx="91936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79142"/>
            <a:ext cx="7831688" cy="738664"/>
          </a:xfrm>
        </p:spPr>
        <p:txBody>
          <a:bodyPr/>
          <a:lstStyle/>
          <a:p>
            <a:r>
              <a:rPr lang="ru-RU" dirty="0"/>
              <a:t>Итоги</a:t>
            </a:r>
            <a:r>
              <a:rPr lang="en-US" dirty="0"/>
              <a:t>. </a:t>
            </a:r>
            <a:r>
              <a:rPr lang="ru-RU" dirty="0"/>
              <a:t>Процесс до изменений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36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80EED31-45F5-74B6-23E8-EFD204DA1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748223"/>
              </p:ext>
            </p:extLst>
          </p:nvPr>
        </p:nvGraphicFramePr>
        <p:xfrm>
          <a:off x="8762260" y="6248400"/>
          <a:ext cx="3434457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249562026"/>
                    </a:ext>
                  </a:extLst>
                </a:gridCol>
                <a:gridCol w="3226177">
                  <a:extLst>
                    <a:ext uri="{9D8B030D-6E8A-4147-A177-3AD203B41FA5}">
                      <a16:colId xmlns:a16="http://schemas.microsoft.com/office/drawing/2014/main" val="1207746454"/>
                    </a:ext>
                  </a:extLst>
                </a:gridCol>
              </a:tblGrid>
              <a:tr h="244876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Согласования внешних команд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255002"/>
                  </a:ext>
                </a:extLst>
              </a:tr>
              <a:tr h="244876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Ручные действия системного инженера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382400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E9E37F51-2545-BB8C-39B7-209456655BF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9531" y="630572"/>
            <a:ext cx="11472937" cy="622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79400"/>
            <a:ext cx="8195937" cy="738664"/>
          </a:xfrm>
        </p:spPr>
        <p:txBody>
          <a:bodyPr/>
          <a:lstStyle/>
          <a:p>
            <a:r>
              <a:rPr lang="ru-RU" dirty="0"/>
              <a:t>Итоги. Процесс после изменений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37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3C4F90-F971-8E10-A931-BEE21C89923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656030"/>
            <a:ext cx="12192000" cy="432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64D959C0-2534-F46A-3A60-E294AA841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150223"/>
              </p:ext>
            </p:extLst>
          </p:nvPr>
        </p:nvGraphicFramePr>
        <p:xfrm>
          <a:off x="8762260" y="6248400"/>
          <a:ext cx="3434457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249562026"/>
                    </a:ext>
                  </a:extLst>
                </a:gridCol>
                <a:gridCol w="3226177">
                  <a:extLst>
                    <a:ext uri="{9D8B030D-6E8A-4147-A177-3AD203B41FA5}">
                      <a16:colId xmlns:a16="http://schemas.microsoft.com/office/drawing/2014/main" val="1207746454"/>
                    </a:ext>
                  </a:extLst>
                </a:gridCol>
              </a:tblGrid>
              <a:tr h="244876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Согласования внешних команд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255002"/>
                  </a:ext>
                </a:extLst>
              </a:tr>
              <a:tr h="244876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Ручные действия системного инженера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3824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86766"/>
            <a:ext cx="1679807" cy="731041"/>
          </a:xfrm>
        </p:spPr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38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625B0AA-9CC5-A15D-7232-0E3CB6723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05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sz="3200" dirty="0"/>
              <a:t>Упрощена настройка балансировщика</a:t>
            </a:r>
          </a:p>
          <a:p>
            <a:r>
              <a:rPr lang="ru-RU" sz="3200" dirty="0"/>
              <a:t>Существующий кластер </a:t>
            </a:r>
            <a:r>
              <a:rPr lang="en-US" sz="3200" dirty="0"/>
              <a:t>Kafka</a:t>
            </a:r>
            <a:r>
              <a:rPr lang="ru-RU" sz="3200" dirty="0"/>
              <a:t> в процессе заменен на кластер </a:t>
            </a:r>
            <a:r>
              <a:rPr lang="en-US" sz="3200" dirty="0" err="1"/>
              <a:t>KaaS</a:t>
            </a:r>
            <a:endParaRPr lang="ru-RU" sz="3200" dirty="0"/>
          </a:p>
          <a:p>
            <a:r>
              <a:rPr lang="ru-RU" sz="3200" dirty="0"/>
              <a:t>Внедрено использование учетных записей </a:t>
            </a:r>
            <a:r>
              <a:rPr lang="en-US" sz="3200" dirty="0"/>
              <a:t>Kafka </a:t>
            </a:r>
            <a:r>
              <a:rPr lang="ru-RU" sz="3200" dirty="0"/>
              <a:t>с изолированным доступом.</a:t>
            </a:r>
            <a:endParaRPr lang="en-US" sz="3200" dirty="0"/>
          </a:p>
          <a:p>
            <a:r>
              <a:rPr lang="ru-RU" sz="3200" dirty="0"/>
              <a:t>Разработана автоматизация процесса управления </a:t>
            </a:r>
          </a:p>
          <a:p>
            <a:pPr lvl="1"/>
            <a:r>
              <a:rPr lang="ru-RU" sz="2800" dirty="0"/>
              <a:t>топиками</a:t>
            </a:r>
            <a:r>
              <a:rPr lang="en-US" sz="2800" dirty="0"/>
              <a:t> </a:t>
            </a:r>
            <a:r>
              <a:rPr lang="ru-RU" sz="2800" dirty="0"/>
              <a:t>и пользователями </a:t>
            </a:r>
            <a:r>
              <a:rPr lang="en-US" sz="2800" dirty="0"/>
              <a:t>Kafka</a:t>
            </a:r>
            <a:endParaRPr lang="ru-RU" sz="2800" dirty="0"/>
          </a:p>
          <a:p>
            <a:pPr lvl="1"/>
            <a:r>
              <a:rPr lang="ru-RU" sz="2800" dirty="0"/>
              <a:t>конфигурацией коллекторов и их развертыванием.</a:t>
            </a:r>
          </a:p>
          <a:p>
            <a:r>
              <a:rPr lang="ru-RU" sz="3200" dirty="0"/>
              <a:t>Максимальное время выполнения процесса настройки сбора логов снижено до 24 часов.</a:t>
            </a:r>
          </a:p>
        </p:txBody>
      </p:sp>
    </p:spTree>
    <p:extLst>
      <p:ext uri="{BB962C8B-B14F-4D97-AF65-F5344CB8AC3E}">
        <p14:creationId xmlns:p14="http://schemas.microsoft.com/office/powerpoint/2010/main" val="35337576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86766"/>
            <a:ext cx="5192405" cy="731041"/>
          </a:xfrm>
        </p:spPr>
        <p:txBody>
          <a:bodyPr/>
          <a:lstStyle/>
          <a:p>
            <a:r>
              <a:rPr lang="ru-RU" dirty="0"/>
              <a:t>Планы на будущее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39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625B0AA-9CC5-A15D-7232-0E3CB6723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976"/>
            <a:ext cx="10515600" cy="4351338"/>
          </a:xfrm>
        </p:spPr>
        <p:txBody>
          <a:bodyPr>
            <a:normAutofit/>
          </a:bodyPr>
          <a:lstStyle/>
          <a:p>
            <a:r>
              <a:rPr lang="ru-RU" sz="3200" dirty="0"/>
              <a:t>Внедрение использования больших языковых моделей для создания конфигураций парсеров.</a:t>
            </a:r>
          </a:p>
          <a:p>
            <a:r>
              <a:rPr lang="ru-RU" sz="3200" dirty="0"/>
              <a:t>Внедрение механизмов предварительной проверки и согласования изменений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6648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F9EF4F68-B27D-6F87-BB03-E0F2FABBA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656289"/>
            <a:ext cx="12192000" cy="384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79142"/>
            <a:ext cx="10515600" cy="738664"/>
          </a:xfrm>
        </p:spPr>
        <p:txBody>
          <a:bodyPr/>
          <a:lstStyle/>
          <a:p>
            <a:r>
              <a:rPr lang="ru-RU" sz="4400" dirty="0"/>
              <a:t>Процесс обработки событий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4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91050" y="1656289"/>
            <a:ext cx="5968538" cy="1662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7DEC46-27A5-AE80-BC11-195527DB1ED0}"/>
              </a:ext>
            </a:extLst>
          </p:cNvPr>
          <p:cNvSpPr txBox="1"/>
          <p:nvPr/>
        </p:nvSpPr>
        <p:spPr>
          <a:xfrm>
            <a:off x="165463" y="5760626"/>
            <a:ext cx="71941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Коррелятор</a:t>
            </a:r>
            <a:r>
              <a:rPr lang="ru-RU" sz="2800" dirty="0"/>
              <a:t> – система, анализирующая поток событий по заранее заданным правилам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40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903595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Спасибо за внимание!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9826" y="79141"/>
            <a:ext cx="10515600" cy="738665"/>
          </a:xfrm>
        </p:spPr>
        <p:txBody>
          <a:bodyPr/>
          <a:lstStyle/>
          <a:p>
            <a:r>
              <a:rPr lang="ru-RU" sz="4400" dirty="0"/>
              <a:t>Процесс доставки событий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5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632587"/>
            <a:ext cx="12192000" cy="159282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850241" y="2823099"/>
            <a:ext cx="2386170" cy="1207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04DEE8-F1B1-80AB-888C-8B6CEF68C674}"/>
              </a:ext>
            </a:extLst>
          </p:cNvPr>
          <p:cNvSpPr txBox="1"/>
          <p:nvPr/>
        </p:nvSpPr>
        <p:spPr>
          <a:xfrm>
            <a:off x="165462" y="5760626"/>
            <a:ext cx="92981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Парсер</a:t>
            </a:r>
            <a:r>
              <a:rPr lang="ru-RU" sz="2800" dirty="0"/>
              <a:t> – система, нормализующая логи и обогащающая их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29233"/>
            <a:ext cx="10515600" cy="838481"/>
          </a:xfrm>
        </p:spPr>
        <p:txBody>
          <a:bodyPr/>
          <a:lstStyle/>
          <a:p>
            <a:r>
              <a:rPr lang="ru-RU" sz="4400" dirty="0"/>
              <a:t>Процесс доставки событий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6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" y="2752594"/>
            <a:ext cx="12191991" cy="135281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779113" y="2922972"/>
            <a:ext cx="2032987" cy="10120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430" y="2123050"/>
            <a:ext cx="12159139" cy="310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81666"/>
            <a:ext cx="10515600" cy="738664"/>
          </a:xfrm>
        </p:spPr>
        <p:txBody>
          <a:bodyPr/>
          <a:lstStyle/>
          <a:p>
            <a:r>
              <a:rPr lang="ru-RU" sz="4400" dirty="0"/>
              <a:t>Процесс доставки событий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7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61505" y="4050845"/>
            <a:ext cx="1976995" cy="987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95F81B-00D5-E3EA-31D3-9DF8C756D171}"/>
              </a:ext>
            </a:extLst>
          </p:cNvPr>
          <p:cNvSpPr txBox="1"/>
          <p:nvPr/>
        </p:nvSpPr>
        <p:spPr>
          <a:xfrm>
            <a:off x="4696331" y="5637516"/>
            <a:ext cx="74956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Коллектор</a:t>
            </a:r>
            <a:r>
              <a:rPr lang="ru-RU" sz="2800" dirty="0"/>
              <a:t> – система, получающая логи из источника событий и отправляющая их в </a:t>
            </a:r>
            <a:r>
              <a:rPr lang="en-US" sz="2800" dirty="0"/>
              <a:t>Kafka</a:t>
            </a:r>
            <a:endParaRPr lang="ru-RU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68523"/>
            <a:ext cx="5192405" cy="759901"/>
          </a:xfrm>
        </p:spPr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8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171" y="1292436"/>
            <a:ext cx="12232171" cy="509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151489"/>
            <a:ext cx="10515600" cy="593970"/>
          </a:xfrm>
        </p:spPr>
        <p:txBody>
          <a:bodyPr>
            <a:noAutofit/>
          </a:bodyPr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9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136859-18AF-9C79-578E-0D53C270D2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893" y="673111"/>
            <a:ext cx="11168214" cy="61848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2338</TotalTime>
  <Words>1920</Words>
  <Application>Microsoft Office PowerPoint</Application>
  <PresentationFormat>Широкоэкранный</PresentationFormat>
  <Paragraphs>364</Paragraphs>
  <Slides>40</Slides>
  <Notes>40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Тема Office</vt:lpstr>
      <vt:lpstr>Автоматизация процесса лог-менеджмента в центре мониторинга информационной безопасности</vt:lpstr>
      <vt:lpstr>Глоссарий</vt:lpstr>
      <vt:lpstr>Процесс обработки событий</vt:lpstr>
      <vt:lpstr>Процесс обработки событий</vt:lpstr>
      <vt:lpstr>Процесс доставки событий</vt:lpstr>
      <vt:lpstr>Процесс доставки событий</vt:lpstr>
      <vt:lpstr>Процесс доставки событий</vt:lpstr>
      <vt:lpstr>Предметная область</vt:lpstr>
      <vt:lpstr>Настройка сбора логов с источника</vt:lpstr>
      <vt:lpstr>Настройка сбора логов с источника</vt:lpstr>
      <vt:lpstr>Настройка сбора логов с источника</vt:lpstr>
      <vt:lpstr>Настройка сбора логов с источника</vt:lpstr>
      <vt:lpstr>Настройка сбора логов с источника</vt:lpstr>
      <vt:lpstr>Цель и задачи</vt:lpstr>
      <vt:lpstr>Настройка сбора логов с источника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Сравнение текущего кластера  и кластера KaaS</vt:lpstr>
      <vt:lpstr>Содержимое репозитория  источников</vt:lpstr>
      <vt:lpstr>Презентация PowerPoint</vt:lpstr>
      <vt:lpstr>Содержимое репозитория источников</vt:lpstr>
      <vt:lpstr>Презентация PowerPoint</vt:lpstr>
      <vt:lpstr>CI/CD Пайплайн</vt:lpstr>
      <vt:lpstr>Диаграмма классов сценария автоматизации</vt:lpstr>
      <vt:lpstr>Презентация PowerPoint</vt:lpstr>
      <vt:lpstr>Итоги. Процесс до изменений</vt:lpstr>
      <vt:lpstr>Итоги. Процесс после изменений</vt:lpstr>
      <vt:lpstr>Итоги</vt:lpstr>
      <vt:lpstr>Планы на будущее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Алена Луговая</dc:creator>
  <cp:lastModifiedBy>Егор Шамов</cp:lastModifiedBy>
  <cp:revision>556</cp:revision>
  <dcterms:created xsi:type="dcterms:W3CDTF">2023-04-24T07:22:00Z</dcterms:created>
  <dcterms:modified xsi:type="dcterms:W3CDTF">2025-06-03T19:39:09Z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B04BF21E7D5C42D683984335769C3BEC_12</vt:lpwstr>
  </property>
  <property fmtid="{D5CDD505-2E9C-101B-9397-08002B2CF9AE}" pid="3" name="KSOProductBuildVer">
    <vt:lpwstr>1033-12.2.0.20796</vt:lpwstr>
  </property>
</Properties>
</file>