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2" r:id="rId4"/>
  </p:sldMasterIdLst>
  <p:notesMasterIdLst>
    <p:notesMasterId r:id="rId24"/>
  </p:notesMasterIdLst>
  <p:sldIdLst>
    <p:sldId id="256" r:id="rId5"/>
    <p:sldId id="280" r:id="rId6"/>
    <p:sldId id="260" r:id="rId7"/>
    <p:sldId id="261" r:id="rId8"/>
    <p:sldId id="262" r:id="rId9"/>
    <p:sldId id="263" r:id="rId10"/>
    <p:sldId id="268" r:id="rId11"/>
    <p:sldId id="285" r:id="rId12"/>
    <p:sldId id="284" r:id="rId13"/>
    <p:sldId id="283" r:id="rId14"/>
    <p:sldId id="267" r:id="rId15"/>
    <p:sldId id="282" r:id="rId16"/>
    <p:sldId id="269" r:id="rId17"/>
    <p:sldId id="270" r:id="rId18"/>
    <p:sldId id="272" r:id="rId19"/>
    <p:sldId id="286" r:id="rId20"/>
    <p:sldId id="274" r:id="rId21"/>
    <p:sldId id="276" r:id="rId22"/>
    <p:sldId id="277" r:id="rId23"/>
  </p:sldIdLst>
  <p:sldSz cx="12192000" cy="6858000"/>
  <p:notesSz cx="6858000" cy="18573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0" autoAdjust="0"/>
    <p:restoredTop sz="96197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20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5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02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9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79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13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0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4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9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70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1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4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742413-F9B0-4A47-AA42-EF957C14D38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B48DCA-62F3-B84C-8634-1B999E446E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3770EB-488C-C04D-8514-262ED55C997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1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.png"/><Relationship Id="rId3" Type="http://schemas.openxmlformats.org/officeDocument/2006/relationships/customXml" Target="../ink/ink1.xml"/><Relationship Id="rId21" Type="http://schemas.openxmlformats.org/officeDocument/2006/relationships/customXml" Target="../ink/ink5.xml"/><Relationship Id="rId34" Type="http://schemas.openxmlformats.org/officeDocument/2006/relationships/customXml" Target="../ink/ink8.xml"/><Relationship Id="rId17" Type="http://schemas.openxmlformats.org/officeDocument/2006/relationships/customXml" Target="../ink/ink2.xml"/><Relationship Id="rId33" Type="http://schemas.openxmlformats.org/officeDocument/2006/relationships/image" Target="../media/image12.png"/><Relationship Id="rId38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4.xml"/><Relationship Id="rId37" Type="http://schemas.openxmlformats.org/officeDocument/2006/relationships/image" Target="../media/image7.png"/><Relationship Id="rId23" Type="http://schemas.openxmlformats.org/officeDocument/2006/relationships/customXml" Target="../ink/ink7.xml"/><Relationship Id="rId36" Type="http://schemas.openxmlformats.org/officeDocument/2006/relationships/customXml" Target="../ink/ink9.xml"/><Relationship Id="rId19" Type="http://schemas.openxmlformats.org/officeDocument/2006/relationships/customXml" Target="../ink/ink3.xml"/><Relationship Id="rId22" Type="http://schemas.openxmlformats.org/officeDocument/2006/relationships/customXml" Target="../ink/ink6.xml"/><Relationship Id="rId35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411285"/>
            <a:ext cx="5180158" cy="8069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0E659B"/>
                </a:solidFill>
              </a:rPr>
              <a:t>Analysis of New Technology Trends in The Job Market </a:t>
            </a:r>
            <a:br>
              <a:rPr lang="en-US" dirty="0">
                <a:solidFill>
                  <a:srgbClr val="0E659B"/>
                </a:solidFill>
              </a:rPr>
            </a:br>
            <a:r>
              <a:rPr lang="en-US" sz="1400" dirty="0">
                <a:solidFill>
                  <a:srgbClr val="0E659B"/>
                </a:solidFill>
              </a:rPr>
              <a:t>Course 9 Capstone Project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22491" y="3826930"/>
            <a:ext cx="2327175" cy="10144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Shamhad Yousuf</a:t>
            </a:r>
          </a:p>
          <a:p>
            <a:pPr marL="0" indent="0" algn="ctr">
              <a:buNone/>
            </a:pPr>
            <a:r>
              <a:rPr lang="en-US" dirty="0"/>
              <a:t>May 2021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70CA8EE7-D984-1C43-B402-83415E71CE8E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88434" y="1253331"/>
            <a:ext cx="4794861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24D491-FD8C-044D-BF37-0ADFE2395D8B}"/>
              </a:ext>
            </a:extLst>
          </p:cNvPr>
          <p:cNvSpPr/>
          <p:nvPr/>
        </p:nvSpPr>
        <p:spPr>
          <a:xfrm>
            <a:off x="1607758" y="2738507"/>
            <a:ext cx="2981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Findings</a:t>
            </a:r>
          </a:p>
          <a:p>
            <a:endParaRPr lang="en-US" dirty="0"/>
          </a:p>
          <a:p>
            <a:r>
              <a:rPr lang="en-US" dirty="0"/>
              <a:t>- MySQL, PostgreSQL, MongoDB remain in Top5</a:t>
            </a:r>
          </a:p>
          <a:p>
            <a:r>
              <a:rPr lang="en-US" dirty="0"/>
              <a:t>- Popularity of MongoDB stays relatively the same  </a:t>
            </a:r>
          </a:p>
          <a:p>
            <a:r>
              <a:rPr lang="en-US" dirty="0"/>
              <a:t>- SQL server and SQL lite are replaced by Redis and Elasticsearch in Top 5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795B0-DE64-2648-B0B4-6342ADCD987E}"/>
              </a:ext>
            </a:extLst>
          </p:cNvPr>
          <p:cNvSpPr/>
          <p:nvPr/>
        </p:nvSpPr>
        <p:spPr>
          <a:xfrm>
            <a:off x="6960674" y="2738507"/>
            <a:ext cx="483690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Implications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Open-source databases are preferable to </a:t>
            </a:r>
          </a:p>
          <a:p>
            <a:r>
              <a:rPr lang="en-US" dirty="0"/>
              <a:t>companies and users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Database trends are unpredictable and new </a:t>
            </a:r>
          </a:p>
          <a:p>
            <a:r>
              <a:rPr lang="en-US" dirty="0"/>
              <a:t>databases are expected to climb the ranks in </a:t>
            </a:r>
          </a:p>
          <a:p>
            <a:r>
              <a:rPr lang="en-US" dirty="0"/>
              <a:t>The future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Redis supports abstract data types and is used</a:t>
            </a:r>
          </a:p>
          <a:p>
            <a:r>
              <a:rPr lang="en-US" dirty="0"/>
              <a:t>by many social media companies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8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A4DBD17-19AD-4376-A55A-C527EF944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7C943-6BFC-4A35-8DFA-0B204CD18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52" y="2917645"/>
            <a:ext cx="6068070" cy="9144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0014" y="3986213"/>
            <a:ext cx="6037903" cy="159843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Cognos Dashboard Permalink: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https://</a:t>
            </a:r>
            <a:r>
              <a:rPr lang="en-US" sz="25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dataplatform.cloud.ibm.com</a:t>
            </a:r>
            <a:r>
              <a:rPr lang="en-US" sz="25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/dashboards/489e6fe5-c85d-4a38-a1fe-5eb55bc042ba/view/6f7fdb1b3aea3fcb67ccbde407997f06783e2159b5bb8b50898c7b495e657897f06b1bc7c82e4a0bd9150537a6e9440ccf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9" r="17036"/>
          <a:stretch/>
        </p:blipFill>
        <p:spPr>
          <a:xfrm>
            <a:off x="8037574" y="759599"/>
            <a:ext cx="3458249" cy="533065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9DF27D9-327F-4301-A56A-9A8EC61E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405464"/>
            <a:ext cx="6682071" cy="46905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B4B614D9-F7FE-2A40-BA3A-7F6558A22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4" y="761998"/>
            <a:ext cx="9136872" cy="2820651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186B9647-5CA0-4A47-BBBC-B89BFF208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19" b="6107"/>
          <a:stretch/>
        </p:blipFill>
        <p:spPr>
          <a:xfrm>
            <a:off x="295833" y="3428997"/>
            <a:ext cx="9918405" cy="282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604" y="4961744"/>
            <a:ext cx="3242383" cy="1134252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chemeClr val="accent1"/>
                </a:solidFill>
              </a:rPr>
              <a:t>DASHBOARD 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TAB 1</a:t>
            </a:r>
          </a:p>
        </p:txBody>
      </p:sp>
    </p:spTree>
    <p:extLst>
      <p:ext uri="{BB962C8B-B14F-4D97-AF65-F5344CB8AC3E}">
        <p14:creationId xmlns:p14="http://schemas.microsoft.com/office/powerpoint/2010/main" val="367676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405464"/>
            <a:ext cx="6682071" cy="46905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hart, funnel chart&#10;&#10;Description automatically generated">
            <a:extLst>
              <a:ext uri="{FF2B5EF4-FFF2-40B4-BE49-F238E27FC236}">
                <a16:creationId xmlns:a16="http://schemas.microsoft.com/office/drawing/2014/main" id="{FD217195-3C92-D84C-9ADD-A081B1BF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86" y="761998"/>
            <a:ext cx="9203414" cy="2790671"/>
          </a:xfrm>
          <a:prstGeom prst="rect">
            <a:avLst/>
          </a:prstGeom>
        </p:spPr>
      </p:pic>
      <p:pic>
        <p:nvPicPr>
          <p:cNvPr id="6" name="Picture 5" descr="Chart, treemap chart&#10;&#10;Description automatically generated">
            <a:extLst>
              <a:ext uri="{FF2B5EF4-FFF2-40B4-BE49-F238E27FC236}">
                <a16:creationId xmlns:a16="http://schemas.microsoft.com/office/drawing/2014/main" id="{42CCB806-A210-6C48-975A-A908441B7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85" y="3552669"/>
            <a:ext cx="9086259" cy="2533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9650" y="4829175"/>
            <a:ext cx="3054338" cy="1261000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chemeClr val="accent1"/>
                </a:solidFill>
              </a:rPr>
              <a:t>DASHBOARD TAB 2</a:t>
            </a:r>
          </a:p>
        </p:txBody>
      </p:sp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102E8E4-3982-4884-AA0F-68EC37047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EB3F61-F91A-45E6-81DA-F22A4CBAC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8"/>
            <a:ext cx="1286934" cy="5333999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2" y="1405464"/>
            <a:ext cx="6682071" cy="46905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D1CB9A-4C6B-4843-B8E9-CD0071D37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52AE87-60F7-A446-9605-177EAC9A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12" y="762000"/>
            <a:ext cx="9304045" cy="298873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17D92F8-6AF6-4748-9B5D-F0C2417E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13" y="3750730"/>
            <a:ext cx="9151372" cy="23792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1604" y="4946754"/>
            <a:ext cx="3242383" cy="1149242"/>
          </a:xfrm>
        </p:spPr>
        <p:txBody>
          <a:bodyPr anchor="b">
            <a:normAutofit/>
          </a:bodyPr>
          <a:lstStyle/>
          <a:p>
            <a:pPr algn="r"/>
            <a:r>
              <a:rPr lang="en-US" sz="3200" dirty="0">
                <a:solidFill>
                  <a:schemeClr val="accent1"/>
                </a:solidFill>
              </a:rPr>
              <a:t>DASHBOARD </a:t>
            </a:r>
            <a:br>
              <a:rPr lang="en-US" sz="3200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TAB 3</a:t>
            </a:r>
          </a:p>
        </p:txBody>
      </p:sp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082" y="1298448"/>
            <a:ext cx="6068070" cy="9144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 dirty="0"/>
              <a:t>DISCUSSION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4082" y="2373359"/>
            <a:ext cx="6037903" cy="3308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gender disparity in tech field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Technological trends: Present and Future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Technological divide in developed vs </a:t>
            </a:r>
            <a:r>
              <a:rPr lang="en-US" sz="22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developling</a:t>
            </a: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countries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 Age and education employment prejudice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392" r="339"/>
          <a:stretch/>
        </p:blipFill>
        <p:spPr>
          <a:xfrm>
            <a:off x="696177" y="1665341"/>
            <a:ext cx="3458249" cy="3519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24D491-FD8C-044D-BF37-0ADFE2395D8B}"/>
              </a:ext>
            </a:extLst>
          </p:cNvPr>
          <p:cNvSpPr/>
          <p:nvPr/>
        </p:nvSpPr>
        <p:spPr>
          <a:xfrm>
            <a:off x="1607758" y="2738507"/>
            <a:ext cx="34214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Findings</a:t>
            </a:r>
          </a:p>
          <a:p>
            <a:endParaRPr lang="en-US" dirty="0"/>
          </a:p>
          <a:p>
            <a:r>
              <a:rPr lang="en-US" dirty="0"/>
              <a:t>- Positions are filled mainly by men in their 30s with a high level of education.</a:t>
            </a:r>
          </a:p>
          <a:p>
            <a:r>
              <a:rPr lang="en-US" dirty="0"/>
              <a:t>- Respondents are from US and India</a:t>
            </a:r>
          </a:p>
          <a:p>
            <a:r>
              <a:rPr lang="en-US" dirty="0"/>
              <a:t>- Docker and AWS are growing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795B0-DE64-2648-B0B4-6342ADCD987E}"/>
              </a:ext>
            </a:extLst>
          </p:cNvPr>
          <p:cNvSpPr/>
          <p:nvPr/>
        </p:nvSpPr>
        <p:spPr>
          <a:xfrm>
            <a:off x="5666791" y="2733814"/>
            <a:ext cx="53477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Implications</a:t>
            </a:r>
          </a:p>
          <a:p>
            <a:endParaRPr lang="en-US" dirty="0"/>
          </a:p>
          <a:p>
            <a:r>
              <a:rPr lang="en-US" dirty="0"/>
              <a:t>- Tech field is evolving at a much faster rate and companies need to be agile to keep up with the rate of change</a:t>
            </a:r>
          </a:p>
          <a:p>
            <a:r>
              <a:rPr lang="en-US" dirty="0"/>
              <a:t>- Technologies need to adopted world-wide to keep up with trends in the field</a:t>
            </a:r>
          </a:p>
          <a:p>
            <a:r>
              <a:rPr lang="en-US" dirty="0"/>
              <a:t>- Training programs directed towards women need to be implemented in order to bridge the gender divide in the field.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13577A01-3DD8-4E33-BEE1-3065F7E6F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95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248" y="2510395"/>
            <a:ext cx="6451109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the presence of women in the tech field needs to be further analyzed to fully understand the gender divide in tech</a:t>
            </a:r>
          </a:p>
          <a:p>
            <a:r>
              <a:rPr lang="en-US" dirty="0">
                <a:solidFill>
                  <a:srgbClr val="FFFFFF"/>
                </a:solidFill>
              </a:rPr>
              <a:t>- Trends in programming languages and databases are constantly evolving as new technologies are emerging.</a:t>
            </a:r>
          </a:p>
          <a:p>
            <a:r>
              <a:rPr lang="en-US" dirty="0">
                <a:solidFill>
                  <a:srgbClr val="FFFFFF"/>
                </a:solidFill>
              </a:rPr>
              <a:t>- machine learning and AI are gaining popularity within companies evidenced by </a:t>
            </a:r>
            <a:r>
              <a:rPr lang="en-US">
                <a:solidFill>
                  <a:srgbClr val="FFFFFF"/>
                </a:solidFill>
              </a:rPr>
              <a:t>python adoption. 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4810" r="14312"/>
          <a:stretch/>
        </p:blipFill>
        <p:spPr>
          <a:xfrm>
            <a:off x="7545032" y="759599"/>
            <a:ext cx="3778286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4150" y="1496501"/>
            <a:ext cx="6461231" cy="38649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dirty="0"/>
              <a:t>In Module 1 you have collected the job postings data using GitHub API in a file named “</a:t>
            </a:r>
            <a:r>
              <a:rPr lang="en-US" dirty="0" err="1"/>
              <a:t>github</a:t>
            </a:r>
            <a:r>
              <a:rPr lang="en-US" dirty="0"/>
              <a:t>-job-</a:t>
            </a:r>
            <a:r>
              <a:rPr lang="en-US" dirty="0" err="1"/>
              <a:t>postings.xlsx</a:t>
            </a:r>
            <a:r>
              <a:rPr lang="en-US" dirty="0"/>
              <a:t>”. Present that data using a bar chart here. Order the bar chart in the descending order of number of job postings.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APPENDIX-GITHUB JOB POSTINGS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16E53B1B-E99E-1D41-9667-0069F705D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19" y="1496501"/>
            <a:ext cx="6792162" cy="417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4150" y="1496501"/>
            <a:ext cx="6461231" cy="38649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dirty="0"/>
              <a:t>In Module 1 you have collected the job postings data using web scraping in a file named “popular-</a:t>
            </a:r>
            <a:r>
              <a:rPr lang="en-US" dirty="0" err="1"/>
              <a:t>languages.csv</a:t>
            </a:r>
            <a:r>
              <a:rPr lang="en-US" dirty="0"/>
              <a:t>”. Present that data using a bar chart here. Order the bar chart in the descending order of salary.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805" y="1865740"/>
            <a:ext cx="2947482" cy="3126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APPENDIX-POPULAR LANGUAGES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FD69FC98-A186-3C41-97CE-71D1E095D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19" y="1865740"/>
            <a:ext cx="7332166" cy="32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CF2FC8-D184-4B10-83A5-61FC2148B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3848"/>
            <a:ext cx="5608255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4998963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289249" y="2510395"/>
            <a:ext cx="4998962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Executive Summary</a:t>
            </a:r>
          </a:p>
          <a:p>
            <a:r>
              <a:rPr lang="en-US" sz="2200" dirty="0">
                <a:solidFill>
                  <a:schemeClr val="bg1"/>
                </a:solidFill>
              </a:rPr>
              <a:t>Introduction</a:t>
            </a:r>
          </a:p>
          <a:p>
            <a:r>
              <a:rPr lang="en-US" sz="2200" dirty="0">
                <a:solidFill>
                  <a:schemeClr val="bg1"/>
                </a:solidFill>
              </a:rPr>
              <a:t>Methodology</a:t>
            </a:r>
          </a:p>
          <a:p>
            <a:r>
              <a:rPr lang="en-US" sz="2200" dirty="0">
                <a:solidFill>
                  <a:schemeClr val="bg1"/>
                </a:solidFill>
              </a:rPr>
              <a:t>Results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Visualization – Charts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Dashboard</a:t>
            </a:r>
          </a:p>
          <a:p>
            <a:r>
              <a:rPr lang="en-US" sz="2200" dirty="0">
                <a:solidFill>
                  <a:schemeClr val="bg1"/>
                </a:solidFill>
              </a:rPr>
              <a:t>Discussion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Findings &amp; Implications</a:t>
            </a:r>
          </a:p>
          <a:p>
            <a:r>
              <a:rPr lang="en-US" sz="2200" dirty="0">
                <a:solidFill>
                  <a:schemeClr val="bg1"/>
                </a:solidFill>
              </a:rPr>
              <a:t>Conclusion</a:t>
            </a:r>
          </a:p>
          <a:p>
            <a:r>
              <a:rPr lang="en-US" sz="2200" dirty="0">
                <a:solidFill>
                  <a:schemeClr val="bg1"/>
                </a:solidFill>
              </a:rPr>
              <a:t>Appendix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5FDBF-16CC-4A4F-8645-B6BFFBCEA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90" y="800003"/>
            <a:ext cx="5238340" cy="52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9" r="2500" b="1"/>
          <a:stretch/>
        </p:blipFill>
        <p:spPr>
          <a:xfrm>
            <a:off x="860771" y="1461164"/>
            <a:ext cx="3778286" cy="39262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1644" y="2510395"/>
            <a:ext cx="6451109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Technology is constantly growing at a rapid speed. This accelerated rate of change has an impact on the job market as it pertains to the adoption of these new technologies. In this report, I will provide an analysis of :</a:t>
            </a:r>
          </a:p>
          <a:p>
            <a:pPr marL="50292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50292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- The current trends and distribution  of  programming languages and databases in the job market.</a:t>
            </a:r>
          </a:p>
          <a:p>
            <a:pPr marL="50292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- Gender gaps in Jobs and technological gaps in countries</a:t>
            </a:r>
          </a:p>
          <a:p>
            <a:pPr marL="50292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- Identify future technological trends in the job market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3A95FF-1A75-49AA-86AE-EED61BD0E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1123837"/>
            <a:ext cx="4016116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289249" y="2510395"/>
            <a:ext cx="4016116" cy="32745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Clr>
                <a:schemeClr val="accent1"/>
              </a:buClr>
              <a:buSzPct val="80000"/>
              <a:buNone/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The analysis is based on survey data of individuals using new programming languages and databases in their fields of employment.</a:t>
            </a:r>
          </a:p>
          <a:p>
            <a:pPr marL="45720" indent="0">
              <a:buClr>
                <a:schemeClr val="accent1"/>
              </a:buClr>
              <a:buSzPct val="80000"/>
              <a:buNone/>
            </a:pPr>
            <a:r>
              <a:rPr lang="en-US" sz="1800" dirty="0">
                <a:solidFill>
                  <a:srgbClr val="FFFFFF"/>
                </a:solidFill>
                <a:latin typeface="+mn-lt"/>
              </a:rPr>
              <a:t>Purpose: </a:t>
            </a:r>
          </a:p>
          <a:p>
            <a:pPr marL="45720" indent="0">
              <a:buClr>
                <a:schemeClr val="accent1"/>
              </a:buClr>
              <a:buSzPct val="80000"/>
              <a:buNone/>
            </a:pPr>
            <a:endParaRPr lang="en-US" sz="1800" dirty="0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67" r="2" b="6970"/>
          <a:stretch/>
        </p:blipFill>
        <p:spPr>
          <a:xfrm>
            <a:off x="5137463" y="759599"/>
            <a:ext cx="6193767" cy="53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9F5D7F-1BBC-4096-ADA7-AA9C9E4D2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D370DD-716B-4528-B475-331F84CEA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514" y="758953"/>
            <a:ext cx="7052486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642" y="1123837"/>
            <a:ext cx="6451110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METHODOLOGY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9D076F-656A-4CD9-83AD-AF8F4B28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2169"/>
          <a:stretch/>
        </p:blipFill>
        <p:spPr>
          <a:xfrm>
            <a:off x="860771" y="1576055"/>
            <a:ext cx="3778286" cy="36964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1644" y="2510395"/>
            <a:ext cx="6451109" cy="327458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Collection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Using API’s and </a:t>
            </a:r>
            <a:r>
              <a:rPr lang="en-US" dirty="0" err="1">
                <a:solidFill>
                  <a:srgbClr val="FFFFFF"/>
                </a:solidFill>
              </a:rPr>
              <a:t>Webscraping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Data Cleansing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Finding duplicate data and missing values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Data normalization</a:t>
            </a:r>
          </a:p>
          <a:p>
            <a:r>
              <a:rPr lang="en-US" dirty="0">
                <a:solidFill>
                  <a:srgbClr val="FFFFFF"/>
                </a:solidFill>
              </a:rPr>
              <a:t>Data Analysis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Data composition and distribution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Identifying correlations in data</a:t>
            </a:r>
          </a:p>
          <a:p>
            <a:r>
              <a:rPr lang="en-US" dirty="0">
                <a:solidFill>
                  <a:srgbClr val="FFFFFF"/>
                </a:solidFill>
              </a:rPr>
              <a:t>Data Visualization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Dashboard</a:t>
            </a:r>
          </a:p>
          <a:p>
            <a:r>
              <a:rPr lang="en-US" dirty="0">
                <a:solidFill>
                  <a:srgbClr val="FFFFFF"/>
                </a:solidFill>
              </a:rPr>
              <a:t>Findings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pPr marL="502920" lvl="1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696A55C8-89F1-439D-863D-E208C0AC8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43390FA6-A7EA-4486-8597-2B8164F08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90" r="9092" b="2142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4A1FD7E-EAEC-40B9-B75B-432F9DA75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8" y="1123837"/>
            <a:ext cx="6451110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9248" y="2510395"/>
            <a:ext cx="6451109" cy="3274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>
              <a:solidFill>
                <a:srgbClr val="FFFFFF"/>
              </a:solidFill>
            </a:endParaRPr>
          </a:p>
          <a:p>
            <a:pPr marL="0"/>
            <a:endParaRPr lang="en-US">
              <a:solidFill>
                <a:srgbClr val="FFFFFF"/>
              </a:solidFill>
            </a:endParaRPr>
          </a:p>
          <a:p>
            <a:pPr marL="0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88629E-396B-4C99-B284-F30AABDF2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C45FCA04-30B2-8744-B7D4-9F9A66F36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113" r="8"/>
          <a:stretch/>
        </p:blipFill>
        <p:spPr>
          <a:xfrm>
            <a:off x="317454" y="2850749"/>
            <a:ext cx="6394695" cy="21537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A5D528-9857-0B45-8AD8-FE44832FF1E1}"/>
              </a:ext>
            </a:extLst>
          </p:cNvPr>
          <p:cNvSpPr txBox="1"/>
          <p:nvPr/>
        </p:nvSpPr>
        <p:spPr>
          <a:xfrm>
            <a:off x="224551" y="2379306"/>
            <a:ext cx="605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are based on this table: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24D491-FD8C-044D-BF37-0ADFE2395D8B}"/>
              </a:ext>
            </a:extLst>
          </p:cNvPr>
          <p:cNvSpPr/>
          <p:nvPr/>
        </p:nvSpPr>
        <p:spPr>
          <a:xfrm>
            <a:off x="1607758" y="2738507"/>
            <a:ext cx="135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Current Year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795B0-DE64-2648-B0B4-6342ADCD987E}"/>
              </a:ext>
            </a:extLst>
          </p:cNvPr>
          <p:cNvSpPr/>
          <p:nvPr/>
        </p:nvSpPr>
        <p:spPr>
          <a:xfrm>
            <a:off x="7602931" y="2738507"/>
            <a:ext cx="109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Next Year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E2F1F-40ED-EF44-8E50-C605750D8D81}"/>
              </a:ext>
            </a:extLst>
          </p:cNvPr>
          <p:cNvSpPr/>
          <p:nvPr/>
        </p:nvSpPr>
        <p:spPr>
          <a:xfrm>
            <a:off x="1607758" y="3716451"/>
            <a:ext cx="32790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 Bar chart of top 5 programming languages for the current year goes here 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7F114-2265-FC40-B731-CA98F559E371}"/>
              </a:ext>
            </a:extLst>
          </p:cNvPr>
          <p:cNvSpPr/>
          <p:nvPr/>
        </p:nvSpPr>
        <p:spPr>
          <a:xfrm>
            <a:off x="7294466" y="3623302"/>
            <a:ext cx="30187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 Bar chart of top 5 programming languages for the next year goes here.&gt;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5CED6554-3506-F249-B4F4-05C16078B7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7" r="3016"/>
          <a:stretch/>
        </p:blipFill>
        <p:spPr>
          <a:xfrm>
            <a:off x="1354274" y="3141415"/>
            <a:ext cx="5063457" cy="2863882"/>
          </a:xfrm>
          <a:prstGeom prst="rect">
            <a:avLst/>
          </a:prstGeom>
        </p:spPr>
      </p:pic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62A14437-650E-E143-BFAF-F7DABA8804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5" r="3809"/>
          <a:stretch/>
        </p:blipFill>
        <p:spPr>
          <a:xfrm>
            <a:off x="6664209" y="3141562"/>
            <a:ext cx="5063457" cy="28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PROGRAMMING LANGUAGE –</a:t>
            </a:r>
            <a:br>
              <a:rPr lang="en-US" dirty="0"/>
            </a:br>
            <a:r>
              <a:rPr lang="en-US" dirty="0"/>
              <a:t>FINDINGS &amp; IMPLICATIONS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24D491-FD8C-044D-BF37-0ADFE2395D8B}"/>
              </a:ext>
            </a:extLst>
          </p:cNvPr>
          <p:cNvSpPr/>
          <p:nvPr/>
        </p:nvSpPr>
        <p:spPr>
          <a:xfrm>
            <a:off x="1620530" y="2648883"/>
            <a:ext cx="298131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Findings</a:t>
            </a:r>
          </a:p>
          <a:p>
            <a:endParaRPr lang="en-US" dirty="0"/>
          </a:p>
          <a:p>
            <a:r>
              <a:rPr lang="en-US" sz="1600" dirty="0"/>
              <a:t>- The current programming Languages remain in the Top 5 with exception of Bash/</a:t>
            </a:r>
            <a:r>
              <a:rPr lang="en-US" sz="1600" dirty="0" err="1"/>
              <a:t>Powershell</a:t>
            </a:r>
            <a:r>
              <a:rPr lang="en-US" sz="1600" dirty="0"/>
              <a:t> being replaced by typescript.</a:t>
            </a:r>
          </a:p>
          <a:p>
            <a:r>
              <a:rPr lang="en-US" sz="1600" dirty="0"/>
              <a:t>- Top 5 languages remain in the top positions but lose supporters next year.</a:t>
            </a:r>
          </a:p>
          <a:p>
            <a:r>
              <a:rPr lang="en-US" sz="1600" dirty="0"/>
              <a:t>- Python climbs from 5</a:t>
            </a:r>
            <a:r>
              <a:rPr lang="en-US" sz="1600" baseline="30000" dirty="0"/>
              <a:t>th</a:t>
            </a:r>
            <a:r>
              <a:rPr lang="en-US" sz="1600" dirty="0"/>
              <a:t> place to 3</a:t>
            </a:r>
            <a:r>
              <a:rPr lang="en-US" sz="1600" baseline="30000" dirty="0"/>
              <a:t>rd</a:t>
            </a:r>
            <a:r>
              <a:rPr lang="en-US" sz="1600" dirty="0"/>
              <a:t> place replacing SQL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795B0-DE64-2648-B0B4-6342ADCD987E}"/>
              </a:ext>
            </a:extLst>
          </p:cNvPr>
          <p:cNvSpPr/>
          <p:nvPr/>
        </p:nvSpPr>
        <p:spPr>
          <a:xfrm>
            <a:off x="6739465" y="2739250"/>
            <a:ext cx="475431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Implications</a:t>
            </a:r>
          </a:p>
          <a:p>
            <a:endParaRPr lang="en-US" dirty="0"/>
          </a:p>
          <a:p>
            <a:r>
              <a:rPr lang="en-US" dirty="0"/>
              <a:t>- Python is expected to maintain its position in </a:t>
            </a:r>
          </a:p>
          <a:p>
            <a:r>
              <a:rPr lang="en-US" dirty="0"/>
              <a:t>the top 3 with AI and ML rising in the near future</a:t>
            </a:r>
          </a:p>
          <a:p>
            <a:r>
              <a:rPr lang="en-US" dirty="0"/>
              <a:t>- Web development is still in high demand with</a:t>
            </a:r>
          </a:p>
          <a:p>
            <a:r>
              <a:rPr lang="en-US" dirty="0"/>
              <a:t>HTML and </a:t>
            </a:r>
            <a:r>
              <a:rPr lang="en-US" dirty="0" err="1"/>
              <a:t>Javascript</a:t>
            </a:r>
            <a:r>
              <a:rPr lang="en-US" dirty="0"/>
              <a:t> rounding out the top 3 </a:t>
            </a:r>
          </a:p>
          <a:p>
            <a:r>
              <a:rPr lang="en-US" dirty="0"/>
              <a:t>And typescript making an emergence into the </a:t>
            </a:r>
          </a:p>
          <a:p>
            <a:r>
              <a:rPr lang="en-US" dirty="0"/>
              <a:t>Top 5.</a:t>
            </a:r>
          </a:p>
          <a:p>
            <a:r>
              <a:rPr lang="en-US" dirty="0"/>
              <a:t>- Respondents are using a wider variety of </a:t>
            </a:r>
          </a:p>
          <a:p>
            <a:r>
              <a:rPr lang="en-US" dirty="0"/>
              <a:t>Programming languages evidenced by the </a:t>
            </a:r>
          </a:p>
          <a:p>
            <a:r>
              <a:rPr lang="en-US" dirty="0"/>
              <a:t>lower number of respondents for each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9DC5A77-10C9-4ECF-B7EB-8D917F3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FE28B5-FB16-49A9-B851-3C35FAC0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10905976" cy="16511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754" y="1087374"/>
            <a:ext cx="8983489" cy="1000978"/>
          </a:xfrm>
        </p:spPr>
        <p:txBody>
          <a:bodyPr>
            <a:normAutofit/>
          </a:bodyPr>
          <a:lstStyle/>
          <a:p>
            <a:r>
              <a:rPr lang="en-US" dirty="0"/>
              <a:t>DATABASE TRENDS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14442-855A-4E0F-8D09-C314661A4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4533" y="758952"/>
            <a:ext cx="1185379" cy="1651133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1ABF09-86CF-414E-88A5-2B84CC723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" y="2526526"/>
            <a:ext cx="1169701" cy="356337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E91770-CDBB-4D24-94E5-AD484F36C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79019" y="2526526"/>
            <a:ext cx="10920893" cy="3563377"/>
          </a:xfrm>
          <a:prstGeom prst="rect">
            <a:avLst/>
          </a:prstGeom>
          <a:solidFill>
            <a:schemeClr val="bg2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53" y="2535446"/>
            <a:ext cx="8983489" cy="35544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24D491-FD8C-044D-BF37-0ADFE2395D8B}"/>
              </a:ext>
            </a:extLst>
          </p:cNvPr>
          <p:cNvSpPr/>
          <p:nvPr/>
        </p:nvSpPr>
        <p:spPr>
          <a:xfrm>
            <a:off x="1607758" y="2738507"/>
            <a:ext cx="135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Current Year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795B0-DE64-2648-B0B4-6342ADCD987E}"/>
              </a:ext>
            </a:extLst>
          </p:cNvPr>
          <p:cNvSpPr/>
          <p:nvPr/>
        </p:nvSpPr>
        <p:spPr>
          <a:xfrm>
            <a:off x="7602931" y="2738507"/>
            <a:ext cx="109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Next Year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E2F1F-40ED-EF44-8E50-C605750D8D81}"/>
              </a:ext>
            </a:extLst>
          </p:cNvPr>
          <p:cNvSpPr/>
          <p:nvPr/>
        </p:nvSpPr>
        <p:spPr>
          <a:xfrm>
            <a:off x="1607758" y="3716451"/>
            <a:ext cx="327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 Bar chart of top 5 databases for the current year goes here 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C7F114-2265-FC40-B731-CA98F559E371}"/>
              </a:ext>
            </a:extLst>
          </p:cNvPr>
          <p:cNvSpPr/>
          <p:nvPr/>
        </p:nvSpPr>
        <p:spPr>
          <a:xfrm>
            <a:off x="7294466" y="3623302"/>
            <a:ext cx="30187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 Bar chart of top 5 databases for the next year goes here.&gt;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D221813-1D88-6543-99E2-CAE71CC91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1" r="3300"/>
          <a:stretch/>
        </p:blipFill>
        <p:spPr>
          <a:xfrm>
            <a:off x="1492198" y="3166707"/>
            <a:ext cx="4957763" cy="2808639"/>
          </a:xfrm>
          <a:prstGeom prst="rect">
            <a:avLst/>
          </a:prstGeom>
        </p:spPr>
      </p:pic>
      <p:pic>
        <p:nvPicPr>
          <p:cNvPr id="9" name="Picture 8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2CCC16D0-408C-B349-9B0E-09B4A0DCD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526" y="3166707"/>
            <a:ext cx="5086923" cy="28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2767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{17DE8097-54A6-8D4E-B6EF-B5283C6D8C61}tf10001070</Template>
  <TotalTime>7253</TotalTime>
  <Words>759</Words>
  <Application>Microsoft Macintosh PowerPoint</Application>
  <PresentationFormat>Widescreen</PresentationFormat>
  <Paragraphs>117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IBM Plex Mono Text</vt:lpstr>
      <vt:lpstr>Wingdings 2</vt:lpstr>
      <vt:lpstr>Frame</vt:lpstr>
      <vt:lpstr>Analysis of New Technology Trends in The Job Market  Course 9 Capstone Project Report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– FINDINGS &amp; IMPLICATIONS</vt:lpstr>
      <vt:lpstr>DATABASE TRENDS</vt:lpstr>
      <vt:lpstr>DATABASE TRENDS - FINDINGS &amp; IMPLICATIONS</vt:lpstr>
      <vt:lpstr>DASHBOARD</vt:lpstr>
      <vt:lpstr>DASHBOARD  TAB 1</vt:lpstr>
      <vt:lpstr>DASHBOARD TAB 2</vt:lpstr>
      <vt:lpstr>DASHBOARD  TAB 3</vt:lpstr>
      <vt:lpstr>DISCUSSION</vt:lpstr>
      <vt:lpstr>OVERALL FINDINGS &amp; IMPLICATIONS</vt:lpstr>
      <vt:lpstr>CONCLUSION</vt:lpstr>
      <vt:lpstr>APPENDIX-GITHUB JOB POSTINGS</vt:lpstr>
      <vt:lpstr>APPENDIX-POPULAR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Shamhad Y</cp:lastModifiedBy>
  <cp:revision>40</cp:revision>
  <dcterms:created xsi:type="dcterms:W3CDTF">2020-10-28T18:29:43Z</dcterms:created>
  <dcterms:modified xsi:type="dcterms:W3CDTF">2021-05-16T18:12:44Z</dcterms:modified>
</cp:coreProperties>
</file>