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88" r:id="rId7"/>
    <p:sldId id="284" r:id="rId8"/>
    <p:sldId id="296" r:id="rId9"/>
    <p:sldId id="295" r:id="rId10"/>
    <p:sldId id="297" r:id="rId11"/>
    <p:sldId id="298" r:id="rId12"/>
    <p:sldId id="299" r:id="rId13"/>
    <p:sldId id="300" r:id="rId14"/>
    <p:sldId id="279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79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3" d="100"/>
          <a:sy n="63" d="100"/>
        </p:scale>
        <p:origin x="76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484140"/>
            <a:ext cx="5257793" cy="282956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tx2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ENTEVYUV 10.0</a:t>
            </a:r>
            <a:br>
              <a:rPr lang="en-US" altLang="zh-C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zh-CN" sz="36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Estimating Video Likes</a:t>
            </a:r>
            <a:br>
              <a:rPr lang="en-US" altLang="zh-CN" sz="36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altLang="zh-CN" sz="36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 Comment Data</a:t>
            </a:r>
            <a:endParaRPr lang="en-US" sz="36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529435" cy="760288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Sham Hiruthik 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GUVI DS Student (DW39)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5544" r="25544"/>
          <a:stretch/>
        </p:blipFill>
        <p:spPr>
          <a:xfrm>
            <a:off x="6742557" y="821836"/>
            <a:ext cx="4405503" cy="5066346"/>
          </a:xfr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975234"/>
            <a:ext cx="1379265" cy="159354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3873D034-4ACA-A4D3-E03D-C0D0D214B6A5}"/>
              </a:ext>
            </a:extLst>
          </p:cNvPr>
          <p:cNvSpPr txBox="1"/>
          <p:nvPr/>
        </p:nvSpPr>
        <p:spPr>
          <a:xfrm>
            <a:off x="3906786" y="378640"/>
            <a:ext cx="563345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4400" b="1" dirty="0"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C8936-04EE-EA4A-88CD-281FA309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7" y="2240866"/>
            <a:ext cx="3436293" cy="2376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5AEAF-F4A2-99E2-EBD0-0E60719F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6" y="2261827"/>
            <a:ext cx="3436293" cy="2378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9C9C7-647E-5F89-6206-764D29186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073" y="2237429"/>
            <a:ext cx="3436293" cy="23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09" y="426720"/>
            <a:ext cx="12067491" cy="1602056"/>
          </a:xfrm>
        </p:spPr>
        <p:txBody>
          <a:bodyPr/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MODEL EVALUATION &amp; COMPARISON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DCB5E35-18B5-40D8-07A1-403B10518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58075"/>
              </p:ext>
            </p:extLst>
          </p:nvPr>
        </p:nvGraphicFramePr>
        <p:xfrm>
          <a:off x="1899920" y="1620698"/>
          <a:ext cx="81279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3438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4819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993846"/>
                    </a:ext>
                  </a:extLst>
                </a:gridCol>
              </a:tblGrid>
              <a:tr h="869906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DECISION TREE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IN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RANDOM FOREST</a:t>
                      </a:r>
                    </a:p>
                    <a:p>
                      <a:endParaRPr lang="en-IN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GRADIENT BOOSTING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23244"/>
                  </a:ext>
                </a:extLst>
              </a:tr>
              <a:tr h="869906">
                <a:tc>
                  <a:txBody>
                    <a:bodyPr/>
                    <a:lstStyle/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MAE: </a:t>
                      </a:r>
                    </a:p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80025413.010899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MAE: </a:t>
                      </a:r>
                    </a:p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1125519310.14774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MAE: </a:t>
                      </a:r>
                    </a:p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7387141277.98380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68753"/>
                  </a:ext>
                </a:extLst>
              </a:tr>
              <a:tr h="869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MSE :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2547.184589899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MSE :</a:t>
                      </a:r>
                    </a:p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7164.4535500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MSE :</a:t>
                      </a:r>
                    </a:p>
                    <a:p>
                      <a:pPr algn="ctr">
                        <a:lnSpc>
                          <a:spcPts val="2687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33273.009188345066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7849"/>
                  </a:ext>
                </a:extLst>
              </a:tr>
              <a:tr h="869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R2 score : </a:t>
                      </a:r>
                    </a:p>
                    <a:p>
                      <a:pPr algn="ctr"/>
                      <a:r>
                        <a:rPr lang="en-IN" dirty="0"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0.98998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R2 score : 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0.9982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R2 score 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17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0.988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6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46218"/>
            <a:ext cx="5055698" cy="1325563"/>
          </a:xfrm>
        </p:spPr>
        <p:txBody>
          <a:bodyPr/>
          <a:lstStyle/>
          <a:p>
            <a:r>
              <a:rPr lang="en-US" sz="6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Google Shape;2224;p34">
            <a:extLst>
              <a:ext uri="{FF2B5EF4-FFF2-40B4-BE49-F238E27FC236}">
                <a16:creationId xmlns:a16="http://schemas.microsoft.com/office/drawing/2014/main" id="{BD332482-FC98-CED3-A4DA-4E21311213B0}"/>
              </a:ext>
            </a:extLst>
          </p:cNvPr>
          <p:cNvSpPr txBox="1">
            <a:spLocks/>
          </p:cNvSpPr>
          <p:nvPr/>
        </p:nvSpPr>
        <p:spPr>
          <a:xfrm>
            <a:off x="6216615" y="2469000"/>
            <a:ext cx="4343700" cy="1920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find me at: 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▸"/>
            </a:pPr>
            <a:r>
              <a:rPr lang="en-US" dirty="0"/>
              <a:t>@shamhiruthik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▸"/>
            </a:pPr>
            <a:r>
              <a:rPr lang="en-US" dirty="0"/>
              <a:t>shamhiruthik18@gmail.com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570973"/>
            <a:ext cx="4704321" cy="1604686"/>
          </a:xfrm>
        </p:spPr>
        <p:txBody>
          <a:bodyPr/>
          <a:lstStyle/>
          <a:p>
            <a:r>
              <a:rPr lang="en-US" altLang="zh-CN" sz="4800" dirty="0">
                <a:latin typeface="Poppins" panose="00000500000000000000" pitchFamily="2" charset="0"/>
                <a:cs typeface="Poppins" panose="00000500000000000000" pitchFamily="2" charset="0"/>
              </a:rPr>
              <a:t>Agenda</a:t>
            </a:r>
            <a:endParaRPr lang="en-US" sz="4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Problem Statement and Aim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428571" y="2925860"/>
            <a:ext cx="1913128" cy="1107124"/>
          </a:xfrm>
        </p:spPr>
        <p:txBody>
          <a:bodyPr/>
          <a:lstStyle/>
          <a:p>
            <a:r>
              <a:rPr lang="en-US" dirty="0"/>
              <a:t>Approaches and EDA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Model Evaluation &amp; Comparison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C922A4F6-793B-3E60-CD34-404EB97A99EC}"/>
              </a:ext>
            </a:extLst>
          </p:cNvPr>
          <p:cNvSpPr/>
          <p:nvPr/>
        </p:nvSpPr>
        <p:spPr>
          <a:xfrm rot="5400000">
            <a:off x="10249763" y="4212202"/>
            <a:ext cx="2271562" cy="1913127"/>
          </a:xfrm>
          <a:prstGeom prst="hexagon">
            <a:avLst/>
          </a:prstGeom>
          <a:solidFill>
            <a:srgbClr val="FABE79">
              <a:alpha val="9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FEF45C9B-F6F3-46A2-0E60-1771B1C87390}"/>
              </a:ext>
            </a:extLst>
          </p:cNvPr>
          <p:cNvSpPr txBox="1">
            <a:spLocks/>
          </p:cNvSpPr>
          <p:nvPr/>
        </p:nvSpPr>
        <p:spPr>
          <a:xfrm>
            <a:off x="10428982" y="4573164"/>
            <a:ext cx="1862480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3" y="1003411"/>
            <a:ext cx="9823998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6092" y="1703701"/>
            <a:ext cx="4959822" cy="2007158"/>
          </a:xfrm>
        </p:spPr>
        <p:txBody>
          <a:bodyPr/>
          <a:lstStyle/>
          <a:p>
            <a:pPr algn="just"/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creators, marketers, and platform administrators lack a reliable tool to estimate the potential popularity of their videos based on comment information.</a:t>
            </a:r>
          </a:p>
          <a:p>
            <a:pPr algn="just"/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3577319-2A9F-9DCE-2FC1-AB78D9C516B2}"/>
              </a:ext>
            </a:extLst>
          </p:cNvPr>
          <p:cNvSpPr txBox="1">
            <a:spLocks/>
          </p:cNvSpPr>
          <p:nvPr/>
        </p:nvSpPr>
        <p:spPr>
          <a:xfrm>
            <a:off x="517713" y="3334537"/>
            <a:ext cx="982399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Aim</a:t>
            </a:r>
          </a:p>
        </p:txBody>
      </p:sp>
      <p:sp>
        <p:nvSpPr>
          <p:cNvPr id="3" name="Text Placeholder 28">
            <a:extLst>
              <a:ext uri="{FF2B5EF4-FFF2-40B4-BE49-F238E27FC236}">
                <a16:creationId xmlns:a16="http://schemas.microsoft.com/office/drawing/2014/main" id="{FA186A39-9DE7-184E-646F-93DEF4017124}"/>
              </a:ext>
            </a:extLst>
          </p:cNvPr>
          <p:cNvSpPr txBox="1">
            <a:spLocks/>
          </p:cNvSpPr>
          <p:nvPr/>
        </p:nvSpPr>
        <p:spPr>
          <a:xfrm>
            <a:off x="546092" y="4064840"/>
            <a:ext cx="5229066" cy="200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to develop a machine learning model that predicts video popularity using comments, empowering decision-making, content optimization, and marketing strategies on video-sharing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Process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Preparation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Importing necessary libraries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Loading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View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Getting to know the data</a:t>
            </a:r>
          </a:p>
          <a:p>
            <a:pPr lvl="0"/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Merging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1600" dirty="0"/>
              <a:t>Since there are two datasets, merging is necessary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Remove unnecessary features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handle null values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Handle regular expressions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EDA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Exploring the data and getting insights from them</a:t>
            </a:r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88424" y="2067143"/>
            <a:ext cx="1858184" cy="866219"/>
          </a:xfrm>
        </p:spPr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0930742F-3693-100E-944F-A04AB532014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 unnecessary  space, symbols, numbers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 stopwords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Lemmatize the 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Process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Vectorization and Feature Extraction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Turn the text into numerical form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extract a range of features</a:t>
            </a:r>
          </a:p>
          <a:p>
            <a:pPr lvl="0"/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Train Test Split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1600" dirty="0"/>
              <a:t>Split the data into 80% train and 20% test dataset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Scaling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As the data shows a range of variations Scaling is a option to normalize the data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Model Evaluation &amp; Comparison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train the model on different algorithms and evaluate the model using MSE, MAE and R2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the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88424" y="2067143"/>
            <a:ext cx="1858184" cy="866219"/>
          </a:xfrm>
        </p:spPr>
        <p:txBody>
          <a:bodyPr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0930742F-3693-100E-944F-A04AB532014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Finalize the best performing 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316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64" y="285820"/>
            <a:ext cx="3994173" cy="22775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APPROACHES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1025236"/>
            <a:ext cx="5989949" cy="420683"/>
          </a:xfrm>
        </p:spPr>
        <p:txBody>
          <a:bodyPr/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VECTORIZATION AND FEATURE EXTRACTION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556813" cy="1506166"/>
          </a:xfrm>
        </p:spPr>
        <p:txBody>
          <a:bodyPr/>
          <a:lstStyle/>
          <a:p>
            <a:pPr algn="just"/>
            <a:r>
              <a:rPr lang="en-US" sz="1800" dirty="0"/>
              <a:t>applied and compared two different vectorization techniques :</a:t>
            </a:r>
          </a:p>
          <a:p>
            <a:pPr algn="just"/>
            <a:r>
              <a:rPr lang="en-US" sz="1800" dirty="0"/>
              <a:t>Count vectorizer</a:t>
            </a:r>
          </a:p>
          <a:p>
            <a:pPr algn="just"/>
            <a:r>
              <a:rPr lang="en-US" sz="1800" dirty="0"/>
              <a:t>TF-IDF Vectorizer</a:t>
            </a:r>
          </a:p>
          <a:p>
            <a:pPr algn="just"/>
            <a:r>
              <a:rPr lang="en-US" sz="1800" dirty="0"/>
              <a:t>selected count vectorizer, as this showed better performance after comparison from (96% to 99%)</a:t>
            </a:r>
          </a:p>
          <a:p>
            <a:pPr algn="just"/>
            <a:r>
              <a:rPr lang="en-US" sz="1800" dirty="0"/>
              <a:t>for feature extraction used max_features method.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19926" y="3917936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41950" y="3882766"/>
            <a:ext cx="5162709" cy="420683"/>
          </a:xfrm>
        </p:spPr>
        <p:txBody>
          <a:bodyPr/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F3F40B-544C-6411-863D-A57EC5C16D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56196" y="4266572"/>
            <a:ext cx="5162709" cy="1177789"/>
          </a:xfrm>
        </p:spPr>
        <p:txBody>
          <a:bodyPr/>
          <a:lstStyle/>
          <a:p>
            <a:pPr algn="just"/>
            <a:r>
              <a:rPr lang="en-US" sz="1800" dirty="0"/>
              <a:t>the features showed a range of variations. which needed scaling. Compared two different techniques:</a:t>
            </a:r>
          </a:p>
          <a:p>
            <a:pPr algn="just"/>
            <a:r>
              <a:rPr lang="en-US" sz="1800" dirty="0"/>
              <a:t>StandardScaler</a:t>
            </a:r>
          </a:p>
          <a:p>
            <a:pPr algn="just"/>
            <a:r>
              <a:rPr lang="en-US" sz="1800" dirty="0"/>
              <a:t>MinMaxScaler</a:t>
            </a:r>
          </a:p>
          <a:p>
            <a:pPr algn="just"/>
            <a:r>
              <a:rPr lang="en-US" sz="1800" dirty="0"/>
              <a:t>selected standard Scaler for scaling.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3873D034-4ACA-A4D3-E03D-C0D0D214B6A5}"/>
              </a:ext>
            </a:extLst>
          </p:cNvPr>
          <p:cNvSpPr txBox="1"/>
          <p:nvPr/>
        </p:nvSpPr>
        <p:spPr>
          <a:xfrm>
            <a:off x="462546" y="635986"/>
            <a:ext cx="563345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highest number of comments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  <a:latin typeface="Poppins" panose="00000500000000000000" pitchFamily="2" charset="0"/>
              <a:ea typeface="微软雅黑"/>
              <a:cs typeface="Poppins" panose="00000500000000000000" pitchFamily="2" charset="0"/>
            </a:endParaRPr>
          </a:p>
        </p:txBody>
      </p: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5C883DA9-67D3-7B58-FDDA-DBF57CF9ED30}"/>
              </a:ext>
            </a:extLst>
          </p:cNvPr>
          <p:cNvSpPr txBox="1"/>
          <p:nvPr/>
        </p:nvSpPr>
        <p:spPr>
          <a:xfrm>
            <a:off x="6329682" y="635986"/>
            <a:ext cx="544576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lowest number of comments</a:t>
            </a:r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DB66FE86-9F4E-863F-C33B-9F668FCD61D1}"/>
              </a:ext>
            </a:extLst>
          </p:cNvPr>
          <p:cNvSpPr txBox="1"/>
          <p:nvPr/>
        </p:nvSpPr>
        <p:spPr>
          <a:xfrm>
            <a:off x="462546" y="2674192"/>
            <a:ext cx="46297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most number of likes</a:t>
            </a: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95C58CB2-4E22-8AE1-E875-94DEC1CB9D3A}"/>
              </a:ext>
            </a:extLst>
          </p:cNvPr>
          <p:cNvSpPr txBox="1"/>
          <p:nvPr/>
        </p:nvSpPr>
        <p:spPr>
          <a:xfrm>
            <a:off x="6329682" y="2674192"/>
            <a:ext cx="46297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least number of likes</a:t>
            </a: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C4CCF3D0-13B5-CD16-C763-69E722C5AF62}"/>
              </a:ext>
            </a:extLst>
          </p:cNvPr>
          <p:cNvSpPr txBox="1"/>
          <p:nvPr/>
        </p:nvSpPr>
        <p:spPr>
          <a:xfrm>
            <a:off x="462546" y="4691153"/>
            <a:ext cx="46297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most number of views</a:t>
            </a:r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4994B569-5182-5570-4DC4-D4F2CE0BBDDA}"/>
              </a:ext>
            </a:extLst>
          </p:cNvPr>
          <p:cNvSpPr txBox="1"/>
          <p:nvPr/>
        </p:nvSpPr>
        <p:spPr>
          <a:xfrm>
            <a:off x="6329682" y="4698546"/>
            <a:ext cx="46297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Title with least number of views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441A1-F057-9DFE-1C23-029AD227FBCA}"/>
              </a:ext>
            </a:extLst>
          </p:cNvPr>
          <p:cNvSpPr txBox="1"/>
          <p:nvPr/>
        </p:nvSpPr>
        <p:spPr>
          <a:xfrm>
            <a:off x="462546" y="1822436"/>
            <a:ext cx="5135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 Chombo  | Dame Tu Cosita feat. Cutty Ranks  | Official Video |  Ultra Music 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87635-DF43-33FC-5BF4-D502756E9691}"/>
              </a:ext>
            </a:extLst>
          </p:cNvPr>
          <p:cNvSpPr txBox="1"/>
          <p:nvPr/>
        </p:nvSpPr>
        <p:spPr>
          <a:xfrm>
            <a:off x="6329682" y="18224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Auditions Of Songs From Movies Amazing Auditions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560C8-740F-399F-3DD3-74A2F92D5B40}"/>
              </a:ext>
            </a:extLst>
          </p:cNvPr>
          <p:cNvSpPr txBox="1"/>
          <p:nvPr/>
        </p:nvSpPr>
        <p:spPr>
          <a:xfrm>
            <a:off x="462546" y="3921148"/>
            <a:ext cx="549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 Chombo | Dame Tu Cosita feat. Cutty Ranks | Official Video | Ultra Music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189D9-E441-34C5-145D-B767141A2B9D}"/>
              </a:ext>
            </a:extLst>
          </p:cNvPr>
          <p:cNvSpPr txBox="1"/>
          <p:nvPr/>
        </p:nvSpPr>
        <p:spPr>
          <a:xfrm>
            <a:off x="6329682" y="3921148"/>
            <a:ext cx="5262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Build A Business That Works   Brian Tracy  | GENIUS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29654-195F-722C-E7CB-1C2C929A45E4}"/>
              </a:ext>
            </a:extLst>
          </p:cNvPr>
          <p:cNvSpPr txBox="1"/>
          <p:nvPr/>
        </p:nvSpPr>
        <p:spPr>
          <a:xfrm>
            <a:off x="462546" y="5835194"/>
            <a:ext cx="5135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Chombo | Dame Tu Cosita feat. Cutty Ranks | Official Video | Ultra Music. 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39AA75-D124-639B-5C53-06B2B0AF988E}"/>
              </a:ext>
            </a:extLst>
          </p:cNvPr>
          <p:cNvSpPr txBox="1"/>
          <p:nvPr/>
        </p:nvSpPr>
        <p:spPr>
          <a:xfrm>
            <a:off x="6329682" y="5815486"/>
            <a:ext cx="5791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Mathematics and Chemistry   MathChemistry.com | Masters Degree in 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4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3873D034-4ACA-A4D3-E03D-C0D0D214B6A5}"/>
              </a:ext>
            </a:extLst>
          </p:cNvPr>
          <p:cNvSpPr txBox="1"/>
          <p:nvPr/>
        </p:nvSpPr>
        <p:spPr>
          <a:xfrm>
            <a:off x="3906786" y="378640"/>
            <a:ext cx="563345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4400" b="1" dirty="0"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Visualizations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F853B-20FD-3188-1D5C-7328DE5A1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6"/>
          <a:stretch/>
        </p:blipFill>
        <p:spPr>
          <a:xfrm>
            <a:off x="237809" y="1936055"/>
            <a:ext cx="11602295" cy="3601146"/>
          </a:xfrm>
          <a:prstGeom prst="rect">
            <a:avLst/>
          </a:prstGeom>
        </p:spPr>
      </p:pic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B656BF9-E650-4669-138D-E63737421C62}"/>
              </a:ext>
            </a:extLst>
          </p:cNvPr>
          <p:cNvSpPr txBox="1"/>
          <p:nvPr/>
        </p:nvSpPr>
        <p:spPr>
          <a:xfrm>
            <a:off x="5362073" y="5537200"/>
            <a:ext cx="156704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7911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3873D034-4ACA-A4D3-E03D-C0D0D214B6A5}"/>
              </a:ext>
            </a:extLst>
          </p:cNvPr>
          <p:cNvSpPr txBox="1"/>
          <p:nvPr/>
        </p:nvSpPr>
        <p:spPr>
          <a:xfrm>
            <a:off x="3906786" y="378640"/>
            <a:ext cx="563345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4400" b="1" dirty="0">
                <a:latin typeface="Poppins" panose="00000500000000000000" pitchFamily="2" charset="0"/>
                <a:ea typeface="微软雅黑"/>
                <a:cs typeface="Poppins" panose="00000500000000000000" pitchFamily="2" charset="0"/>
              </a:rPr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C9177-A8B9-BEB3-BCBC-E95DCFA0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4" y="2220029"/>
            <a:ext cx="3500306" cy="2417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243C1-54D0-CEA6-F495-1F06D959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84" y="2190672"/>
            <a:ext cx="3638224" cy="2476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79D70-E0BA-AC72-004A-A174063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17" y="2161317"/>
            <a:ext cx="3181063" cy="24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94</TotalTime>
  <Words>486</Words>
  <Application>Microsoft Office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等线</vt:lpstr>
      <vt:lpstr>Abadi</vt:lpstr>
      <vt:lpstr>Arial</vt:lpstr>
      <vt:lpstr>Barlow</vt:lpstr>
      <vt:lpstr>Calibri</vt:lpstr>
      <vt:lpstr>Poppins</vt:lpstr>
      <vt:lpstr>Poppins ExtraBold</vt:lpstr>
      <vt:lpstr>Poppins Light</vt:lpstr>
      <vt:lpstr>Posterama Text Black</vt:lpstr>
      <vt:lpstr>Posterama Text SemiBold</vt:lpstr>
      <vt:lpstr>Office 主题​​</vt:lpstr>
      <vt:lpstr>ENTEVYUV 10.0 Estimating Video Likes using Comment Data</vt:lpstr>
      <vt:lpstr>Agenda</vt:lpstr>
      <vt:lpstr>Problem Statement</vt:lpstr>
      <vt:lpstr>Project Process</vt:lpstr>
      <vt:lpstr>Project Process</vt:lpstr>
      <vt:lpstr>APPROACHES</vt:lpstr>
      <vt:lpstr>PowerPoint Presentation</vt:lpstr>
      <vt:lpstr>PowerPoint Presentation</vt:lpstr>
      <vt:lpstr>PowerPoint Presentation</vt:lpstr>
      <vt:lpstr>PowerPoint Presentation</vt:lpstr>
      <vt:lpstr>MODEL EVALUATION &amp;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ENTEVYUV 10.0 Estimating Video Likes using Comment Data</dc:title>
  <dc:creator>Sham Hiruthik</dc:creator>
  <cp:lastModifiedBy>Sham Hiruthik</cp:lastModifiedBy>
  <cp:revision>1</cp:revision>
  <dcterms:created xsi:type="dcterms:W3CDTF">2023-06-23T20:11:39Z</dcterms:created>
  <dcterms:modified xsi:type="dcterms:W3CDTF">2023-06-23T21:46:26Z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