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0" r:id="rId10"/>
    <p:sldId id="302"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m Hiruthik" initials="SH" lastIdx="1" clrIdx="0">
    <p:extLst>
      <p:ext uri="{19B8F6BF-5375-455C-9EA6-DF929625EA0E}">
        <p15:presenceInfo xmlns:p15="http://schemas.microsoft.com/office/powerpoint/2012/main" userId="82c35c1c5f6648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4" d="100"/>
          <a:sy n="64" d="100"/>
        </p:scale>
        <p:origin x="4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rees52.com/home/1366-220k-ohm-carbon-film-resistors-25-watt-tolerance-5-5pcs-rs613?search_query=resistor+220+ohm&amp;results=305" TargetMode="External"/><Relationship Id="rId3" Type="http://schemas.openxmlformats.org/officeDocument/2006/relationships/hyperlink" Target="https://rees52.com/arduino-sensors/37-ultrasonic-sensor-module-hc-sr-04-sr014?search_query=ultrasonic+sensor&amp;results=351" TargetMode="External"/><Relationship Id="rId7" Type="http://schemas.openxmlformats.org/officeDocument/2006/relationships/hyperlink" Target="http://rees52.com/connectors/809-20-meter-multistand-wires-for-diy-electronics-projects-rc045" TargetMode="External"/><Relationship Id="rId2" Type="http://schemas.openxmlformats.org/officeDocument/2006/relationships/hyperlink" Target="http://rees52.com/arduino-boards/4-aa001" TargetMode="External"/><Relationship Id="rId1" Type="http://schemas.openxmlformats.org/officeDocument/2006/relationships/slideLayout" Target="../slideLayouts/slideLayout5.xml"/><Relationship Id="rId6" Type="http://schemas.openxmlformats.org/officeDocument/2006/relationships/hyperlink" Target="https://rees52.com/arduino-sensors/1228-ir-transmitter-led-for-lsa08-line-following-sensor-bar-rs056?search_query=ir+led&amp;results=348" TargetMode="External"/><Relationship Id="rId5" Type="http://schemas.openxmlformats.org/officeDocument/2006/relationships/hyperlink" Target="https://rees52.com/led/1164-10x-5-mm-co-mmon-anode-4-pin-tri-color-diffused-light-lamp-led-diode-rgb-rs463?search_query=rgb&amp;results=31" TargetMode="External"/><Relationship Id="rId10" Type="http://schemas.openxmlformats.org/officeDocument/2006/relationships/hyperlink" Target="http://rees52.com/connectors/110-jumper-wire-male-to-male-connector-single-pair-ec003" TargetMode="External"/><Relationship Id="rId4" Type="http://schemas.openxmlformats.org/officeDocument/2006/relationships/hyperlink" Target="http://rees52.com/circuit-board/171-400-point-solderless-breadboard-ck010?search_query=BREADBOARD&amp;results=220" TargetMode="External"/><Relationship Id="rId9" Type="http://schemas.openxmlformats.org/officeDocument/2006/relationships/hyperlink" Target="http://rees52.com/connectors/153-jumper-wire-male-to-female-rk01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34075" y="2047876"/>
            <a:ext cx="5120640" cy="1731433"/>
          </a:xfrm>
        </p:spPr>
        <p:txBody>
          <a:bodyPr>
            <a:normAutofit/>
          </a:bodyPr>
          <a:lstStyle/>
          <a:p>
            <a:r>
              <a:rPr lang="en-US" sz="4000" dirty="0">
                <a:solidFill>
                  <a:schemeClr val="tx1"/>
                </a:solidFill>
              </a:rPr>
              <a:t>GESTURE BASED </a:t>
            </a:r>
            <a:br>
              <a:rPr lang="en-US" sz="4000" dirty="0">
                <a:solidFill>
                  <a:schemeClr val="tx1"/>
                </a:solidFill>
              </a:rPr>
            </a:br>
            <a:r>
              <a:rPr lang="en-US" sz="4000" dirty="0">
                <a:solidFill>
                  <a:schemeClr val="tx1"/>
                </a:solidFill>
              </a:rPr>
              <a:t>TV </a:t>
            </a:r>
            <a:br>
              <a:rPr lang="en-US" sz="4000" dirty="0">
                <a:solidFill>
                  <a:schemeClr val="tx1"/>
                </a:solidFill>
              </a:rPr>
            </a:br>
            <a:r>
              <a:rPr lang="en-US" sz="4000" dirty="0">
                <a:solidFill>
                  <a:schemeClr val="tx1"/>
                </a:solidFill>
              </a:rPr>
              <a:t>REMOTE CONTROL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994689" y="3945881"/>
            <a:ext cx="4853282" cy="602606"/>
          </a:xfrm>
        </p:spPr>
        <p:txBody>
          <a:bodyPr>
            <a:normAutofit fontScale="92500" lnSpcReduction="20000"/>
          </a:bodyPr>
          <a:lstStyle/>
          <a:p>
            <a:pPr>
              <a:spcAft>
                <a:spcPts val="600"/>
              </a:spcAft>
            </a:pPr>
            <a:r>
              <a:rPr lang="en-US" dirty="0">
                <a:solidFill>
                  <a:schemeClr val="tx1"/>
                </a:solidFill>
              </a:rPr>
              <a:t>USING ULTRASONIC SENSOR AND IR TRANSMITTER</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D03-EF53-4423-A434-0D8864AB45C2}"/>
              </a:ext>
            </a:extLst>
          </p:cNvPr>
          <p:cNvSpPr>
            <a:spLocks noGrp="1"/>
          </p:cNvSpPr>
          <p:nvPr>
            <p:ph type="title"/>
          </p:nvPr>
        </p:nvSpPr>
        <p:spPr>
          <a:xfrm>
            <a:off x="1457325" y="2143125"/>
            <a:ext cx="9486900" cy="971550"/>
          </a:xfrm>
        </p:spPr>
        <p:txBody>
          <a:bodyPr>
            <a:normAutofit/>
          </a:bodyPr>
          <a:lstStyle/>
          <a:p>
            <a:r>
              <a:rPr lang="en-IN" dirty="0">
                <a:effectLst>
                  <a:outerShdw blurRad="38100" dist="38100" dir="2700000" algn="tl">
                    <a:srgbClr val="000000">
                      <a:alpha val="43137"/>
                    </a:srgbClr>
                  </a:outerShdw>
                </a:effectLst>
              </a:rPr>
              <a:t>TEAM MATES</a:t>
            </a:r>
          </a:p>
        </p:txBody>
      </p:sp>
      <p:sp>
        <p:nvSpPr>
          <p:cNvPr id="4" name="TextBox 3">
            <a:extLst>
              <a:ext uri="{FF2B5EF4-FFF2-40B4-BE49-F238E27FC236}">
                <a16:creationId xmlns:a16="http://schemas.microsoft.com/office/drawing/2014/main" id="{0C1E0BD7-FA2E-4941-8C0A-0F7D4EBAC23E}"/>
              </a:ext>
            </a:extLst>
          </p:cNvPr>
          <p:cNvSpPr txBox="1"/>
          <p:nvPr/>
        </p:nvSpPr>
        <p:spPr>
          <a:xfrm>
            <a:off x="3752850" y="3114676"/>
            <a:ext cx="4572000" cy="1958549"/>
          </a:xfrm>
          <a:prstGeom prst="rect">
            <a:avLst/>
          </a:prstGeom>
          <a:noFill/>
        </p:spPr>
        <p:txBody>
          <a:bodyPr wrap="square" rtlCol="0">
            <a:spAutoFit/>
          </a:bodyPr>
          <a:lstStyle/>
          <a:p>
            <a:pPr marL="457200" indent="-457200" algn="ctr">
              <a:lnSpc>
                <a:spcPct val="150000"/>
              </a:lnSpc>
              <a:buFont typeface="Wingdings" panose="05000000000000000000" pitchFamily="2" charset="2"/>
              <a:buChar char="Ø"/>
            </a:pPr>
            <a:r>
              <a:rPr lang="en-IN" sz="2800" dirty="0"/>
              <a:t>R.SHAM HIRUTHIK</a:t>
            </a:r>
          </a:p>
          <a:p>
            <a:pPr marL="457200" indent="-457200" algn="ctr">
              <a:lnSpc>
                <a:spcPct val="150000"/>
              </a:lnSpc>
              <a:buFont typeface="Wingdings" panose="05000000000000000000" pitchFamily="2" charset="2"/>
              <a:buChar char="Ø"/>
            </a:pPr>
            <a:r>
              <a:rPr lang="en-IN" sz="2800" dirty="0"/>
              <a:t>P.K.THAMBI DURAI</a:t>
            </a:r>
          </a:p>
          <a:p>
            <a:pPr marL="914400" lvl="1" indent="-457200">
              <a:lnSpc>
                <a:spcPct val="150000"/>
              </a:lnSpc>
              <a:buFont typeface="Wingdings" panose="05000000000000000000" pitchFamily="2" charset="2"/>
              <a:buChar char="Ø"/>
            </a:pPr>
            <a:r>
              <a:rPr lang="en-IN" sz="2800" dirty="0"/>
              <a:t>G.V.SARAN</a:t>
            </a:r>
          </a:p>
        </p:txBody>
      </p:sp>
    </p:spTree>
    <p:extLst>
      <p:ext uri="{BB962C8B-B14F-4D97-AF65-F5344CB8AC3E}">
        <p14:creationId xmlns:p14="http://schemas.microsoft.com/office/powerpoint/2010/main" val="160799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C478-6C03-4665-8F35-AC8760F0E24A}"/>
              </a:ext>
            </a:extLst>
          </p:cNvPr>
          <p:cNvSpPr>
            <a:spLocks noGrp="1"/>
          </p:cNvSpPr>
          <p:nvPr>
            <p:ph type="title"/>
          </p:nvPr>
        </p:nvSpPr>
        <p:spPr/>
        <p:txBody>
          <a:bodyPr/>
          <a:lstStyle/>
          <a:p>
            <a:r>
              <a:rPr lang="en-IN" dirty="0">
                <a:solidFill>
                  <a:schemeClr val="accent1">
                    <a:lumMod val="50000"/>
                  </a:schemeClr>
                </a:solidFill>
              </a:rPr>
              <a:t>INTRODUCTION</a:t>
            </a:r>
          </a:p>
        </p:txBody>
      </p:sp>
      <p:sp>
        <p:nvSpPr>
          <p:cNvPr id="3" name="TextBox 2">
            <a:extLst>
              <a:ext uri="{FF2B5EF4-FFF2-40B4-BE49-F238E27FC236}">
                <a16:creationId xmlns:a16="http://schemas.microsoft.com/office/drawing/2014/main" id="{D5BD35BA-E9EF-4EEF-9B85-3927741D41C7}"/>
              </a:ext>
            </a:extLst>
          </p:cNvPr>
          <p:cNvSpPr txBox="1"/>
          <p:nvPr/>
        </p:nvSpPr>
        <p:spPr>
          <a:xfrm>
            <a:off x="1143001" y="1878495"/>
            <a:ext cx="6539948" cy="3416320"/>
          </a:xfrm>
          <a:prstGeom prst="rect">
            <a:avLst/>
          </a:prstGeom>
          <a:noFill/>
        </p:spPr>
        <p:txBody>
          <a:bodyPr wrap="square" rtlCol="0">
            <a:spAutoFit/>
          </a:bodyPr>
          <a:lstStyle/>
          <a:p>
            <a:r>
              <a:rPr lang="en-IN" sz="2400" dirty="0">
                <a:effectLst/>
                <a:latin typeface="Bahnschrift Light SemiCondensed" panose="020B0502040204020203" pitchFamily="34" charset="0"/>
                <a:ea typeface="Meiryo" panose="020B0604030504040204" pitchFamily="34" charset="-128"/>
                <a:cs typeface="Times New Roman" panose="02020603050405020304" pitchFamily="18" charset="0"/>
              </a:rPr>
              <a:t>It is a project on GESTURE BASED TV REMOTE CONTROL using </a:t>
            </a:r>
            <a:r>
              <a:rPr lang="en-IN" sz="2400" b="1" dirty="0">
                <a:effectLst/>
                <a:latin typeface="Bahnschrift Light SemiCondensed" panose="020B0502040204020203" pitchFamily="34" charset="0"/>
                <a:ea typeface="Meiryo" panose="020B0604030504040204" pitchFamily="34" charset="-128"/>
                <a:cs typeface="Times New Roman" panose="02020603050405020304" pitchFamily="18" charset="0"/>
              </a:rPr>
              <a:t>Ultrasonic sensor</a:t>
            </a:r>
            <a:r>
              <a:rPr lang="en-IN" sz="2400" dirty="0">
                <a:effectLst/>
                <a:latin typeface="Bahnschrift Light SemiCondensed" panose="020B0502040204020203" pitchFamily="34" charset="0"/>
                <a:ea typeface="Meiryo" panose="020B0604030504040204" pitchFamily="34" charset="-128"/>
                <a:cs typeface="Times New Roman" panose="02020603050405020304" pitchFamily="18" charset="0"/>
              </a:rPr>
              <a:t> and </a:t>
            </a:r>
            <a:r>
              <a:rPr lang="en-IN" sz="2400" b="1" dirty="0">
                <a:effectLst/>
                <a:latin typeface="Bahnschrift Light SemiCondensed" panose="020B0502040204020203" pitchFamily="34" charset="0"/>
                <a:ea typeface="Meiryo" panose="020B0604030504040204" pitchFamily="34" charset="-128"/>
                <a:cs typeface="Times New Roman" panose="02020603050405020304" pitchFamily="18" charset="0"/>
              </a:rPr>
              <a:t>IR transmitter </a:t>
            </a:r>
            <a:r>
              <a:rPr lang="en-IN" sz="2400" dirty="0">
                <a:effectLst/>
                <a:latin typeface="Bahnschrift Light SemiCondensed" panose="020B0502040204020203" pitchFamily="34" charset="0"/>
                <a:ea typeface="Meiryo" panose="020B0604030504040204" pitchFamily="34" charset="-128"/>
                <a:cs typeface="Times New Roman" panose="02020603050405020304" pitchFamily="18" charset="0"/>
              </a:rPr>
              <a:t>interfacing with Arduino UNO. For television we are using HEX code but here we are using RGB LED where the all commands will be shown a serial monitor and with different colours on RGB. We can interface with our TV Where swiping over within the specified range in code shows different colours on RGB and different operations if you are using the TV.</a:t>
            </a:r>
            <a:endParaRPr lang="en-IN" sz="2400" dirty="0"/>
          </a:p>
        </p:txBody>
      </p:sp>
      <p:pic>
        <p:nvPicPr>
          <p:cNvPr id="4" name="Picture 3">
            <a:extLst>
              <a:ext uri="{FF2B5EF4-FFF2-40B4-BE49-F238E27FC236}">
                <a16:creationId xmlns:a16="http://schemas.microsoft.com/office/drawing/2014/main" id="{15CC416E-FC24-4D49-A6E8-AAEFE23AC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465" y="1994669"/>
            <a:ext cx="4200707" cy="3183971"/>
          </a:xfrm>
          <a:prstGeom prst="rect">
            <a:avLst/>
          </a:prstGeom>
        </p:spPr>
      </p:pic>
    </p:spTree>
    <p:extLst>
      <p:ext uri="{BB962C8B-B14F-4D97-AF65-F5344CB8AC3E}">
        <p14:creationId xmlns:p14="http://schemas.microsoft.com/office/powerpoint/2010/main" val="170375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F68451-4EB3-49D4-8EBC-F7CDD90ED057}"/>
              </a:ext>
            </a:extLst>
          </p:cNvPr>
          <p:cNvSpPr>
            <a:spLocks noGrp="1"/>
          </p:cNvSpPr>
          <p:nvPr>
            <p:ph type="body" idx="1"/>
          </p:nvPr>
        </p:nvSpPr>
        <p:spPr>
          <a:xfrm>
            <a:off x="1069848" y="694283"/>
            <a:ext cx="3850022" cy="627621"/>
          </a:xfrm>
        </p:spPr>
        <p:txBody>
          <a:bodyPr>
            <a:noAutofit/>
          </a:bodyPr>
          <a:lstStyle/>
          <a:p>
            <a:r>
              <a:rPr lang="en-IN" sz="2400" b="0" dirty="0">
                <a:solidFill>
                  <a:srgbClr val="052F61"/>
                </a:solidFill>
                <a:effectLst/>
                <a:latin typeface="Century Gothic" panose="020B0502020202020204" pitchFamily="34" charset="0"/>
                <a:ea typeface="Meiryo" panose="020B0604030504040204" pitchFamily="34" charset="-128"/>
                <a:cs typeface="Times New Roman" panose="02020603050405020304" pitchFamily="18" charset="0"/>
              </a:rPr>
              <a:t>HARDWARE REQUIRED:</a:t>
            </a:r>
            <a:endParaRPr lang="en-IN" sz="2400" b="0" dirty="0"/>
          </a:p>
        </p:txBody>
      </p:sp>
      <p:sp>
        <p:nvSpPr>
          <p:cNvPr id="4" name="Content Placeholder 3">
            <a:extLst>
              <a:ext uri="{FF2B5EF4-FFF2-40B4-BE49-F238E27FC236}">
                <a16:creationId xmlns:a16="http://schemas.microsoft.com/office/drawing/2014/main" id="{0DFA17F4-2998-4FD9-847D-815C88962CA7}"/>
              </a:ext>
            </a:extLst>
          </p:cNvPr>
          <p:cNvSpPr>
            <a:spLocks noGrp="1"/>
          </p:cNvSpPr>
          <p:nvPr>
            <p:ph sz="half" idx="2"/>
          </p:nvPr>
        </p:nvSpPr>
        <p:spPr>
          <a:xfrm>
            <a:off x="1069848" y="1480930"/>
            <a:ext cx="4663440" cy="4475367"/>
          </a:xfrm>
        </p:spPr>
        <p:txBody>
          <a:bodyPr/>
          <a:lstStyle/>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Arduino uno with USB cable – 1</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Ultrasonic sensor HC SR04 – 1</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Breadboard 400 point – 1</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RGB Led – 1</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IR led – 1</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Single stand wire 2m - 1</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Resistor 220 ohm – 3</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Jumper wires male to female– 40 Pieces </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fontAlgn="base">
              <a:lnSpc>
                <a:spcPct val="150000"/>
              </a:lnSpc>
              <a:spcBef>
                <a:spcPts val="500"/>
              </a:spcBef>
              <a:spcAft>
                <a:spcPts val="1000"/>
              </a:spcAft>
              <a:buFont typeface="Wingdings" panose="05000000000000000000" pitchFamily="2" charset="2"/>
              <a:buChar char=""/>
            </a:pPr>
            <a:r>
              <a:rPr lang="en-IN" sz="1800" u="sng" dirty="0">
                <a:effectLst/>
                <a:latin typeface="Bahnschrift SemiLight Condensed" panose="020B0502040204020203" pitchFamily="34"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Jumper wires male to male– 40 Pieces </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972B8682-1733-405B-BE68-E97242C066BC}"/>
              </a:ext>
            </a:extLst>
          </p:cNvPr>
          <p:cNvSpPr>
            <a:spLocks noGrp="1"/>
          </p:cNvSpPr>
          <p:nvPr>
            <p:ph type="body" sz="quarter" idx="3"/>
          </p:nvPr>
        </p:nvSpPr>
        <p:spPr>
          <a:xfrm>
            <a:off x="6458712" y="694283"/>
            <a:ext cx="4663440" cy="1015247"/>
          </a:xfrm>
        </p:spPr>
        <p:txBody>
          <a:bodyPr/>
          <a:lstStyle/>
          <a:p>
            <a:r>
              <a:rPr lang="en-IN" sz="2400" b="0" dirty="0">
                <a:solidFill>
                  <a:srgbClr val="052F61"/>
                </a:solidFill>
                <a:effectLst/>
                <a:latin typeface="Century Gothic" panose="020B0502020202020204" pitchFamily="34" charset="0"/>
                <a:ea typeface="Meiryo" panose="020B0604030504040204" pitchFamily="34" charset="-128"/>
                <a:cs typeface="Times New Roman" panose="02020603050405020304" pitchFamily="18" charset="0"/>
              </a:rPr>
              <a:t>SOFTWARE REQUIRED:                                                                                               </a:t>
            </a:r>
            <a:endParaRPr lang="en-IN" sz="2400" b="0" dirty="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3C634A07-9FCF-4D89-BD78-0ADC4D0AC198}"/>
              </a:ext>
            </a:extLst>
          </p:cNvPr>
          <p:cNvSpPr>
            <a:spLocks noGrp="1"/>
          </p:cNvSpPr>
          <p:nvPr>
            <p:ph sz="quarter" idx="4"/>
          </p:nvPr>
        </p:nvSpPr>
        <p:spPr>
          <a:xfrm>
            <a:off x="6458712" y="1480931"/>
            <a:ext cx="4663440" cy="4476050"/>
          </a:xfrm>
        </p:spPr>
        <p:txBody>
          <a:bodyPr/>
          <a:lstStyle/>
          <a:p>
            <a:pPr marL="342900" lvl="0" indent="-342900" algn="just">
              <a:lnSpc>
                <a:spcPct val="115000"/>
              </a:lnSpc>
              <a:spcBef>
                <a:spcPts val="500"/>
              </a:spcBef>
              <a:spcAft>
                <a:spcPts val="1000"/>
              </a:spcAft>
              <a:buFont typeface="Wingdings" panose="05000000000000000000" pitchFamily="2" charset="2"/>
              <a:buChar char=""/>
              <a:tabLst>
                <a:tab pos="2050415" algn="l"/>
              </a:tabLst>
            </a:pPr>
            <a:r>
              <a:rPr lang="en-US" sz="1800" dirty="0">
                <a:effectLst/>
                <a:latin typeface="Bahnschrift Light SemiCondensed" panose="020B0502040204020203" pitchFamily="34" charset="0"/>
                <a:ea typeface="Meiryo" panose="020B0604030504040204" pitchFamily="34" charset="-128"/>
                <a:cs typeface="Times New Roman" panose="02020603050405020304" pitchFamily="18" charset="0"/>
              </a:rPr>
              <a:t>Arduino IDE 1.8.5</a:t>
            </a:r>
            <a:endParaRPr lang="en-IN" sz="1100" dirty="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57431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FA82-EAEE-491F-A144-A74D4DBA57D9}"/>
              </a:ext>
            </a:extLst>
          </p:cNvPr>
          <p:cNvSpPr>
            <a:spLocks noGrp="1"/>
          </p:cNvSpPr>
          <p:nvPr>
            <p:ph type="title"/>
          </p:nvPr>
        </p:nvSpPr>
        <p:spPr>
          <a:xfrm>
            <a:off x="8458200" y="536713"/>
            <a:ext cx="3161963" cy="1113183"/>
          </a:xfrm>
        </p:spPr>
        <p:txBody>
          <a:bodyPr/>
          <a:lstStyle/>
          <a:p>
            <a:pPr algn="ctr"/>
            <a:r>
              <a:rPr lang="en-IN" dirty="0">
                <a:solidFill>
                  <a:schemeClr val="accent1">
                    <a:lumMod val="50000"/>
                  </a:schemeClr>
                </a:solidFill>
              </a:rPr>
              <a:t>CIRCUIT DESCRIPTION</a:t>
            </a:r>
          </a:p>
        </p:txBody>
      </p:sp>
      <p:pic>
        <p:nvPicPr>
          <p:cNvPr id="6" name="Content Placeholder 5">
            <a:extLst>
              <a:ext uri="{FF2B5EF4-FFF2-40B4-BE49-F238E27FC236}">
                <a16:creationId xmlns:a16="http://schemas.microsoft.com/office/drawing/2014/main" id="{2E0B3CFE-27D2-4B3C-84E8-99F0D90BCF28}"/>
              </a:ext>
            </a:extLst>
          </p:cNvPr>
          <p:cNvPicPr>
            <a:picLocks noGrp="1" noChangeAspect="1"/>
          </p:cNvPicPr>
          <p:nvPr>
            <p:ph idx="1"/>
          </p:nvPr>
        </p:nvPicPr>
        <p:blipFill>
          <a:blip r:embed="rId2"/>
          <a:stretch>
            <a:fillRect/>
          </a:stretch>
        </p:blipFill>
        <p:spPr>
          <a:xfrm>
            <a:off x="246379" y="1152938"/>
            <a:ext cx="7675017" cy="4214191"/>
          </a:xfrm>
        </p:spPr>
      </p:pic>
      <p:sp>
        <p:nvSpPr>
          <p:cNvPr id="4" name="Text Placeholder 3">
            <a:extLst>
              <a:ext uri="{FF2B5EF4-FFF2-40B4-BE49-F238E27FC236}">
                <a16:creationId xmlns:a16="http://schemas.microsoft.com/office/drawing/2014/main" id="{FD7C73BE-324F-4E67-BDA5-2F8A8C01DB25}"/>
              </a:ext>
            </a:extLst>
          </p:cNvPr>
          <p:cNvSpPr>
            <a:spLocks noGrp="1"/>
          </p:cNvSpPr>
          <p:nvPr>
            <p:ph type="body" sz="half" idx="2"/>
          </p:nvPr>
        </p:nvSpPr>
        <p:spPr>
          <a:xfrm>
            <a:off x="8458200" y="1779104"/>
            <a:ext cx="3161963" cy="4471504"/>
          </a:xfrm>
        </p:spPr>
        <p:txBody>
          <a:bodyPr>
            <a:normAutofit lnSpcReduction="10000"/>
          </a:bodyPr>
          <a:lstStyle/>
          <a:p>
            <a:pPr marL="285750" indent="-285750">
              <a:buFont typeface="Wingdings" panose="05000000000000000000" pitchFamily="2" charset="2"/>
              <a:buChar char="v"/>
            </a:pPr>
            <a:r>
              <a:rPr lang="en-IN" sz="1800" dirty="0">
                <a:solidFill>
                  <a:srgbClr val="333E48"/>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Connect the IR LED to pin 3 via an appropriate resistor, and then connect the cathode to GND.</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285750" indent="-285750">
              <a:buFont typeface="Wingdings" panose="05000000000000000000" pitchFamily="2" charset="2"/>
              <a:buChar char="v"/>
            </a:pPr>
            <a:r>
              <a:rPr lang="en-IN" sz="1800" dirty="0">
                <a:solidFill>
                  <a:srgbClr val="333E48"/>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Connect the ultrasonic sensor to 5v and GND where the pins specify. Connect the trigger pin to pin 8 and the echo pin to 7. You can configure these pins in the sketch.</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pPr marL="285750" indent="-285750">
              <a:buFont typeface="Wingdings" panose="05000000000000000000" pitchFamily="2" charset="2"/>
              <a:buChar char="v"/>
            </a:pPr>
            <a:r>
              <a:rPr lang="en-IN" sz="1800" dirty="0">
                <a:solidFill>
                  <a:srgbClr val="333E48"/>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Connect the RGB LED to GND and pins 11 (red), 10 (green), 9 (blue). These pins are also configurable.</a:t>
            </a:r>
            <a:endParaRPr lang="en-IN" sz="1800" dirty="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01837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3EBE-014A-433E-9926-EED494002819}"/>
              </a:ext>
            </a:extLst>
          </p:cNvPr>
          <p:cNvSpPr>
            <a:spLocks noGrp="1"/>
          </p:cNvSpPr>
          <p:nvPr>
            <p:ph type="title"/>
          </p:nvPr>
        </p:nvSpPr>
        <p:spPr>
          <a:xfrm>
            <a:off x="1066800" y="159027"/>
            <a:ext cx="10058400" cy="1371600"/>
          </a:xfrm>
        </p:spPr>
        <p:txBody>
          <a:bodyPr/>
          <a:lstStyle/>
          <a:p>
            <a:r>
              <a:rPr lang="en-IN" dirty="0">
                <a:solidFill>
                  <a:schemeClr val="accent1">
                    <a:lumMod val="50000"/>
                  </a:schemeClr>
                </a:solidFill>
              </a:rPr>
              <a:t>WORKING</a:t>
            </a:r>
          </a:p>
        </p:txBody>
      </p:sp>
      <p:sp>
        <p:nvSpPr>
          <p:cNvPr id="3" name="TextBox 2">
            <a:extLst>
              <a:ext uri="{FF2B5EF4-FFF2-40B4-BE49-F238E27FC236}">
                <a16:creationId xmlns:a16="http://schemas.microsoft.com/office/drawing/2014/main" id="{512F4E50-1FE6-4E88-B117-1C73A6AC9BDF}"/>
              </a:ext>
            </a:extLst>
          </p:cNvPr>
          <p:cNvSpPr txBox="1"/>
          <p:nvPr/>
        </p:nvSpPr>
        <p:spPr>
          <a:xfrm>
            <a:off x="1066800" y="1262270"/>
            <a:ext cx="10224052" cy="2693045"/>
          </a:xfrm>
          <a:prstGeom prst="rect">
            <a:avLst/>
          </a:prstGeom>
          <a:noFill/>
        </p:spPr>
        <p:txBody>
          <a:bodyPr wrap="square" rtlCol="0">
            <a:spAutoFit/>
          </a:bodyPr>
          <a:lstStyle/>
          <a:p>
            <a:pPr marL="342900" lvl="0" indent="-342900" algn="just" fontAlgn="base">
              <a:spcBef>
                <a:spcPts val="500"/>
              </a:spcBef>
              <a:spcAft>
                <a:spcPts val="1000"/>
              </a:spcAft>
              <a:buSzPts val="1000"/>
              <a:buFont typeface="Wingdings" panose="05000000000000000000" pitchFamily="2" charset="2"/>
              <a:buChar char="Ø"/>
              <a:tabLst>
                <a:tab pos="678815" algn="l"/>
              </a:tabLst>
            </a:pPr>
            <a:r>
              <a:rPr lang="en-IN" sz="1600" b="1" dirty="0">
                <a:solidFill>
                  <a:schemeClr val="accent1">
                    <a:lumMod val="75000"/>
                  </a:schemeClr>
                </a:solidFill>
                <a:effectLst/>
                <a:latin typeface="Century Gothic" panose="020B0502020202020204" pitchFamily="34" charset="0"/>
                <a:ea typeface="Meiryo" panose="020B0604030504040204" pitchFamily="34" charset="-128"/>
                <a:cs typeface="Times New Roman" panose="02020603050405020304" pitchFamily="18" charset="0"/>
              </a:rPr>
              <a:t>POWER: </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Swiping over the sensor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within 3 inches will</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cause the LED to flash purple. This is the confirmation that a 'turn on / off' signal is ready to be sent.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To prevent it accidentally turning the TV off I have made the sketch wait for a second swipe within 5 seconds of the first to confirm. At this point, the signal is sent to the TV to turn on or off</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algn="just" fontAlgn="base">
              <a:spcBef>
                <a:spcPts val="500"/>
              </a:spcBef>
              <a:spcAft>
                <a:spcPts val="1000"/>
              </a:spcAft>
              <a:buSzPts val="1000"/>
              <a:buFont typeface="Wingdings" panose="05000000000000000000" pitchFamily="2" charset="2"/>
              <a:buChar char="Ø"/>
              <a:tabLst>
                <a:tab pos="768350" algn="l"/>
              </a:tabLst>
            </a:pPr>
            <a:r>
              <a:rPr lang="en-IN" sz="1600" b="1" dirty="0">
                <a:solidFill>
                  <a:schemeClr val="accent1">
                    <a:lumMod val="75000"/>
                  </a:schemeClr>
                </a:solidFill>
                <a:effectLst/>
                <a:latin typeface="Century Gothic" panose="020B0502020202020204" pitchFamily="34" charset="0"/>
                <a:ea typeface="Meiryo" panose="020B0604030504040204" pitchFamily="34" charset="-128"/>
                <a:cs typeface="Times New Roman" panose="02020603050405020304" pitchFamily="18" charset="0"/>
              </a:rPr>
              <a:t>CHANNEL:</a:t>
            </a:r>
            <a:r>
              <a:rPr lang="en-IN" sz="1600" b="1" dirty="0">
                <a:solidFill>
                  <a:schemeClr val="accent1">
                    <a:lumMod val="75000"/>
                  </a:schemeClr>
                </a:solidFill>
                <a:effectLst/>
                <a:latin typeface="Roboto" panose="02000000000000000000" pitchFamily="2" charset="0"/>
                <a:ea typeface="Meiryo" panose="020B0604030504040204" pitchFamily="34" charset="-128"/>
                <a:cs typeface="Times New Roman" panose="02020603050405020304" pitchFamily="18" charset="0"/>
              </a:rPr>
              <a:t> </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Swiping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within 10 inches of the sensor (but not within 3)</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will cause the channel to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change down</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Swiping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between 10 and 20 inches</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will cause the channel to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change up.</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algn="just" fontAlgn="base">
              <a:spcBef>
                <a:spcPts val="500"/>
              </a:spcBef>
              <a:spcAft>
                <a:spcPts val="1000"/>
              </a:spcAft>
              <a:buSzPts val="1000"/>
              <a:buFont typeface="Wingdings" panose="05000000000000000000" pitchFamily="2" charset="2"/>
              <a:buChar char="Ø"/>
              <a:tabLst>
                <a:tab pos="768350" algn="l"/>
              </a:tabLst>
            </a:pPr>
            <a:r>
              <a:rPr lang="en-IN" sz="1600" b="1" dirty="0">
                <a:solidFill>
                  <a:schemeClr val="accent1">
                    <a:lumMod val="75000"/>
                  </a:schemeClr>
                </a:solidFill>
                <a:effectLst/>
                <a:latin typeface="Century Gothic" panose="020B0502020202020204" pitchFamily="34" charset="0"/>
                <a:ea typeface="Meiryo" panose="020B0604030504040204" pitchFamily="34" charset="-128"/>
                <a:cs typeface="Times New Roman" panose="02020603050405020304" pitchFamily="18" charset="0"/>
              </a:rPr>
              <a:t>VOLUME:</a:t>
            </a:r>
            <a:r>
              <a:rPr lang="en-IN" sz="1600" b="1" dirty="0">
                <a:solidFill>
                  <a:schemeClr val="accent1">
                    <a:lumMod val="75000"/>
                  </a:schemeClr>
                </a:solidFill>
                <a:effectLst/>
                <a:latin typeface="Roboto" panose="02000000000000000000" pitchFamily="2" charset="0"/>
                <a:ea typeface="Meiryo" panose="020B0604030504040204" pitchFamily="34" charset="-128"/>
                <a:cs typeface="Times New Roman" panose="02020603050405020304" pitchFamily="18" charset="0"/>
              </a:rPr>
              <a:t> </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Holding your hand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within 10 inches of the sensor (but not within 3)</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will cause the volume to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change down</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Holding </a:t>
            </a:r>
            <a:r>
              <a:rPr lang="en-US" sz="16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between 10 and 20 inches</a:t>
            </a:r>
            <a:r>
              <a:rPr lang="en-US" sz="16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will cause the volume to change up. The volume will continue to change (up or down) until your hand is removed.</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BABBB90E-BAD3-465A-A66C-3B40CB0FE18B}"/>
              </a:ext>
            </a:extLst>
          </p:cNvPr>
          <p:cNvSpPr txBox="1"/>
          <p:nvPr/>
        </p:nvSpPr>
        <p:spPr>
          <a:xfrm>
            <a:off x="1066800" y="4015035"/>
            <a:ext cx="3326296" cy="646331"/>
          </a:xfrm>
          <a:prstGeom prst="rect">
            <a:avLst/>
          </a:prstGeom>
          <a:noFill/>
        </p:spPr>
        <p:txBody>
          <a:bodyPr wrap="square">
            <a:spAutoFit/>
          </a:bodyPr>
          <a:lstStyle/>
          <a:p>
            <a:r>
              <a:rPr lang="en-IN" sz="3600" dirty="0">
                <a:solidFill>
                  <a:schemeClr val="accent1">
                    <a:lumMod val="50000"/>
                  </a:schemeClr>
                </a:solidFill>
              </a:rPr>
              <a:t>APPLICATION</a:t>
            </a:r>
            <a:endParaRPr lang="en-IN" sz="3600" dirty="0"/>
          </a:p>
        </p:txBody>
      </p:sp>
      <p:sp>
        <p:nvSpPr>
          <p:cNvPr id="7" name="TextBox 6">
            <a:extLst>
              <a:ext uri="{FF2B5EF4-FFF2-40B4-BE49-F238E27FC236}">
                <a16:creationId xmlns:a16="http://schemas.microsoft.com/office/drawing/2014/main" id="{580EE6A7-98AB-4202-ABC7-D07DB3D736AB}"/>
              </a:ext>
            </a:extLst>
          </p:cNvPr>
          <p:cNvSpPr txBox="1"/>
          <p:nvPr/>
        </p:nvSpPr>
        <p:spPr>
          <a:xfrm>
            <a:off x="1371600" y="4581939"/>
            <a:ext cx="9919252" cy="1292533"/>
          </a:xfrm>
          <a:prstGeom prst="rect">
            <a:avLst/>
          </a:prstGeom>
          <a:noFill/>
        </p:spPr>
        <p:txBody>
          <a:bodyPr wrap="square" rtlCol="0">
            <a:spAutoFit/>
          </a:bodyPr>
          <a:lstStyle/>
          <a:p>
            <a:pPr>
              <a:lnSpc>
                <a:spcPct val="150000"/>
              </a:lnSpc>
            </a:pP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Gesture recognition is used more or less exactly as you would imagine in smart TVs. It allows users to change the channel, adjust volume and brightness, control the picture quality and even view multiple screens and access social networking sites.</a:t>
            </a:r>
            <a:endParaRPr lang="en-IN" dirty="0"/>
          </a:p>
        </p:txBody>
      </p:sp>
    </p:spTree>
    <p:extLst>
      <p:ext uri="{BB962C8B-B14F-4D97-AF65-F5344CB8AC3E}">
        <p14:creationId xmlns:p14="http://schemas.microsoft.com/office/powerpoint/2010/main" val="413250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865D17-3367-4BFB-9291-69CAAEAF6B17}"/>
              </a:ext>
            </a:extLst>
          </p:cNvPr>
          <p:cNvSpPr>
            <a:spLocks noGrp="1"/>
          </p:cNvSpPr>
          <p:nvPr>
            <p:ph type="body" idx="1"/>
          </p:nvPr>
        </p:nvSpPr>
        <p:spPr>
          <a:xfrm>
            <a:off x="1069848" y="596348"/>
            <a:ext cx="4663440" cy="904461"/>
          </a:xfrm>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94B6D2">
                    <a:lumMod val="50000"/>
                  </a:srgbClr>
                </a:solidFill>
                <a:effectLst/>
                <a:uLnTx/>
                <a:uFillTx/>
                <a:latin typeface="Avenir Next LT Pro Light" panose="02020404030301010803"/>
                <a:ea typeface="+mn-ea"/>
                <a:cs typeface="+mn-cs"/>
              </a:rPr>
              <a:t>PROS</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endParaRPr lang="en-IN" dirty="0"/>
          </a:p>
        </p:txBody>
      </p:sp>
      <p:sp>
        <p:nvSpPr>
          <p:cNvPr id="4" name="Content Placeholder 3">
            <a:extLst>
              <a:ext uri="{FF2B5EF4-FFF2-40B4-BE49-F238E27FC236}">
                <a16:creationId xmlns:a16="http://schemas.microsoft.com/office/drawing/2014/main" id="{FBDD939A-0EDB-44DF-8E8E-2EA2C875DFE3}"/>
              </a:ext>
            </a:extLst>
          </p:cNvPr>
          <p:cNvSpPr>
            <a:spLocks noGrp="1"/>
          </p:cNvSpPr>
          <p:nvPr>
            <p:ph sz="half" idx="2"/>
          </p:nvPr>
        </p:nvSpPr>
        <p:spPr>
          <a:xfrm>
            <a:off x="1069848" y="1500810"/>
            <a:ext cx="4663440" cy="4455488"/>
          </a:xfrm>
        </p:spPr>
        <p:txBody>
          <a:bodyPr>
            <a:normAutofit/>
          </a:bodyPr>
          <a:lstStyle/>
          <a:p>
            <a:pPr marL="342900" marR="0" lvl="0" indent="-342900" algn="l" defTabSz="914400" rtl="0" eaLnBrk="1" fontAlgn="auto" latinLnBrk="0" hangingPunct="1">
              <a:lnSpc>
                <a:spcPct val="150000"/>
              </a:lnSpc>
              <a:spcBef>
                <a:spcPts val="50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Makes interacting with TVs </a:t>
            </a:r>
            <a:r>
              <a:rPr kumimoji="0" lang="en-US" sz="1800" b="1"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easier</a:t>
            </a: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Century Gothic" panose="020B0502020202020204" pitchFamily="34" charset="0"/>
              <a:ea typeface="Meiryo" panose="020B0604030504040204" pitchFamily="34" charset="-128"/>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Reduces</a:t>
            </a: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 the need for remote controls.</a:t>
            </a:r>
            <a:endParaRPr kumimoji="0" lang="en-IN" sz="1800" b="0" i="0" u="none" strike="noStrike" kern="1200" cap="none" spc="0" normalizeH="0" baseline="0" noProof="0" dirty="0">
              <a:ln>
                <a:noFill/>
              </a:ln>
              <a:solidFill>
                <a:prstClr val="black"/>
              </a:solidFill>
              <a:effectLst/>
              <a:uLnTx/>
              <a:uFillTx/>
              <a:latin typeface="Century Gothic" panose="020B0502020202020204" pitchFamily="34" charset="0"/>
              <a:ea typeface="Meiryo" panose="020B0604030504040204" pitchFamily="34" charset="-128"/>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Provide a </a:t>
            </a:r>
            <a:r>
              <a:rPr kumimoji="0" lang="en-US" sz="1800" b="1"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richer experience</a:t>
            </a: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 to users.</a:t>
            </a:r>
            <a:endParaRPr kumimoji="0" lang="en-IN" sz="1800" b="0" i="0" u="none" strike="noStrike" kern="1200" cap="none" spc="0" normalizeH="0" baseline="0" noProof="0" dirty="0">
              <a:ln>
                <a:noFill/>
              </a:ln>
              <a:solidFill>
                <a:prstClr val="black"/>
              </a:solidFill>
              <a:effectLst/>
              <a:uLnTx/>
              <a:uFillTx/>
              <a:latin typeface="Century Gothic" panose="020B0502020202020204" pitchFamily="34" charset="0"/>
              <a:ea typeface="Meiryo" panose="020B0604030504040204" pitchFamily="34" charset="-128"/>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Provide </a:t>
            </a:r>
            <a:r>
              <a:rPr kumimoji="0" lang="en-US" sz="1800" b="1"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easy integrations</a:t>
            </a:r>
            <a:r>
              <a:rPr kumimoji="0" lang="en-US" sz="1800" b="0" i="0" u="none" strike="noStrike" kern="1200" cap="none" spc="0" normalizeH="0" baseline="0" noProof="0" dirty="0">
                <a:ln>
                  <a:noFill/>
                </a:ln>
                <a:solidFill>
                  <a:srgbClr val="333E48"/>
                </a:solidFill>
                <a:effectLst/>
                <a:uLnTx/>
                <a:uFillTx/>
                <a:latin typeface="Roboto" panose="02000000000000000000" pitchFamily="2" charset="0"/>
                <a:ea typeface="Meiryo" panose="020B0604030504040204" pitchFamily="34" charset="-128"/>
                <a:cs typeface="Times New Roman" panose="02020603050405020304" pitchFamily="18" charset="0"/>
              </a:rPr>
              <a:t> with other technologies such as face recognition and voice recognition</a:t>
            </a:r>
            <a:endParaRPr lang="en-IN" dirty="0"/>
          </a:p>
        </p:txBody>
      </p:sp>
      <p:sp>
        <p:nvSpPr>
          <p:cNvPr id="5" name="Text Placeholder 4">
            <a:extLst>
              <a:ext uri="{FF2B5EF4-FFF2-40B4-BE49-F238E27FC236}">
                <a16:creationId xmlns:a16="http://schemas.microsoft.com/office/drawing/2014/main" id="{E219A330-92AF-440C-88C8-E93355C81560}"/>
              </a:ext>
            </a:extLst>
          </p:cNvPr>
          <p:cNvSpPr>
            <a:spLocks noGrp="1"/>
          </p:cNvSpPr>
          <p:nvPr>
            <p:ph type="body" sz="quarter" idx="3"/>
          </p:nvPr>
        </p:nvSpPr>
        <p:spPr>
          <a:xfrm>
            <a:off x="6458712" y="596348"/>
            <a:ext cx="4533966" cy="904461"/>
          </a:xfrm>
        </p:spPr>
        <p:txBody>
          <a:bodyPr>
            <a:normAutofit lnSpcReduction="10000"/>
          </a:bodyPr>
          <a:lstStyle/>
          <a:p>
            <a:pPr marL="457200">
              <a:lnSpc>
                <a:spcPct val="115000"/>
              </a:lnSpc>
              <a:spcBef>
                <a:spcPts val="500"/>
              </a:spcBef>
              <a:spcAft>
                <a:spcPts val="1000"/>
              </a:spcAft>
            </a:pPr>
            <a:r>
              <a:rPr lang="en-IN" sz="4000" b="0" dirty="0">
                <a:solidFill>
                  <a:srgbClr val="146194"/>
                </a:solidFill>
                <a:effectLst/>
                <a:latin typeface="+mj-lt"/>
                <a:ea typeface="Meiryo" panose="020B0604030504040204" pitchFamily="34" charset="-128"/>
                <a:cs typeface="Times New Roman" panose="02020603050405020304" pitchFamily="18" charset="0"/>
              </a:rPr>
              <a:t>CONS</a:t>
            </a:r>
            <a:r>
              <a:rPr lang="en-IN" sz="4000" b="0" dirty="0">
                <a:solidFill>
                  <a:srgbClr val="146194"/>
                </a:solidFill>
                <a:effectLst/>
                <a:latin typeface="Century Gothic" panose="020B0502020202020204" pitchFamily="34" charset="0"/>
                <a:ea typeface="Meiryo" panose="020B0604030504040204" pitchFamily="34" charset="-128"/>
                <a:cs typeface="Times New Roman" panose="02020603050405020304" pitchFamily="18" charset="0"/>
              </a:rPr>
              <a:t>:</a:t>
            </a:r>
            <a:endParaRPr lang="en-IN" sz="4000" b="0" dirty="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C30CCEC6-FD97-423F-B84F-C74084E22AAB}"/>
              </a:ext>
            </a:extLst>
          </p:cNvPr>
          <p:cNvSpPr>
            <a:spLocks noGrp="1"/>
          </p:cNvSpPr>
          <p:nvPr>
            <p:ph sz="quarter" idx="4"/>
          </p:nvPr>
        </p:nvSpPr>
        <p:spPr>
          <a:xfrm>
            <a:off x="6458712" y="1500808"/>
            <a:ext cx="4663440" cy="4455489"/>
          </a:xfrm>
        </p:spPr>
        <p:txBody>
          <a:bodyPr>
            <a:normAutofit/>
          </a:bodyPr>
          <a:lstStyle/>
          <a:p>
            <a:pPr lvl="0">
              <a:lnSpc>
                <a:spcPct val="115000"/>
              </a:lnSpc>
              <a:spcBef>
                <a:spcPts val="500"/>
              </a:spcBef>
              <a:buFont typeface="Wingdings" panose="05000000000000000000" pitchFamily="2" charset="2"/>
              <a:buChar char="Ø"/>
            </a:pP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The software maybe </a:t>
            </a:r>
            <a:r>
              <a:rPr lang="en-US" sz="18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inaccurate at sometimes</a:t>
            </a: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pPr lvl="0">
              <a:lnSpc>
                <a:spcPct val="115000"/>
              </a:lnSpc>
              <a:buFont typeface="Wingdings" panose="05000000000000000000" pitchFamily="2" charset="2"/>
              <a:buChar char="Ø"/>
            </a:pP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Objects in the background may </a:t>
            </a:r>
            <a:r>
              <a:rPr lang="en-US" sz="18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disrupt the input</a:t>
            </a: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pPr lvl="0">
              <a:lnSpc>
                <a:spcPct val="115000"/>
              </a:lnSpc>
              <a:buFont typeface="Wingdings" panose="05000000000000000000" pitchFamily="2" charset="2"/>
              <a:buChar char="Ø"/>
            </a:pP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The HC-SR04 sensor is </a:t>
            </a:r>
            <a:r>
              <a:rPr lang="en-US" sz="18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not the most accurate ultrasonic sensor</a:t>
            </a: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on the market.</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pPr lvl="0">
              <a:lnSpc>
                <a:spcPct val="115000"/>
              </a:lnSpc>
              <a:buFont typeface="Wingdings" panose="05000000000000000000" pitchFamily="2" charset="2"/>
              <a:buChar char="Ø"/>
            </a:pP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One of the major issues plaguing the Global Gesture Recognition for Smart TV Market is the </a:t>
            </a:r>
            <a:r>
              <a:rPr lang="en-US" sz="1800" b="1"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lack of standardization in the actual gestures</a:t>
            </a:r>
            <a:r>
              <a:rPr lang="en-US" sz="1800" dirty="0">
                <a:solidFill>
                  <a:srgbClr val="333E48"/>
                </a:solidFill>
                <a:effectLst/>
                <a:latin typeface="Roboto" panose="02000000000000000000" pitchFamily="2" charset="0"/>
                <a:ea typeface="Meiryo" panose="020B0604030504040204" pitchFamily="34" charset="-128"/>
                <a:cs typeface="Times New Roman" panose="02020603050405020304" pitchFamily="18" charset="0"/>
              </a:rPr>
              <a:t> used to control TVs.</a:t>
            </a: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pPr marL="0" lvl="0" indent="0">
              <a:lnSpc>
                <a:spcPct val="115000"/>
              </a:lnSpc>
              <a:spcAft>
                <a:spcPts val="1000"/>
              </a:spcAft>
              <a:buNone/>
            </a:pPr>
            <a:endParaRPr lang="en-IN" sz="1600" dirty="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51713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1055-FDA9-4CC7-95E4-6A1FE73F8D33}"/>
              </a:ext>
            </a:extLst>
          </p:cNvPr>
          <p:cNvSpPr>
            <a:spLocks noGrp="1"/>
          </p:cNvSpPr>
          <p:nvPr>
            <p:ph type="title"/>
          </p:nvPr>
        </p:nvSpPr>
        <p:spPr>
          <a:xfrm>
            <a:off x="1066800" y="248478"/>
            <a:ext cx="10058400" cy="1378090"/>
          </a:xfrm>
        </p:spPr>
        <p:txBody>
          <a:bodyPr/>
          <a:lstStyle/>
          <a:p>
            <a:r>
              <a:rPr lang="en-IN" sz="4000" dirty="0">
                <a:solidFill>
                  <a:srgbClr val="146194"/>
                </a:solidFill>
                <a:effectLst/>
                <a:latin typeface="Century Gothic" panose="020B0502020202020204" pitchFamily="34" charset="0"/>
                <a:ea typeface="Meiryo" panose="020B0604030504040204" pitchFamily="34" charset="-128"/>
                <a:cs typeface="Times New Roman" panose="02020603050405020304" pitchFamily="18" charset="0"/>
              </a:rPr>
              <a:t>DEVELOPMENT &amp; RESOLVE</a:t>
            </a:r>
            <a:endParaRPr lang="en-IN" dirty="0"/>
          </a:p>
        </p:txBody>
      </p:sp>
      <p:sp>
        <p:nvSpPr>
          <p:cNvPr id="3" name="TextBox 2">
            <a:extLst>
              <a:ext uri="{FF2B5EF4-FFF2-40B4-BE49-F238E27FC236}">
                <a16:creationId xmlns:a16="http://schemas.microsoft.com/office/drawing/2014/main" id="{A7438D7E-7BDF-4AB1-9A19-F1FC35DC60D2}"/>
              </a:ext>
            </a:extLst>
          </p:cNvPr>
          <p:cNvSpPr txBox="1"/>
          <p:nvPr/>
        </p:nvSpPr>
        <p:spPr>
          <a:xfrm>
            <a:off x="1202635" y="1451114"/>
            <a:ext cx="8806070" cy="2891561"/>
          </a:xfrm>
          <a:prstGeom prst="rect">
            <a:avLst/>
          </a:prstGeom>
          <a:noFill/>
        </p:spPr>
        <p:txBody>
          <a:bodyPr wrap="square" rtlCol="0">
            <a:spAutoFit/>
          </a:bodyPr>
          <a:lstStyle/>
          <a:p>
            <a:pPr marL="342900" lvl="0" indent="-342900">
              <a:lnSpc>
                <a:spcPct val="115000"/>
              </a:lnSpc>
              <a:spcBef>
                <a:spcPts val="500"/>
              </a:spcBef>
              <a:buFont typeface="Wingdings" panose="05000000000000000000" pitchFamily="2" charset="2"/>
              <a:buChar char="Ø"/>
              <a:tabLst>
                <a:tab pos="615950" algn="l"/>
              </a:tabLst>
            </a:pPr>
            <a:r>
              <a:rPr lang="en-IN" sz="2000" dirty="0">
                <a:effectLst/>
                <a:latin typeface="Bahnschrift Light SemiCondensed" panose="020B0502040204020203" pitchFamily="34" charset="0"/>
                <a:ea typeface="Meiryo" panose="020B0604030504040204" pitchFamily="34" charset="-128"/>
                <a:cs typeface="Times New Roman" panose="02020603050405020304" pitchFamily="18" charset="0"/>
              </a:rPr>
              <a:t>Using High accuracy Ultrasonic sensor.</a:t>
            </a:r>
            <a:endParaRPr lang="en-IN" sz="20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a:lnSpc>
                <a:spcPct val="115000"/>
              </a:lnSpc>
              <a:buFont typeface="Wingdings" panose="05000000000000000000" pitchFamily="2" charset="2"/>
              <a:buChar char="Ø"/>
              <a:tabLst>
                <a:tab pos="615950" algn="l"/>
              </a:tabLst>
            </a:pPr>
            <a:r>
              <a:rPr lang="en-IN" sz="2000" dirty="0">
                <a:effectLst/>
                <a:latin typeface="Bahnschrift Light SemiCondensed" panose="020B0502040204020203" pitchFamily="34" charset="0"/>
                <a:ea typeface="Meiryo" panose="020B0604030504040204" pitchFamily="34" charset="-128"/>
                <a:cs typeface="Times New Roman" panose="02020603050405020304" pitchFamily="18" charset="0"/>
              </a:rPr>
              <a:t>We can increase the accuracy of the sensor by giving an Visual inputs like </a:t>
            </a:r>
            <a:r>
              <a:rPr lang="en-IN" sz="2000" b="1" dirty="0">
                <a:effectLst/>
                <a:latin typeface="Bahnschrift Light SemiCondensed" panose="020B0502040204020203" pitchFamily="34" charset="0"/>
                <a:ea typeface="Meiryo" panose="020B0604030504040204" pitchFamily="34" charset="-128"/>
                <a:cs typeface="Times New Roman" panose="02020603050405020304" pitchFamily="18" charset="0"/>
              </a:rPr>
              <a:t>camera recognition of Gestures.</a:t>
            </a:r>
            <a:endParaRPr lang="en-IN" sz="2000" dirty="0">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Ø"/>
              <a:tabLst>
                <a:tab pos="615950" algn="l"/>
              </a:tabLst>
            </a:pPr>
            <a:r>
              <a:rPr lang="en-IN" sz="2000" dirty="0">
                <a:effectLst/>
                <a:latin typeface="Bahnschrift Light SemiCondensed" panose="020B0502040204020203" pitchFamily="34" charset="0"/>
                <a:ea typeface="Meiryo" panose="020B0604030504040204" pitchFamily="34" charset="-128"/>
                <a:cs typeface="Times New Roman" panose="02020603050405020304" pitchFamily="18" charset="0"/>
              </a:rPr>
              <a:t>Currently, the Global Gesture Recognition Market for Smart TV has several leading vendors, resulting from the commercialization of gesture-enabled consumer electronics. Many pure-play companies are being acquired by large corporations for their technological </a:t>
            </a:r>
            <a:r>
              <a:rPr lang="en-IN" sz="2000" b="1" dirty="0">
                <a:effectLst/>
                <a:latin typeface="Bahnschrift Light SemiCondensed" panose="020B0502040204020203" pitchFamily="34" charset="0"/>
                <a:ea typeface="Meiryo" panose="020B0604030504040204" pitchFamily="34" charset="-128"/>
                <a:cs typeface="Times New Roman" panose="02020603050405020304" pitchFamily="18" charset="0"/>
              </a:rPr>
              <a:t>expertise in gesture recognition. </a:t>
            </a:r>
            <a:r>
              <a:rPr lang="en-IN" sz="2000" dirty="0">
                <a:effectLst/>
                <a:latin typeface="Bahnschrift Light SemiCondensed" panose="020B0502040204020203" pitchFamily="34" charset="0"/>
                <a:ea typeface="Meiryo" panose="020B0604030504040204" pitchFamily="34" charset="-128"/>
                <a:cs typeface="Times New Roman" panose="02020603050405020304" pitchFamily="18" charset="0"/>
              </a:rPr>
              <a:t>This will lead to major  development GESTURE BASED TECHNOLOGY.</a:t>
            </a:r>
            <a:endParaRPr lang="en-IN" sz="2000" dirty="0">
              <a:effectLst/>
              <a:latin typeface="Century Gothic" panose="020B0502020202020204" pitchFamily="34" charset="0"/>
              <a:ea typeface="Meiryo" panose="020B0604030504040204" pitchFamily="34" charset="-128"/>
              <a:cs typeface="Times New Roman" panose="02020603050405020304" pitchFamily="18" charset="0"/>
            </a:endParaRPr>
          </a:p>
        </p:txBody>
      </p:sp>
      <p:sp>
        <p:nvSpPr>
          <p:cNvPr id="4" name="TextBox 3">
            <a:extLst>
              <a:ext uri="{FF2B5EF4-FFF2-40B4-BE49-F238E27FC236}">
                <a16:creationId xmlns:a16="http://schemas.microsoft.com/office/drawing/2014/main" id="{77DD3283-755B-443F-AEE0-1B42513675EE}"/>
              </a:ext>
            </a:extLst>
          </p:cNvPr>
          <p:cNvSpPr txBox="1"/>
          <p:nvPr/>
        </p:nvSpPr>
        <p:spPr>
          <a:xfrm>
            <a:off x="1066800" y="4342675"/>
            <a:ext cx="9839739" cy="750142"/>
          </a:xfrm>
          <a:prstGeom prst="rect">
            <a:avLst/>
          </a:prstGeom>
          <a:noFill/>
        </p:spPr>
        <p:txBody>
          <a:bodyPr wrap="square" rtlCol="0">
            <a:spAutoFit/>
          </a:bodyPr>
          <a:lstStyle/>
          <a:p>
            <a:pPr>
              <a:lnSpc>
                <a:spcPct val="115000"/>
              </a:lnSpc>
              <a:spcBef>
                <a:spcPts val="500"/>
              </a:spcBef>
              <a:spcAft>
                <a:spcPts val="1000"/>
              </a:spcAft>
              <a:tabLst>
                <a:tab pos="615950" algn="l"/>
              </a:tabLst>
            </a:pPr>
            <a:r>
              <a:rPr lang="en-IN" sz="4000" dirty="0">
                <a:solidFill>
                  <a:srgbClr val="146194"/>
                </a:solidFill>
                <a:effectLst/>
                <a:latin typeface="+mj-lt"/>
                <a:ea typeface="Meiryo" panose="020B0604030504040204" pitchFamily="34" charset="-128"/>
                <a:cs typeface="Times New Roman" panose="02020603050405020304" pitchFamily="18" charset="0"/>
              </a:rPr>
              <a:t>CONCLUSION:</a:t>
            </a:r>
            <a:endParaRPr lang="en-IN" sz="4000" dirty="0">
              <a:effectLst/>
              <a:latin typeface="+mj-lt"/>
              <a:ea typeface="Meiryo" panose="020B0604030504040204"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1EB96764-4FE4-42DF-9801-5588ABE75BDD}"/>
              </a:ext>
            </a:extLst>
          </p:cNvPr>
          <p:cNvSpPr txBox="1"/>
          <p:nvPr/>
        </p:nvSpPr>
        <p:spPr>
          <a:xfrm>
            <a:off x="1341783" y="5247861"/>
            <a:ext cx="9564756" cy="381836"/>
          </a:xfrm>
          <a:prstGeom prst="rect">
            <a:avLst/>
          </a:prstGeom>
          <a:noFill/>
        </p:spPr>
        <p:txBody>
          <a:bodyPr wrap="square" rtlCol="0">
            <a:spAutoFit/>
          </a:bodyPr>
          <a:lstStyle/>
          <a:p>
            <a:pPr>
              <a:lnSpc>
                <a:spcPct val="115000"/>
              </a:lnSpc>
              <a:spcBef>
                <a:spcPts val="500"/>
              </a:spcBef>
              <a:spcAft>
                <a:spcPts val="1000"/>
              </a:spcAft>
              <a:tabLst>
                <a:tab pos="615950" algn="l"/>
              </a:tabLst>
            </a:pPr>
            <a:r>
              <a:rPr lang="en-IN" sz="1800">
                <a:effectLst/>
                <a:latin typeface="Bahnschrift Light SemiCondensed" panose="020B0502040204020203" pitchFamily="34" charset="0"/>
                <a:ea typeface="Meiryo" panose="020B0604030504040204" pitchFamily="34" charset="-128"/>
                <a:cs typeface="Times New Roman" panose="02020603050405020304" pitchFamily="18" charset="0"/>
              </a:rPr>
              <a:t>So by here we’ve made a </a:t>
            </a:r>
            <a:r>
              <a:rPr lang="en-IN" sz="1800" b="1">
                <a:effectLst/>
                <a:latin typeface="Bahnschrift Light SemiCondensed" panose="020B0502040204020203" pitchFamily="34" charset="0"/>
                <a:ea typeface="Meiryo" panose="020B0604030504040204" pitchFamily="34" charset="-128"/>
                <a:cs typeface="Times New Roman" panose="02020603050405020304" pitchFamily="18" charset="0"/>
              </a:rPr>
              <a:t>GESTURE BASED TV REMOTE CONTROL</a:t>
            </a:r>
            <a:r>
              <a:rPr lang="en-IN" sz="1800">
                <a:effectLst/>
                <a:latin typeface="Bahnschrift Light SemiCondensed" panose="020B0502040204020203" pitchFamily="34" charset="0"/>
                <a:ea typeface="Meiryo" panose="020B0604030504040204" pitchFamily="34" charset="-128"/>
                <a:cs typeface="Times New Roman" panose="02020603050405020304" pitchFamily="18" charset="0"/>
              </a:rPr>
              <a:t> Using Ultrasonic Sensor and IR sensor.</a:t>
            </a:r>
            <a:endParaRPr lang="en-IN" sz="1400">
              <a:effectLst/>
              <a:latin typeface="Century Gothic" panose="020B0502020202020204" pitchFamily="34" charset="0"/>
              <a:ea typeface="Meiryo" panose="020B0604030504040204" pitchFamily="34" charset="-128"/>
              <a:cs typeface="Times New Roman" panose="02020603050405020304" pitchFamily="18" charset="0"/>
            </a:endParaRPr>
          </a:p>
        </p:txBody>
      </p:sp>
    </p:spTree>
    <p:extLst>
      <p:ext uri="{BB962C8B-B14F-4D97-AF65-F5344CB8AC3E}">
        <p14:creationId xmlns:p14="http://schemas.microsoft.com/office/powerpoint/2010/main" val="1927218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{D2487EAC-31AA-45BD-B33F-DBD4EC823867}tf56219246_win32</Template>
  <TotalTime>52</TotalTime>
  <Words>670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Avenir Next LT Pro</vt:lpstr>
      <vt:lpstr>Avenir Next LT Pro Light</vt:lpstr>
      <vt:lpstr>Bahnschrift Light SemiCondensed</vt:lpstr>
      <vt:lpstr>Bahnschrift SemiLight Condensed</vt:lpstr>
      <vt:lpstr>Century Gothic</vt:lpstr>
      <vt:lpstr>Garamond</vt:lpstr>
      <vt:lpstr>Roboto</vt:lpstr>
      <vt:lpstr>Wingdings</vt:lpstr>
      <vt:lpstr>SavonVTI</vt:lpstr>
      <vt:lpstr>GESTURE BASED  TV  REMOTE CONTROL</vt:lpstr>
      <vt:lpstr>TEAM MATES</vt:lpstr>
      <vt:lpstr>INTRODUCTION</vt:lpstr>
      <vt:lpstr>PowerPoint Presentation</vt:lpstr>
      <vt:lpstr>CIRCUIT DESCRIPTION</vt:lpstr>
      <vt:lpstr>WORKING</vt:lpstr>
      <vt:lpstr>PowerPoint Presentation</vt:lpstr>
      <vt:lpstr>DEVELOPMENT &amp; RESOLVE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BASED  TV  REMOTE CONTROL</dc:title>
  <dc:creator>Sham Hiruthik</dc:creator>
  <cp:lastModifiedBy>Sham Hiruthik</cp:lastModifiedBy>
  <cp:revision>1</cp:revision>
  <dcterms:created xsi:type="dcterms:W3CDTF">2022-04-16T15:53:19Z</dcterms:created>
  <dcterms:modified xsi:type="dcterms:W3CDTF">2022-04-16T16:45:40Z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