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95" r:id="rId2"/>
    <p:sldId id="274" r:id="rId3"/>
    <p:sldId id="276" r:id="rId4"/>
    <p:sldId id="277" r:id="rId5"/>
    <p:sldId id="278" r:id="rId6"/>
    <p:sldId id="279" r:id="rId7"/>
    <p:sldId id="281" r:id="rId8"/>
    <p:sldId id="290" r:id="rId9"/>
    <p:sldId id="282" r:id="rId10"/>
    <p:sldId id="283" r:id="rId11"/>
    <p:sldId id="284" r:id="rId12"/>
    <p:sldId id="280" r:id="rId13"/>
    <p:sldId id="293" r:id="rId14"/>
    <p:sldId id="286" r:id="rId15"/>
    <p:sldId id="296" r:id="rId16"/>
    <p:sldId id="287" r:id="rId17"/>
    <p:sldId id="288" r:id="rId18"/>
    <p:sldId id="291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38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3E57FB-9DC6-47D8-A9C1-AFACDF8E943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4DA2-60C0-4774-A126-EB55F436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Eye Blink Detection from EEG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Efficient algorithm for detecting the occurrence of eye blinks is  developed and its performance is investigated. Using this algorithm, the required eye blinks can be detected successfully with high accuracy.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78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The signal consists of beta waves which lie in the </a:t>
            </a:r>
            <a:r>
              <a:rPr lang="en-IN" sz="2400" dirty="0" smtClean="0"/>
              <a:t>frequency range </a:t>
            </a:r>
            <a:r>
              <a:rPr lang="en-IN" sz="2400" dirty="0"/>
              <a:t>of 13 to 22 Hz and spontaneous eye blinks which is below </a:t>
            </a:r>
            <a:r>
              <a:rPr lang="en-IN" sz="2400" dirty="0" smtClean="0"/>
              <a:t>5 Hz</a:t>
            </a:r>
            <a:r>
              <a:rPr lang="en-IN" sz="2400" dirty="0"/>
              <a:t>. The negative amplitude shows the eyelids closure </a:t>
            </a:r>
            <a:r>
              <a:rPr lang="en-IN" sz="2400" dirty="0" smtClean="0"/>
              <a:t>and positive </a:t>
            </a:r>
            <a:r>
              <a:rPr lang="en-IN" sz="2400" dirty="0"/>
              <a:t>value shows the opening of eyelids. 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amplitude </a:t>
            </a:r>
            <a:r>
              <a:rPr lang="en-IN" sz="2400" dirty="0" smtClean="0"/>
              <a:t>of spontaneous </a:t>
            </a:r>
            <a:r>
              <a:rPr lang="en-IN" sz="2400" dirty="0"/>
              <a:t>eye blink is in the range of -4 V to 3 V and </a:t>
            </a:r>
            <a:r>
              <a:rPr lang="en-IN" sz="2400" dirty="0" smtClean="0"/>
              <a:t>its duration </a:t>
            </a:r>
            <a:r>
              <a:rPr lang="en-IN" sz="2400" dirty="0"/>
              <a:t>is less than 400 </a:t>
            </a:r>
            <a:r>
              <a:rPr lang="en-IN" sz="2400" dirty="0" err="1"/>
              <a:t>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33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Figure </a:t>
            </a:r>
            <a:r>
              <a:rPr lang="en-IN" sz="2400" dirty="0" smtClean="0"/>
              <a:t>shows </a:t>
            </a:r>
            <a:r>
              <a:rPr lang="en-IN" sz="2400" dirty="0"/>
              <a:t>the eye blinks for the voluntary eye </a:t>
            </a:r>
            <a:r>
              <a:rPr lang="en-IN" sz="2400" dirty="0" smtClean="0"/>
              <a:t>blinking condition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This </a:t>
            </a:r>
            <a:r>
              <a:rPr lang="en-IN" sz="2400" dirty="0"/>
              <a:t>EEG signal comprises eye blinking </a:t>
            </a:r>
            <a:r>
              <a:rPr lang="en-IN" sz="2400" dirty="0" smtClean="0"/>
              <a:t>waveforms (below </a:t>
            </a:r>
            <a:r>
              <a:rPr lang="en-IN" sz="2400" dirty="0"/>
              <a:t>5 Hz) that have larger amplitude and longer duration (</a:t>
            </a:r>
            <a:r>
              <a:rPr lang="en-IN" sz="2400" dirty="0" smtClean="0"/>
              <a:t>400-500 </a:t>
            </a:r>
            <a:r>
              <a:rPr lang="en-IN" sz="2400" dirty="0" err="1"/>
              <a:t>ms</a:t>
            </a:r>
            <a:r>
              <a:rPr lang="en-IN" sz="2400" dirty="0"/>
              <a:t>) compared to that obtained from spontaneous eye blink.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It</a:t>
            </a:r>
            <a:r>
              <a:rPr lang="en-IN" sz="2400" dirty="0"/>
              <a:t> </a:t>
            </a:r>
            <a:r>
              <a:rPr lang="en-IN" sz="2400" dirty="0" smtClean="0"/>
              <a:t>is </a:t>
            </a:r>
            <a:r>
              <a:rPr lang="en-IN" sz="2400" dirty="0"/>
              <a:t>also found that three continuous eye blinks (with a duration </a:t>
            </a:r>
            <a:r>
              <a:rPr lang="en-IN" sz="2400" dirty="0" smtClean="0"/>
              <a:t>of 1.5 </a:t>
            </a:r>
            <a:r>
              <a:rPr lang="en-IN" sz="2400" dirty="0"/>
              <a:t>to 2.5 seconds between eye closure and opening) are </a:t>
            </a:r>
            <a:r>
              <a:rPr lang="en-IN" sz="2400" dirty="0" smtClean="0"/>
              <a:t>suitable enough to detect eye blink.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2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Figure: </a:t>
            </a:r>
            <a:r>
              <a:rPr lang="en-IN" sz="2400" i="1" dirty="0"/>
              <a:t>EEG signal </a:t>
            </a:r>
            <a:r>
              <a:rPr lang="en-IN" sz="2400" i="1" dirty="0" smtClean="0"/>
              <a:t>for </a:t>
            </a:r>
            <a:r>
              <a:rPr lang="en-IN" sz="2400" i="1" dirty="0"/>
              <a:t>voluntary eye</a:t>
            </a:r>
            <a:br>
              <a:rPr lang="en-IN" sz="2400" i="1" dirty="0"/>
            </a:br>
            <a:r>
              <a:rPr lang="en-IN" sz="2400" i="1" dirty="0"/>
              <a:t>blinking condition.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772400" cy="4000500"/>
          </a:xfrm>
        </p:spPr>
      </p:pic>
    </p:spTree>
    <p:extLst>
      <p:ext uri="{BB962C8B-B14F-4D97-AF65-F5344CB8AC3E}">
        <p14:creationId xmlns:p14="http://schemas.microsoft.com/office/powerpoint/2010/main" val="21013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sz="2400" dirty="0" smtClean="0"/>
          </a:p>
          <a:p>
            <a:r>
              <a:rPr lang="en-IN" sz="2400" dirty="0" smtClean="0"/>
              <a:t>Figure shows </a:t>
            </a:r>
            <a:r>
              <a:rPr lang="en-IN" sz="2400" dirty="0"/>
              <a:t>the EEG signal after filtering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 It </a:t>
            </a:r>
            <a:r>
              <a:rPr lang="en-IN" sz="2400" dirty="0"/>
              <a:t>is obvious that the signals above 5 Hz have been removed leaving only very clear eye blinking signals. Other </a:t>
            </a:r>
            <a:r>
              <a:rPr lang="en-IN" sz="2400" dirty="0" err="1"/>
              <a:t>artifacts</a:t>
            </a:r>
            <a:r>
              <a:rPr lang="en-IN" sz="2400" dirty="0"/>
              <a:t> such as 50 Hz </a:t>
            </a:r>
            <a:r>
              <a:rPr lang="en-IN" sz="2400" dirty="0" smtClean="0"/>
              <a:t>power line </a:t>
            </a:r>
            <a:r>
              <a:rPr lang="en-IN" sz="2400" dirty="0"/>
              <a:t>interference and noise have also been eliminated using analogue filtering provided by the EEG instrument.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61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Figure: </a:t>
            </a:r>
            <a:r>
              <a:rPr lang="en-IN" sz="2400" i="1" dirty="0" smtClean="0">
                <a:latin typeface="Calibri" panose="020F0502020204030204" pitchFamily="34" charset="0"/>
              </a:rPr>
              <a:t>Noise-filtered EEG </a:t>
            </a:r>
            <a:r>
              <a:rPr lang="en-IN" sz="2400" i="1" dirty="0">
                <a:latin typeface="Calibri" panose="020F0502020204030204" pitchFamily="34" charset="0"/>
              </a:rPr>
              <a:t>signal</a:t>
            </a:r>
            <a:endParaRPr lang="en-IN" sz="2400" dirty="0"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7821090" cy="4000500"/>
          </a:xfrm>
        </p:spPr>
      </p:pic>
    </p:spTree>
    <p:extLst>
      <p:ext uri="{BB962C8B-B14F-4D97-AF65-F5344CB8AC3E}">
        <p14:creationId xmlns:p14="http://schemas.microsoft.com/office/powerpoint/2010/main" val="38040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sz="2400" dirty="0"/>
          </a:p>
          <a:p>
            <a:r>
              <a:rPr lang="en-IN" sz="2400" dirty="0" smtClean="0"/>
              <a:t>Figures below show </a:t>
            </a:r>
            <a:r>
              <a:rPr lang="en-IN" sz="2400" dirty="0"/>
              <a:t>the EEG signals after applying threshold and </a:t>
            </a:r>
            <a:r>
              <a:rPr lang="en-IN" sz="2400" dirty="0" smtClean="0"/>
              <a:t>the pulses </a:t>
            </a:r>
            <a:r>
              <a:rPr lang="en-IN" sz="2400" dirty="0"/>
              <a:t>obtained from eye blink detection respectively. </a:t>
            </a: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pulse </a:t>
            </a:r>
            <a:r>
              <a:rPr lang="en-IN" sz="2400" dirty="0" smtClean="0"/>
              <a:t>is generated </a:t>
            </a:r>
            <a:r>
              <a:rPr lang="en-IN" sz="2400" dirty="0"/>
              <a:t>when three continuous eye blinking (with the </a:t>
            </a:r>
            <a:r>
              <a:rPr lang="en-IN" sz="2400" dirty="0" smtClean="0"/>
              <a:t>condition mentioned </a:t>
            </a:r>
            <a:r>
              <a:rPr lang="en-IN" sz="2400" dirty="0"/>
              <a:t>above) occur in the EEG signal which represent </a:t>
            </a:r>
            <a:r>
              <a:rPr lang="en-IN" sz="2400" dirty="0" smtClean="0"/>
              <a:t>the activation </a:t>
            </a:r>
            <a:r>
              <a:rPr lang="en-IN" sz="2400" dirty="0"/>
              <a:t>of the switch whereas the zero state indicates the </a:t>
            </a:r>
            <a:r>
              <a:rPr lang="en-IN" sz="2400" dirty="0" smtClean="0"/>
              <a:t>switch is </a:t>
            </a:r>
            <a:r>
              <a:rPr lang="en-IN" sz="2400" dirty="0"/>
              <a:t>turned OFF.</a:t>
            </a:r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2344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Figure :</a:t>
            </a:r>
            <a:r>
              <a:rPr lang="en-IN" sz="2400" dirty="0" smtClean="0"/>
              <a:t> </a:t>
            </a:r>
            <a:r>
              <a:rPr lang="en-IN" sz="2400" i="1" dirty="0"/>
              <a:t>EEG signal after applying threshold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6188"/>
            <a:ext cx="7543800" cy="4449754"/>
          </a:xfrm>
        </p:spPr>
      </p:pic>
    </p:spTree>
    <p:extLst>
      <p:ext uri="{BB962C8B-B14F-4D97-AF65-F5344CB8AC3E}">
        <p14:creationId xmlns:p14="http://schemas.microsoft.com/office/powerpoint/2010/main" val="27663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 smtClean="0"/>
              <a:t>Figure: </a:t>
            </a:r>
            <a:r>
              <a:rPr lang="en-IN" sz="2700" i="1" dirty="0"/>
              <a:t>Pulses </a:t>
            </a:r>
            <a:r>
              <a:rPr lang="en-IN" sz="2700" i="1" dirty="0" smtClean="0"/>
              <a:t>obtained from </a:t>
            </a:r>
            <a:r>
              <a:rPr lang="en-IN" sz="2700" i="1" dirty="0"/>
              <a:t>eye blinking detection</a:t>
            </a:r>
            <a:br>
              <a:rPr lang="en-IN" sz="2700" i="1" dirty="0"/>
            </a:br>
            <a:r>
              <a:rPr lang="en-IN" sz="2700" i="1" dirty="0"/>
              <a:t>indicating the switching states</a:t>
            </a:r>
            <a:r>
              <a:rPr lang="en-IN" i="1" dirty="0"/>
              <a:t>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440090" cy="4335658"/>
          </a:xfrm>
        </p:spPr>
      </p:pic>
    </p:spTree>
    <p:extLst>
      <p:ext uri="{BB962C8B-B14F-4D97-AF65-F5344CB8AC3E}">
        <p14:creationId xmlns:p14="http://schemas.microsoft.com/office/powerpoint/2010/main" val="17429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</a:t>
            </a:r>
            <a:r>
              <a:rPr lang="en-IN" sz="2400" dirty="0" smtClean="0"/>
              <a:t>ith </a:t>
            </a:r>
            <a:r>
              <a:rPr lang="en-IN" sz="2400" dirty="0"/>
              <a:t>proper filtering and accurate detection, the eye blinks could be used for multiple purposes like controlling various systems </a:t>
            </a:r>
            <a:r>
              <a:rPr lang="en-IN" sz="2400" dirty="0" err="1"/>
              <a:t>eg</a:t>
            </a:r>
            <a:r>
              <a:rPr lang="en-IN" sz="2400" dirty="0"/>
              <a:t>: activating home lighting system.</a:t>
            </a:r>
          </a:p>
          <a:p>
            <a:r>
              <a:rPr lang="en-IN" sz="2400" dirty="0" smtClean="0"/>
              <a:t>Can be used by disabled people to </a:t>
            </a:r>
            <a:r>
              <a:rPr lang="en-IN" sz="2400" smtClean="0"/>
              <a:t>control switches.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2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The EEG signals obtained from voluntary eye blink produced clear signals which could be easily detected.</a:t>
            </a:r>
          </a:p>
          <a:p>
            <a:endParaRPr lang="en-IN" sz="2400" dirty="0"/>
          </a:p>
          <a:p>
            <a:r>
              <a:rPr lang="en-IN" sz="2400" dirty="0"/>
              <a:t> The simulation results showed that eye blinks can be detected successfully from the EEG signals using the proposed algorithm with the success percentage of approximately 85%.</a:t>
            </a:r>
          </a:p>
          <a:p>
            <a:endParaRPr lang="en-IN" sz="2400" dirty="0"/>
          </a:p>
          <a:p>
            <a:r>
              <a:rPr lang="en-IN" sz="2400" dirty="0"/>
              <a:t> Good detection results could not be obtained from some </a:t>
            </a:r>
            <a:r>
              <a:rPr lang="en-IN" sz="2400" dirty="0" smtClean="0"/>
              <a:t>of the </a:t>
            </a:r>
            <a:r>
              <a:rPr lang="en-IN" sz="2400" dirty="0"/>
              <a:t>records. This is due to noises generated from improper electrode placements and low amplitude of EEG signals when the subject's eyes were not fully blinked.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40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Two types of </a:t>
            </a:r>
            <a:r>
              <a:rPr lang="en-IN" sz="2400" dirty="0" smtClean="0"/>
              <a:t>eye activity are </a:t>
            </a:r>
            <a:r>
              <a:rPr lang="en-IN" sz="2400" dirty="0"/>
              <a:t>analysed; eye blinks and eye movements. It </a:t>
            </a:r>
            <a:r>
              <a:rPr lang="en-IN" sz="2400" dirty="0" smtClean="0"/>
              <a:t>is</a:t>
            </a:r>
            <a:r>
              <a:rPr lang="en-IN" sz="2400" dirty="0"/>
              <a:t> </a:t>
            </a:r>
            <a:r>
              <a:rPr lang="en-IN" sz="2400" dirty="0" smtClean="0"/>
              <a:t>found </a:t>
            </a:r>
            <a:r>
              <a:rPr lang="en-IN" sz="2400" dirty="0"/>
              <a:t>that EEG signal obtained from voluntary eye </a:t>
            </a:r>
            <a:r>
              <a:rPr lang="en-IN" sz="2400" dirty="0" smtClean="0"/>
              <a:t>blink condition </a:t>
            </a:r>
            <a:r>
              <a:rPr lang="en-IN" sz="2400" dirty="0"/>
              <a:t>produces clearer signals with larger amplitude than </a:t>
            </a:r>
            <a:r>
              <a:rPr lang="en-IN" sz="2400" dirty="0" smtClean="0"/>
              <a:t>that obtained </a:t>
            </a:r>
            <a:r>
              <a:rPr lang="en-IN" sz="2400" dirty="0"/>
              <a:t>from eye movements.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eye blinking activity is detected from EEG(electroencephalogram) signal via a brain computer Interface(BCI)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dirty="0" err="1" smtClean="0"/>
              <a:t>analyzed</a:t>
            </a:r>
            <a:r>
              <a:rPr lang="en-IN" sz="2400" dirty="0" smtClean="0"/>
              <a:t> </a:t>
            </a:r>
            <a:r>
              <a:rPr lang="en-IN" sz="2400" dirty="0"/>
              <a:t>EEG signals obtained from </a:t>
            </a:r>
            <a:r>
              <a:rPr lang="en-IN" sz="2400" dirty="0" smtClean="0"/>
              <a:t>various conditions </a:t>
            </a:r>
            <a:r>
              <a:rPr lang="en-IN" sz="2400" dirty="0"/>
              <a:t>to identify a suitable eye activity that can be </a:t>
            </a:r>
            <a:r>
              <a:rPr lang="en-IN" sz="2400" dirty="0" smtClean="0"/>
              <a:t>further used to for various purposes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smtClean="0"/>
              <a:t>Once </a:t>
            </a:r>
            <a:r>
              <a:rPr lang="en-IN" sz="2400" dirty="0"/>
              <a:t>the eye activity is found, </a:t>
            </a:r>
            <a:r>
              <a:rPr lang="en-IN" sz="2400" dirty="0" smtClean="0"/>
              <a:t>an algorithm </a:t>
            </a:r>
            <a:r>
              <a:rPr lang="en-IN" sz="2400" dirty="0"/>
              <a:t>is developed to examine its performance in </a:t>
            </a:r>
            <a:r>
              <a:rPr lang="en-IN" sz="2400" dirty="0" smtClean="0"/>
              <a:t>detecting the </a:t>
            </a:r>
            <a:r>
              <a:rPr lang="en-IN" sz="2400" dirty="0"/>
              <a:t>occurrence </a:t>
            </a:r>
            <a:r>
              <a:rPr lang="en-IN" sz="2400" dirty="0" smtClean="0"/>
              <a:t>of this </a:t>
            </a:r>
            <a:r>
              <a:rPr lang="en-IN" sz="2400" dirty="0"/>
              <a:t>activity.</a:t>
            </a:r>
          </a:p>
        </p:txBody>
      </p:sp>
    </p:spTree>
    <p:extLst>
      <p:ext uri="{BB962C8B-B14F-4D97-AF65-F5344CB8AC3E}">
        <p14:creationId xmlns:p14="http://schemas.microsoft.com/office/powerpoint/2010/main" val="5304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Eye blinks can be classified into three types: </a:t>
            </a:r>
            <a:r>
              <a:rPr lang="en-IN" sz="2400" dirty="0" smtClean="0"/>
              <a:t>reflexive, voluntary </a:t>
            </a:r>
            <a:r>
              <a:rPr lang="en-IN" sz="2400" dirty="0"/>
              <a:t>and spontaneous 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err="1" smtClean="0"/>
              <a:t>comparision</a:t>
            </a:r>
            <a:r>
              <a:rPr lang="en-IN" sz="2400" dirty="0" smtClean="0"/>
              <a:t> to others, </a:t>
            </a:r>
            <a:r>
              <a:rPr lang="en-IN" sz="2400" dirty="0"/>
              <a:t>voluntary eye blinking </a:t>
            </a:r>
            <a:r>
              <a:rPr lang="en-IN" sz="2400" dirty="0" smtClean="0"/>
              <a:t> </a:t>
            </a:r>
            <a:r>
              <a:rPr lang="en-IN" sz="2400" dirty="0"/>
              <a:t>involves multiple </a:t>
            </a:r>
            <a:r>
              <a:rPr lang="en-IN" sz="2400" dirty="0" smtClean="0"/>
              <a:t>areas of </a:t>
            </a:r>
            <a:r>
              <a:rPr lang="en-IN" sz="2400" dirty="0"/>
              <a:t>the cerebral cortex as well as basal ganglion, brain stem </a:t>
            </a:r>
            <a:r>
              <a:rPr lang="en-IN" sz="2400" dirty="0" smtClean="0"/>
              <a:t>and cerebella structures.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83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The EEG signals obtained from the eye </a:t>
            </a:r>
            <a:r>
              <a:rPr lang="en-IN" sz="2400" dirty="0" smtClean="0"/>
              <a:t>activities are </a:t>
            </a:r>
            <a:r>
              <a:rPr lang="en-IN" sz="2400" dirty="0"/>
              <a:t>compared with that obtained when the subject was in </a:t>
            </a:r>
            <a:r>
              <a:rPr lang="en-IN" sz="2400" dirty="0" smtClean="0"/>
              <a:t>relax condition</a:t>
            </a:r>
            <a:r>
              <a:rPr lang="en-IN" sz="2400" dirty="0"/>
              <a:t>. This </a:t>
            </a:r>
            <a:r>
              <a:rPr lang="en-IN" sz="2400" dirty="0" smtClean="0"/>
              <a:t>is </a:t>
            </a:r>
            <a:r>
              <a:rPr lang="en-IN" sz="2400" dirty="0"/>
              <a:t>done to identify the best eye activity that </a:t>
            </a:r>
            <a:r>
              <a:rPr lang="en-IN" sz="2400" dirty="0" smtClean="0"/>
              <a:t>can produce </a:t>
            </a:r>
            <a:r>
              <a:rPr lang="en-IN" sz="2400" dirty="0"/>
              <a:t>clear signal with high amplitude. The effect of </a:t>
            </a:r>
            <a:r>
              <a:rPr lang="en-IN" sz="2400" dirty="0" smtClean="0"/>
              <a:t>various eye </a:t>
            </a:r>
            <a:r>
              <a:rPr lang="en-IN" sz="2400" dirty="0"/>
              <a:t>blinks and duration of blink on the EEG signals </a:t>
            </a:r>
            <a:r>
              <a:rPr lang="en-IN" sz="2400" dirty="0" smtClean="0"/>
              <a:t>are also studied.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The EEG signal </a:t>
            </a:r>
            <a:r>
              <a:rPr lang="en-IN" sz="2400" dirty="0" smtClean="0"/>
              <a:t>is </a:t>
            </a:r>
            <a:r>
              <a:rPr lang="en-IN" sz="2400" dirty="0"/>
              <a:t>sampled using a sampling </a:t>
            </a:r>
            <a:r>
              <a:rPr lang="en-IN" sz="2400" dirty="0" smtClean="0"/>
              <a:t>frequency of 50Hz. The signal is </a:t>
            </a:r>
            <a:r>
              <a:rPr lang="en-IN" sz="2400" dirty="0"/>
              <a:t>then filtered using a low pass filter with a cut </a:t>
            </a:r>
            <a:r>
              <a:rPr lang="en-IN" sz="2400" dirty="0" smtClean="0"/>
              <a:t>off frequency </a:t>
            </a:r>
            <a:r>
              <a:rPr lang="en-IN" sz="2400" dirty="0"/>
              <a:t>of 5 Hz to remove high frequency signal.</a:t>
            </a:r>
          </a:p>
        </p:txBody>
      </p:sp>
    </p:spTree>
    <p:extLst>
      <p:ext uri="{BB962C8B-B14F-4D97-AF65-F5344CB8AC3E}">
        <p14:creationId xmlns:p14="http://schemas.microsoft.com/office/powerpoint/2010/main" val="14719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Among </a:t>
            </a:r>
            <a:r>
              <a:rPr lang="en-IN" sz="2400" dirty="0"/>
              <a:t>all the conditions mentioned above, the voluntary </a:t>
            </a:r>
            <a:r>
              <a:rPr lang="en-IN" sz="2400" dirty="0" smtClean="0"/>
              <a:t>eye blink </a:t>
            </a:r>
            <a:r>
              <a:rPr lang="en-IN" sz="2400" dirty="0"/>
              <a:t>produced high amplitude EEG </a:t>
            </a:r>
            <a:r>
              <a:rPr lang="en-IN" sz="2400" dirty="0" smtClean="0"/>
              <a:t>signals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dirty="0"/>
              <a:t>threshold value </a:t>
            </a:r>
            <a:r>
              <a:rPr lang="en-IN" sz="2400" dirty="0" smtClean="0"/>
              <a:t>of ±4J.1V </a:t>
            </a:r>
            <a:r>
              <a:rPr lang="en-IN" sz="2400" dirty="0"/>
              <a:t>was used to preserve the peak amplitude and remove </a:t>
            </a:r>
            <a:r>
              <a:rPr lang="en-IN" sz="2400" dirty="0" smtClean="0"/>
              <a:t>the lower </a:t>
            </a:r>
            <a:r>
              <a:rPr lang="en-IN" sz="2400" dirty="0"/>
              <a:t>amplitude of EEG signals. </a:t>
            </a: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66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3650214"/>
            <a:ext cx="6711950" cy="10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Figure </a:t>
            </a:r>
            <a:r>
              <a:rPr lang="en-IN" sz="2400" dirty="0" smtClean="0"/>
              <a:t>shows </a:t>
            </a:r>
            <a:r>
              <a:rPr lang="en-IN" sz="2400" dirty="0"/>
              <a:t>the process of filtering, removing low amplitude signal and detecting the eye blinks from EEG signals.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eye blinking information is extracted using an algorithm written in MATLAB. This algorithm detects three adjacent local maxima and minima within a specific amplitude and range that can differentiate between spontaneous eye blink.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01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anose="020F0502020204030204" pitchFamily="34" charset="0"/>
              </a:rPr>
              <a:t>		The Normal EEG Signal Of A Relaxed Patient</a:t>
            </a:r>
            <a:endParaRPr lang="en-IN" sz="2400" dirty="0"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391400" cy="4792043"/>
          </a:xfrm>
        </p:spPr>
      </p:pic>
    </p:spTree>
    <p:extLst>
      <p:ext uri="{BB962C8B-B14F-4D97-AF65-F5344CB8AC3E}">
        <p14:creationId xmlns:p14="http://schemas.microsoft.com/office/powerpoint/2010/main" val="8786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777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Eye Blink Detection from EEG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The Normal EEG Signal Of A Relaxed Patient</vt:lpstr>
      <vt:lpstr>PowerPoint Presentation</vt:lpstr>
      <vt:lpstr>PowerPoint Presentation</vt:lpstr>
      <vt:lpstr>Figure: EEG signal for voluntary eye blinking condition.</vt:lpstr>
      <vt:lpstr>PowerPoint Presentation</vt:lpstr>
      <vt:lpstr>Figure: Noise-filtered EEG signal</vt:lpstr>
      <vt:lpstr>PowerPoint Presentation</vt:lpstr>
      <vt:lpstr>Figure : EEG signal after applying threshold</vt:lpstr>
      <vt:lpstr>Figure: Pulses obtained from eye blinking detection indicating the switching states.</vt:lpstr>
      <vt:lpstr>Applications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gogol</cp:lastModifiedBy>
  <cp:revision>63</cp:revision>
  <dcterms:created xsi:type="dcterms:W3CDTF">2016-03-09T06:38:26Z</dcterms:created>
  <dcterms:modified xsi:type="dcterms:W3CDTF">2016-04-22T20:30:15Z</dcterms:modified>
</cp:coreProperties>
</file>