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mikh\Desktop\Gan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Sheet1!$D$1</c:f>
              <c:strCache>
                <c:ptCount val="1"/>
                <c:pt idx="0">
                  <c:v>Duration</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Sheet1!$A$2:$C$8</c15:sqref>
                  </c15:fullRef>
                  <c15:levelRef>
                    <c15:sqref>Sheet1!$A$2:$A$8</c15:sqref>
                  </c15:levelRef>
                </c:ext>
              </c:extLst>
              <c:f>Sheet1!$A$2:$A$8</c:f>
              <c:strCache>
                <c:ptCount val="7"/>
                <c:pt idx="0">
                  <c:v>Deciding and Registering the title of project</c:v>
                </c:pt>
                <c:pt idx="1">
                  <c:v>Working on Synopsis</c:v>
                </c:pt>
                <c:pt idx="2">
                  <c:v>Working on SRS</c:v>
                </c:pt>
                <c:pt idx="3">
                  <c:v>Coding/Testing</c:v>
                </c:pt>
                <c:pt idx="4">
                  <c:v>Implementation</c:v>
                </c:pt>
                <c:pt idx="5">
                  <c:v>Demonstration</c:v>
                </c:pt>
                <c:pt idx="6">
                  <c:v>Report submission</c:v>
                </c:pt>
              </c:strCache>
            </c:strRef>
          </c:cat>
          <c:val>
            <c:numRef>
              <c:f>Sheet1!$D$2:$D$8</c:f>
              <c:numCache>
                <c:formatCode>@</c:formatCode>
                <c:ptCount val="7"/>
                <c:pt idx="0">
                  <c:v>12</c:v>
                </c:pt>
                <c:pt idx="1">
                  <c:v>0</c:v>
                </c:pt>
                <c:pt idx="2">
                  <c:v>21</c:v>
                </c:pt>
                <c:pt idx="3">
                  <c:v>28</c:v>
                </c:pt>
                <c:pt idx="4">
                  <c:v>21</c:v>
                </c:pt>
                <c:pt idx="5">
                  <c:v>3</c:v>
                </c:pt>
                <c:pt idx="6">
                  <c:v>1</c:v>
                </c:pt>
              </c:numCache>
            </c:numRef>
          </c:val>
        </c:ser>
        <c:dLbls>
          <c:showLegendKey val="0"/>
          <c:showVal val="1"/>
          <c:showCatName val="0"/>
          <c:showSerName val="0"/>
          <c:showPercent val="0"/>
          <c:showBubbleSize val="0"/>
        </c:dLbls>
        <c:gapWidth val="150"/>
        <c:shape val="box"/>
        <c:axId val="-1929899728"/>
        <c:axId val="-1929912240"/>
        <c:axId val="0"/>
      </c:bar3DChart>
      <c:catAx>
        <c:axId val="-19298997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912240"/>
        <c:crosses val="autoZero"/>
        <c:auto val="1"/>
        <c:lblAlgn val="ctr"/>
        <c:lblOffset val="100"/>
        <c:noMultiLvlLbl val="0"/>
      </c:catAx>
      <c:valAx>
        <c:axId val="-1929912240"/>
        <c:scaling>
          <c:orientation val="minMax"/>
        </c:scaling>
        <c:delete val="0"/>
        <c:axPos val="b"/>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899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9555" y="528034"/>
            <a:ext cx="7688687" cy="2862322"/>
          </a:xfrm>
          <a:prstGeom prst="rect">
            <a:avLst/>
          </a:prstGeom>
          <a:noFill/>
        </p:spPr>
        <p:txBody>
          <a:bodyPr wrap="square" rtlCol="0">
            <a:spAutoFit/>
          </a:bodyPr>
          <a:lstStyle/>
          <a:p>
            <a:pPr algn="ctr"/>
            <a:r>
              <a:rPr lang="en-IN" sz="3600" b="1" dirty="0" smtClean="0">
                <a:solidFill>
                  <a:srgbClr val="FF0000"/>
                </a:solidFill>
                <a:latin typeface="Times New Roman" panose="02020603050405020304" pitchFamily="18" charset="0"/>
                <a:cs typeface="Times New Roman" panose="02020603050405020304" pitchFamily="18" charset="0"/>
              </a:rPr>
              <a:t>Presentation</a:t>
            </a:r>
            <a:r>
              <a:rPr lang="en-IN" sz="3600" dirty="0" smtClean="0">
                <a:latin typeface="Times New Roman" panose="02020603050405020304" pitchFamily="18" charset="0"/>
                <a:cs typeface="Times New Roman" panose="02020603050405020304" pitchFamily="18" charset="0"/>
              </a:rPr>
              <a:t> </a:t>
            </a:r>
          </a:p>
          <a:p>
            <a:pPr algn="ctr"/>
            <a:r>
              <a:rPr lang="en-IN" sz="3600" dirty="0" smtClean="0">
                <a:solidFill>
                  <a:srgbClr val="00B0F0"/>
                </a:solidFill>
                <a:latin typeface="Times New Roman" panose="02020603050405020304" pitchFamily="18" charset="0"/>
                <a:cs typeface="Times New Roman" panose="02020603050405020304" pitchFamily="18" charset="0"/>
              </a:rPr>
              <a:t>On </a:t>
            </a:r>
          </a:p>
          <a:p>
            <a:pPr algn="ctr"/>
            <a:r>
              <a:rPr lang="en-IN" sz="3600" dirty="0" smtClean="0">
                <a:solidFill>
                  <a:schemeClr val="accent6">
                    <a:lumMod val="75000"/>
                  </a:schemeClr>
                </a:solidFill>
                <a:latin typeface="Times New Roman" panose="02020603050405020304" pitchFamily="18" charset="0"/>
                <a:cs typeface="Times New Roman" panose="02020603050405020304" pitchFamily="18" charset="0"/>
              </a:rPr>
              <a:t>System Requirement Specifications</a:t>
            </a:r>
            <a:r>
              <a:rPr lang="en-IN" sz="3600" dirty="0" smtClean="0">
                <a:latin typeface="Times New Roman" panose="02020603050405020304" pitchFamily="18" charset="0"/>
                <a:cs typeface="Times New Roman" panose="02020603050405020304" pitchFamily="18" charset="0"/>
              </a:rPr>
              <a:t> </a:t>
            </a:r>
          </a:p>
          <a:p>
            <a:pPr algn="ctr"/>
            <a:r>
              <a:rPr lang="en-IN" sz="3600" dirty="0" smtClean="0">
                <a:solidFill>
                  <a:srgbClr val="00B0F0"/>
                </a:solidFill>
                <a:latin typeface="Times New Roman" panose="02020603050405020304" pitchFamily="18" charset="0"/>
                <a:cs typeface="Times New Roman" panose="02020603050405020304" pitchFamily="18" charset="0"/>
              </a:rPr>
              <a:t>Of</a:t>
            </a:r>
            <a:r>
              <a:rPr lang="en-IN" sz="3600" dirty="0" smtClean="0">
                <a:latin typeface="Times New Roman" panose="02020603050405020304" pitchFamily="18" charset="0"/>
                <a:cs typeface="Times New Roman" panose="02020603050405020304" pitchFamily="18" charset="0"/>
              </a:rPr>
              <a:t> </a:t>
            </a:r>
          </a:p>
          <a:p>
            <a:pPr algn="ctr"/>
            <a:r>
              <a:rPr lang="en-IN" sz="3600" dirty="0" smtClean="0">
                <a:solidFill>
                  <a:srgbClr val="0070C0"/>
                </a:solidFill>
                <a:latin typeface="Times New Roman" panose="02020603050405020304" pitchFamily="18" charset="0"/>
                <a:cs typeface="Times New Roman" panose="02020603050405020304" pitchFamily="18" charset="0"/>
              </a:rPr>
              <a:t>Automatic Time Table Generator</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499278" y="4739426"/>
            <a:ext cx="2897747" cy="1938992"/>
          </a:xfrm>
          <a:prstGeom prst="rect">
            <a:avLst/>
          </a:prstGeom>
          <a:noFill/>
        </p:spPr>
        <p:txBody>
          <a:bodyPr wrap="square" rtlCol="0">
            <a:spAutoFit/>
          </a:bodyPr>
          <a:lstStyle/>
          <a:p>
            <a:r>
              <a:rPr lang="en-IN" sz="2400" dirty="0" smtClean="0">
                <a:solidFill>
                  <a:srgbClr val="7030A0"/>
                </a:solidFill>
                <a:latin typeface="Times New Roman" panose="02020603050405020304" pitchFamily="18" charset="0"/>
                <a:cs typeface="Times New Roman" panose="02020603050405020304" pitchFamily="18" charset="0"/>
              </a:rPr>
              <a:t>Presented By:</a:t>
            </a:r>
          </a:p>
          <a:p>
            <a:r>
              <a:rPr lang="en-IN" sz="2400" dirty="0" smtClean="0">
                <a:solidFill>
                  <a:srgbClr val="7030A0"/>
                </a:solidFill>
                <a:latin typeface="Times New Roman" panose="02020603050405020304" pitchFamily="18" charset="0"/>
                <a:cs typeface="Times New Roman" panose="02020603050405020304" pitchFamily="18" charset="0"/>
              </a:rPr>
              <a:t>Syed Shamikh Iqbal</a:t>
            </a:r>
          </a:p>
          <a:p>
            <a:r>
              <a:rPr lang="en-IN" sz="2400" dirty="0" smtClean="0">
                <a:solidFill>
                  <a:srgbClr val="7030A0"/>
                </a:solidFill>
                <a:latin typeface="Times New Roman" panose="02020603050405020304" pitchFamily="18" charset="0"/>
                <a:cs typeface="Times New Roman" panose="02020603050405020304" pitchFamily="18" charset="0"/>
              </a:rPr>
              <a:t>(15MCA06)</a:t>
            </a:r>
          </a:p>
          <a:p>
            <a:r>
              <a:rPr lang="en-IN" sz="2400" dirty="0" smtClean="0">
                <a:solidFill>
                  <a:srgbClr val="7030A0"/>
                </a:solidFill>
                <a:latin typeface="Times New Roman" panose="02020603050405020304" pitchFamily="18" charset="0"/>
                <a:cs typeface="Times New Roman" panose="02020603050405020304" pitchFamily="18" charset="0"/>
              </a:rPr>
              <a:t>Pragati Varshney</a:t>
            </a:r>
          </a:p>
          <a:p>
            <a:r>
              <a:rPr lang="en-IN" sz="2400" dirty="0" smtClean="0">
                <a:solidFill>
                  <a:srgbClr val="7030A0"/>
                </a:solidFill>
                <a:latin typeface="Times New Roman" panose="02020603050405020304" pitchFamily="18" charset="0"/>
                <a:cs typeface="Times New Roman" panose="02020603050405020304" pitchFamily="18" charset="0"/>
              </a:rPr>
              <a:t>(15MCA07)</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039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065" y="399245"/>
            <a:ext cx="4134118" cy="1431161"/>
          </a:xfrm>
          <a:prstGeom prst="rect">
            <a:avLst/>
          </a:prstGeom>
          <a:noFill/>
        </p:spPr>
        <p:txBody>
          <a:bodyPr wrap="square" rtlCol="0">
            <a:spAutoFit/>
          </a:bodyPr>
          <a:lstStyle/>
          <a:p>
            <a:pPr lvl="1"/>
            <a:r>
              <a:rPr lang="en-IN" sz="3600" b="1" dirty="0">
                <a:solidFill>
                  <a:srgbClr val="0070C0"/>
                </a:solidFill>
                <a:effectLst>
                  <a:glow>
                    <a:srgbClr val="000000"/>
                  </a:glow>
                  <a:outerShdw sx="0" sy="0">
                    <a:srgbClr val="000000"/>
                  </a:outerShdw>
                  <a:reflection stA="0" endPos="0" fadeDir="0" sx="0" sy="0"/>
                </a:effectLst>
                <a:latin typeface="Times New Roman" panose="02020603050405020304" pitchFamily="18" charset="0"/>
                <a:cs typeface="Times New Roman" panose="02020603050405020304" pitchFamily="18" charset="0"/>
              </a:rPr>
              <a:t>UML </a:t>
            </a:r>
            <a:r>
              <a:rPr lang="en-IN" sz="3600" b="1" dirty="0" smtClean="0">
                <a:solidFill>
                  <a:srgbClr val="0070C0"/>
                </a:solidFill>
                <a:effectLst>
                  <a:glow>
                    <a:srgbClr val="000000"/>
                  </a:glow>
                  <a:outerShdw sx="0" sy="0">
                    <a:srgbClr val="000000"/>
                  </a:outerShdw>
                  <a:reflection stA="0" endPos="0" fadeDir="0" sx="0" sy="0"/>
                </a:effectLst>
                <a:latin typeface="Times New Roman" panose="02020603050405020304" pitchFamily="18" charset="0"/>
                <a:cs typeface="Times New Roman" panose="02020603050405020304" pitchFamily="18" charset="0"/>
              </a:rPr>
              <a:t>Diagrams</a:t>
            </a:r>
            <a:endParaRPr lang="en-IN" sz="3600" b="1" dirty="0" smtClean="0">
              <a:solidFill>
                <a:srgbClr val="0070C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sz="2400" b="1" u="sng" dirty="0" smtClean="0">
                <a:solidFill>
                  <a:srgbClr val="0070C0"/>
                </a:solidFill>
                <a:latin typeface="Times New Roman" panose="02020603050405020304" pitchFamily="18" charset="0"/>
                <a:cs typeface="Times New Roman" panose="02020603050405020304" pitchFamily="18" charset="0"/>
              </a:rPr>
              <a:t>Use </a:t>
            </a:r>
            <a:r>
              <a:rPr lang="en-IN" sz="2400" b="1" u="sng" dirty="0">
                <a:solidFill>
                  <a:srgbClr val="0070C0"/>
                </a:solidFill>
                <a:latin typeface="Times New Roman" panose="02020603050405020304" pitchFamily="18" charset="0"/>
                <a:cs typeface="Times New Roman" panose="02020603050405020304" pitchFamily="18" charset="0"/>
              </a:rPr>
              <a:t>Case </a:t>
            </a:r>
            <a:r>
              <a:rPr lang="en-IN" sz="2400" b="1" u="sng" dirty="0" smtClean="0">
                <a:solidFill>
                  <a:srgbClr val="0070C0"/>
                </a:solidFill>
                <a:latin typeface="Times New Roman" panose="02020603050405020304" pitchFamily="18" charset="0"/>
                <a:cs typeface="Times New Roman" panose="02020603050405020304" pitchFamily="18" charset="0"/>
              </a:rPr>
              <a:t>Diagrams</a:t>
            </a:r>
          </a:p>
          <a:p>
            <a:pPr marL="1200150" lvl="2" indent="-285750">
              <a:lnSpc>
                <a:spcPct val="150000"/>
              </a:lnSpc>
              <a:buFont typeface="Arial" panose="020B0604020202020204" pitchFamily="34" charset="0"/>
              <a:buChar char="•"/>
            </a:pPr>
            <a:r>
              <a:rPr lang="en-IN" b="1" dirty="0" smtClean="0">
                <a:solidFill>
                  <a:srgbClr val="0070C0"/>
                </a:solidFill>
              </a:rPr>
              <a:t>Admin </a:t>
            </a:r>
            <a:r>
              <a:rPr lang="en-IN" b="1" dirty="0">
                <a:solidFill>
                  <a:srgbClr val="0070C0"/>
                </a:solidFill>
              </a:rPr>
              <a:t>Use </a:t>
            </a:r>
            <a:r>
              <a:rPr lang="en-IN" b="1" dirty="0" smtClean="0">
                <a:solidFill>
                  <a:srgbClr val="0070C0"/>
                </a:solidFill>
              </a:rPr>
              <a:t>Case</a:t>
            </a:r>
            <a:endParaRPr lang="en-IN" b="1" dirty="0">
              <a:solidFill>
                <a:srgbClr val="0070C0"/>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31064" y="1830406"/>
            <a:ext cx="7984901" cy="4428726"/>
          </a:xfrm>
          <a:prstGeom prst="rect">
            <a:avLst/>
          </a:prstGeom>
        </p:spPr>
      </p:pic>
    </p:spTree>
    <p:extLst>
      <p:ext uri="{BB962C8B-B14F-4D97-AF65-F5344CB8AC3E}">
        <p14:creationId xmlns:p14="http://schemas.microsoft.com/office/powerpoint/2010/main" val="3641214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487" y="489397"/>
            <a:ext cx="2923505" cy="369332"/>
          </a:xfrm>
          <a:prstGeom prst="rect">
            <a:avLst/>
          </a:prstGeom>
          <a:noFill/>
        </p:spPr>
        <p:txBody>
          <a:bodyPr wrap="square" rtlCol="0">
            <a:spAutoFit/>
          </a:bodyPr>
          <a:lstStyle/>
          <a:p>
            <a:pPr marL="285750" lvl="0" indent="-285750">
              <a:buFont typeface="Arial" panose="020B0604020202020204" pitchFamily="34" charset="0"/>
              <a:buChar char="•"/>
            </a:pPr>
            <a:r>
              <a:rPr lang="en-IN" b="1" dirty="0">
                <a:solidFill>
                  <a:srgbClr val="0070C0"/>
                </a:solidFill>
                <a:latin typeface="Times New Roman" panose="02020603050405020304" pitchFamily="18" charset="0"/>
                <a:cs typeface="Times New Roman" panose="02020603050405020304" pitchFamily="18" charset="0"/>
              </a:rPr>
              <a:t>Teacher Use </a:t>
            </a:r>
            <a:r>
              <a:rPr lang="en-IN" b="1" dirty="0" smtClean="0">
                <a:solidFill>
                  <a:srgbClr val="0070C0"/>
                </a:solidFill>
                <a:latin typeface="Times New Roman" panose="02020603050405020304" pitchFamily="18" charset="0"/>
                <a:cs typeface="Times New Roman" panose="02020603050405020304" pitchFamily="18" charset="0"/>
              </a:rPr>
              <a:t>Case</a:t>
            </a:r>
            <a:endParaRPr lang="en-IN"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srcRect l="27255" t="24532" r="23222" b="10739"/>
          <a:stretch/>
        </p:blipFill>
        <p:spPr bwMode="auto">
          <a:xfrm>
            <a:off x="1183984" y="1328155"/>
            <a:ext cx="6633492" cy="49052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7871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307" y="347730"/>
            <a:ext cx="3966693" cy="461665"/>
          </a:xfrm>
          <a:prstGeom prst="rect">
            <a:avLst/>
          </a:prstGeom>
          <a:noFill/>
        </p:spPr>
        <p:txBody>
          <a:bodyPr wrap="square" rtlCol="0">
            <a:spAutoFit/>
          </a:bodyPr>
          <a:lstStyle/>
          <a:p>
            <a:pPr marL="0" lvl="1"/>
            <a:r>
              <a:rPr lang="en-IN" sz="2400" b="1" dirty="0" smtClean="0">
                <a:solidFill>
                  <a:srgbClr val="0070C0"/>
                </a:solidFill>
                <a:latin typeface="Times New Roman" panose="02020603050405020304" pitchFamily="18" charset="0"/>
                <a:cs typeface="Times New Roman" panose="02020603050405020304" pitchFamily="18" charset="0"/>
              </a:rPr>
              <a:t>2. </a:t>
            </a:r>
            <a:r>
              <a:rPr lang="en-IN" sz="2400" b="1" u="sng" dirty="0" smtClean="0">
                <a:solidFill>
                  <a:srgbClr val="0070C0"/>
                </a:solidFill>
                <a:latin typeface="Times New Roman" panose="02020603050405020304" pitchFamily="18" charset="0"/>
                <a:cs typeface="Times New Roman" panose="02020603050405020304" pitchFamily="18" charset="0"/>
              </a:rPr>
              <a:t>Class Diagram</a:t>
            </a:r>
            <a:endParaRPr lang="en-IN" sz="2400" b="1" u="sng"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120314" y="809395"/>
            <a:ext cx="6800193" cy="5836104"/>
          </a:xfrm>
          <a:prstGeom prst="rect">
            <a:avLst/>
          </a:prstGeom>
        </p:spPr>
      </p:pic>
    </p:spTree>
    <p:extLst>
      <p:ext uri="{BB962C8B-B14F-4D97-AF65-F5344CB8AC3E}">
        <p14:creationId xmlns:p14="http://schemas.microsoft.com/office/powerpoint/2010/main" val="3776185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3" y="347730"/>
            <a:ext cx="3296991" cy="461665"/>
          </a:xfrm>
          <a:prstGeom prst="rect">
            <a:avLst/>
          </a:prstGeom>
          <a:noFill/>
        </p:spPr>
        <p:txBody>
          <a:bodyPr wrap="square" rtlCol="0">
            <a:spAutoFit/>
          </a:bodyPr>
          <a:lstStyle/>
          <a:p>
            <a:r>
              <a:rPr lang="en-IN" sz="2400" b="1" dirty="0" smtClean="0">
                <a:solidFill>
                  <a:srgbClr val="0070C0"/>
                </a:solidFill>
                <a:latin typeface="Times New Roman" panose="02020603050405020304" pitchFamily="18" charset="0"/>
                <a:cs typeface="Times New Roman" panose="02020603050405020304" pitchFamily="18" charset="0"/>
              </a:rPr>
              <a:t>3.</a:t>
            </a:r>
            <a:r>
              <a:rPr lang="en-IN" sz="2400" b="1" u="sng" dirty="0" smtClean="0">
                <a:solidFill>
                  <a:srgbClr val="0070C0"/>
                </a:solidFill>
                <a:latin typeface="Times New Roman" panose="02020603050405020304" pitchFamily="18" charset="0"/>
                <a:cs typeface="Times New Roman" panose="02020603050405020304" pitchFamily="18" charset="0"/>
              </a:rPr>
              <a:t> E-R </a:t>
            </a:r>
            <a:r>
              <a:rPr lang="en-IN" sz="2400" b="1" u="sng" dirty="0">
                <a:solidFill>
                  <a:srgbClr val="0070C0"/>
                </a:solidFill>
                <a:latin typeface="Times New Roman" panose="02020603050405020304" pitchFamily="18" charset="0"/>
                <a:cs typeface="Times New Roman" panose="02020603050405020304" pitchFamily="18" charset="0"/>
              </a:rPr>
              <a:t>Diagram</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291152" y="940559"/>
            <a:ext cx="6230110" cy="5704939"/>
          </a:xfrm>
          <a:prstGeom prst="rect">
            <a:avLst/>
          </a:prstGeom>
        </p:spPr>
      </p:pic>
    </p:spTree>
    <p:extLst>
      <p:ext uri="{BB962C8B-B14F-4D97-AF65-F5344CB8AC3E}">
        <p14:creationId xmlns:p14="http://schemas.microsoft.com/office/powerpoint/2010/main" val="66473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034" y="257577"/>
            <a:ext cx="4353059" cy="461665"/>
          </a:xfrm>
          <a:prstGeom prst="rect">
            <a:avLst/>
          </a:prstGeom>
          <a:noFill/>
        </p:spPr>
        <p:txBody>
          <a:bodyPr wrap="square" rtlCol="0">
            <a:spAutoFit/>
          </a:bodyPr>
          <a:lstStyle/>
          <a:p>
            <a:pPr marL="0" lvl="1"/>
            <a:r>
              <a:rPr lang="en-IN" sz="2400" b="1" dirty="0" smtClean="0">
                <a:solidFill>
                  <a:srgbClr val="0070C0"/>
                </a:solidFill>
                <a:latin typeface="Times New Roman" panose="02020603050405020304" pitchFamily="18" charset="0"/>
                <a:cs typeface="Times New Roman" panose="02020603050405020304" pitchFamily="18" charset="0"/>
              </a:rPr>
              <a:t>4.</a:t>
            </a:r>
            <a:r>
              <a:rPr lang="en-IN" sz="2400" b="1" u="sng" dirty="0" smtClean="0">
                <a:solidFill>
                  <a:srgbClr val="0070C0"/>
                </a:solidFill>
                <a:latin typeface="Times New Roman" panose="02020603050405020304" pitchFamily="18" charset="0"/>
                <a:cs typeface="Times New Roman" panose="02020603050405020304" pitchFamily="18" charset="0"/>
              </a:rPr>
              <a:t> Data </a:t>
            </a:r>
            <a:r>
              <a:rPr lang="en-IN" sz="2400" b="1" u="sng" dirty="0">
                <a:solidFill>
                  <a:srgbClr val="0070C0"/>
                </a:solidFill>
                <a:latin typeface="Times New Roman" panose="02020603050405020304" pitchFamily="18" charset="0"/>
                <a:cs typeface="Times New Roman" panose="02020603050405020304" pitchFamily="18" charset="0"/>
              </a:rPr>
              <a:t>Flow Diagram (DFD</a:t>
            </a:r>
            <a:r>
              <a:rPr lang="en-IN" sz="2400" b="1" u="sng" dirty="0" smtClean="0">
                <a:solidFill>
                  <a:srgbClr val="0070C0"/>
                </a:solidFill>
                <a:latin typeface="Times New Roman" panose="02020603050405020304" pitchFamily="18" charset="0"/>
                <a:cs typeface="Times New Roman" panose="02020603050405020304" pitchFamily="18" charset="0"/>
              </a:rPr>
              <a:t>)</a:t>
            </a:r>
            <a:endParaRPr lang="en-IN" sz="2400" b="1" u="sng"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004552" y="824248"/>
            <a:ext cx="7585656" cy="5512157"/>
          </a:xfrm>
          <a:prstGeom prst="rect">
            <a:avLst/>
          </a:prstGeom>
        </p:spPr>
      </p:pic>
    </p:spTree>
    <p:extLst>
      <p:ext uri="{BB962C8B-B14F-4D97-AF65-F5344CB8AC3E}">
        <p14:creationId xmlns:p14="http://schemas.microsoft.com/office/powerpoint/2010/main" val="3211266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7" y="515155"/>
            <a:ext cx="3464417" cy="461665"/>
          </a:xfrm>
          <a:prstGeom prst="rect">
            <a:avLst/>
          </a:prstGeom>
          <a:noFill/>
        </p:spPr>
        <p:txBody>
          <a:bodyPr wrap="square" rtlCol="0">
            <a:spAutoFit/>
          </a:bodyPr>
          <a:lstStyle/>
          <a:p>
            <a:pPr marL="0" lvl="1"/>
            <a:r>
              <a:rPr lang="en-IN" sz="2400" b="1" dirty="0" smtClean="0">
                <a:solidFill>
                  <a:srgbClr val="0070C0"/>
                </a:solidFill>
              </a:rPr>
              <a:t>5. </a:t>
            </a:r>
            <a:r>
              <a:rPr lang="en-IN" sz="2400" b="1" u="sng" dirty="0">
                <a:solidFill>
                  <a:srgbClr val="0070C0"/>
                </a:solidFill>
                <a:latin typeface="Times New Roman" panose="02020603050405020304" pitchFamily="18" charset="0"/>
                <a:cs typeface="Times New Roman" panose="02020603050405020304" pitchFamily="18" charset="0"/>
              </a:rPr>
              <a:t>Sequence </a:t>
            </a:r>
            <a:r>
              <a:rPr lang="en-IN" sz="2400" b="1" u="sng" dirty="0" smtClean="0">
                <a:solidFill>
                  <a:srgbClr val="0070C0"/>
                </a:solidFill>
                <a:latin typeface="Times New Roman" panose="02020603050405020304" pitchFamily="18" charset="0"/>
                <a:cs typeface="Times New Roman" panose="02020603050405020304" pitchFamily="18" charset="0"/>
              </a:rPr>
              <a:t>Diagram</a:t>
            </a:r>
            <a:endParaRPr lang="en-IN" sz="2400" b="1" u="sng"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02276" y="976820"/>
            <a:ext cx="6993227" cy="5604284"/>
          </a:xfrm>
          <a:prstGeom prst="rect">
            <a:avLst/>
          </a:prstGeom>
        </p:spPr>
      </p:pic>
    </p:spTree>
    <p:extLst>
      <p:ext uri="{BB962C8B-B14F-4D97-AF65-F5344CB8AC3E}">
        <p14:creationId xmlns:p14="http://schemas.microsoft.com/office/powerpoint/2010/main" val="2089023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608" y="373487"/>
            <a:ext cx="4056846" cy="461665"/>
          </a:xfrm>
          <a:prstGeom prst="rect">
            <a:avLst/>
          </a:prstGeom>
          <a:noFill/>
        </p:spPr>
        <p:txBody>
          <a:bodyPr wrap="square" rtlCol="0">
            <a:spAutoFit/>
          </a:bodyPr>
          <a:lstStyle/>
          <a:p>
            <a:pPr marL="0" lvl="1"/>
            <a:r>
              <a:rPr lang="en-IN" sz="2400" b="1" dirty="0" smtClean="0">
                <a:solidFill>
                  <a:srgbClr val="0070C0"/>
                </a:solidFill>
                <a:latin typeface="Times New Roman" panose="02020603050405020304" pitchFamily="18" charset="0"/>
                <a:cs typeface="Times New Roman" panose="02020603050405020304" pitchFamily="18" charset="0"/>
              </a:rPr>
              <a:t>6. </a:t>
            </a:r>
            <a:r>
              <a:rPr lang="en-IN" sz="2400" b="1" u="sng" dirty="0">
                <a:solidFill>
                  <a:srgbClr val="0070C0"/>
                </a:solidFill>
                <a:latin typeface="Times New Roman" panose="02020603050405020304" pitchFamily="18" charset="0"/>
                <a:cs typeface="Times New Roman" panose="02020603050405020304" pitchFamily="18" charset="0"/>
              </a:rPr>
              <a:t>Activity </a:t>
            </a:r>
            <a:r>
              <a:rPr lang="en-IN" sz="2400" b="1" u="sng" dirty="0" smtClean="0">
                <a:solidFill>
                  <a:srgbClr val="0070C0"/>
                </a:solidFill>
                <a:latin typeface="Times New Roman" panose="02020603050405020304" pitchFamily="18" charset="0"/>
                <a:cs typeface="Times New Roman" panose="02020603050405020304" pitchFamily="18" charset="0"/>
              </a:rPr>
              <a:t>Diagram</a:t>
            </a:r>
            <a:endParaRPr lang="en-IN" sz="2400" b="1" u="sng"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78039" y="835152"/>
            <a:ext cx="7070636" cy="6022848"/>
          </a:xfrm>
          <a:prstGeom prst="rect">
            <a:avLst/>
          </a:prstGeom>
        </p:spPr>
      </p:pic>
    </p:spTree>
    <p:extLst>
      <p:ext uri="{BB962C8B-B14F-4D97-AF65-F5344CB8AC3E}">
        <p14:creationId xmlns:p14="http://schemas.microsoft.com/office/powerpoint/2010/main" val="3799897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065" y="476518"/>
            <a:ext cx="7482625" cy="923330"/>
          </a:xfrm>
          <a:prstGeom prst="rect">
            <a:avLst/>
          </a:prstGeom>
          <a:noFill/>
        </p:spPr>
        <p:txBody>
          <a:bodyPr wrap="square" rtlCol="0">
            <a:spAutoFit/>
          </a:bodyPr>
          <a:lstStyle/>
          <a:p>
            <a:pPr lvl="0"/>
            <a:r>
              <a:rPr lang="en-IN" sz="3600" b="1" dirty="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Feasibility Study</a:t>
            </a:r>
          </a:p>
          <a:p>
            <a:endParaRPr lang="en-IN" dirty="0"/>
          </a:p>
        </p:txBody>
      </p:sp>
      <p:sp>
        <p:nvSpPr>
          <p:cNvPr id="3" name="TextBox 2"/>
          <p:cNvSpPr txBox="1"/>
          <p:nvPr/>
        </p:nvSpPr>
        <p:spPr>
          <a:xfrm>
            <a:off x="631065" y="1287887"/>
            <a:ext cx="7353836" cy="3924151"/>
          </a:xfrm>
          <a:prstGeom prst="rect">
            <a:avLst/>
          </a:prstGeom>
          <a:noFill/>
        </p:spPr>
        <p:txBody>
          <a:bodyPr wrap="square" rtlCol="0">
            <a:spAutoFit/>
          </a:bodyPr>
          <a:lstStyle/>
          <a:p>
            <a:pPr marL="342900" indent="-342900">
              <a:lnSpc>
                <a:spcPct val="200000"/>
              </a:lnSpc>
              <a:buAutoNum type="arabicPeriod"/>
            </a:pPr>
            <a:r>
              <a:rPr lang="en-IN" sz="2400" b="1" dirty="0" smtClean="0">
                <a:solidFill>
                  <a:srgbClr val="0070C0"/>
                </a:solidFill>
                <a:latin typeface="Times New Roman" panose="02020603050405020304" pitchFamily="18" charset="0"/>
                <a:cs typeface="Times New Roman" panose="02020603050405020304" pitchFamily="18" charset="0"/>
              </a:rPr>
              <a:t>Technical Feasibility</a:t>
            </a:r>
          </a:p>
          <a:p>
            <a:pPr marL="285750" lvl="0" indent="-285750">
              <a:lnSpc>
                <a:spcPct val="15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Familiarity with Application</a:t>
            </a:r>
          </a:p>
          <a:p>
            <a:pPr marL="285750" lvl="0" indent="-285750">
              <a:lnSpc>
                <a:spcPct val="15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Familiarity with Technology</a:t>
            </a:r>
          </a:p>
          <a:p>
            <a:pPr marL="285750" lvl="0" indent="-285750">
              <a:lnSpc>
                <a:spcPct val="15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Project Size</a:t>
            </a:r>
          </a:p>
          <a:p>
            <a:pPr marL="0" lvl="1">
              <a:lnSpc>
                <a:spcPct val="200000"/>
              </a:lnSpc>
            </a:pPr>
            <a:r>
              <a:rPr lang="en-IN" sz="2400" b="1" dirty="0" smtClean="0">
                <a:solidFill>
                  <a:srgbClr val="0070C0"/>
                </a:solidFill>
                <a:latin typeface="Times New Roman" panose="02020603050405020304" pitchFamily="18" charset="0"/>
                <a:cs typeface="Times New Roman" panose="02020603050405020304" pitchFamily="18" charset="0"/>
              </a:rPr>
              <a:t>2. </a:t>
            </a:r>
            <a:r>
              <a:rPr lang="en-IN" sz="2400" b="1" dirty="0">
                <a:solidFill>
                  <a:srgbClr val="0070C0"/>
                </a:solidFill>
                <a:latin typeface="Times New Roman" panose="02020603050405020304" pitchFamily="18" charset="0"/>
                <a:cs typeface="Times New Roman" panose="02020603050405020304" pitchFamily="18" charset="0"/>
              </a:rPr>
              <a:t>Organizational Feasibility </a:t>
            </a:r>
          </a:p>
          <a:p>
            <a:pPr marL="0" lvl="1">
              <a:lnSpc>
                <a:spcPct val="200000"/>
              </a:lnSpc>
            </a:pPr>
            <a:r>
              <a:rPr lang="en-IN" sz="2400" b="1" dirty="0" smtClean="0">
                <a:solidFill>
                  <a:srgbClr val="0070C0"/>
                </a:solidFill>
                <a:latin typeface="Times New Roman" panose="02020603050405020304" pitchFamily="18" charset="0"/>
                <a:cs typeface="Times New Roman" panose="02020603050405020304" pitchFamily="18" charset="0"/>
              </a:rPr>
              <a:t>3. </a:t>
            </a:r>
            <a:r>
              <a:rPr lang="en-IN" sz="2400" b="1" dirty="0">
                <a:solidFill>
                  <a:srgbClr val="0070C0"/>
                </a:solidFill>
                <a:latin typeface="Times New Roman" panose="02020603050405020304" pitchFamily="18" charset="0"/>
                <a:cs typeface="Times New Roman" panose="02020603050405020304" pitchFamily="18" charset="0"/>
              </a:rPr>
              <a:t>Economic Feasibility </a:t>
            </a:r>
          </a:p>
          <a:p>
            <a:endParaRPr lang="en-I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914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081" y="605308"/>
            <a:ext cx="6516709" cy="1200329"/>
          </a:xfrm>
          <a:prstGeom prst="rect">
            <a:avLst/>
          </a:prstGeom>
          <a:noFill/>
        </p:spPr>
        <p:txBody>
          <a:bodyPr wrap="square" rtlCol="0">
            <a:spAutoFit/>
          </a:bodyPr>
          <a:lstStyle/>
          <a:p>
            <a:pPr lvl="0"/>
            <a:r>
              <a:rPr lang="en-IN" sz="3600" b="1" dirty="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System </a:t>
            </a:r>
            <a:r>
              <a:rPr lang="en-IN" sz="3600" b="1" dirty="0" smtClean="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Requirements</a:t>
            </a:r>
          </a:p>
          <a:p>
            <a:pPr lvl="0"/>
            <a:endParaRPr lang="en-IN" b="1" dirty="0">
              <a:effectLst>
                <a:glow>
                  <a:srgbClr val="000000"/>
                </a:glow>
                <a:outerShdw sx="0" sy="0">
                  <a:srgbClr val="000000"/>
                </a:outerShdw>
                <a:reflection stA="0" endPos="0" fadeDir="0" sx="0" sy="0"/>
              </a:effectLst>
            </a:endParaRPr>
          </a:p>
          <a:p>
            <a:endParaRPr lang="en-IN" dirty="0"/>
          </a:p>
        </p:txBody>
      </p:sp>
      <p:sp>
        <p:nvSpPr>
          <p:cNvPr id="5" name="TextBox 4"/>
          <p:cNvSpPr txBox="1"/>
          <p:nvPr/>
        </p:nvSpPr>
        <p:spPr>
          <a:xfrm>
            <a:off x="721217" y="1700011"/>
            <a:ext cx="6864439" cy="738664"/>
          </a:xfrm>
          <a:prstGeom prst="rect">
            <a:avLst/>
          </a:prstGeom>
          <a:noFill/>
        </p:spPr>
        <p:txBody>
          <a:bodyPr wrap="square" rtlCol="0">
            <a:spAutoFit/>
          </a:bodyPr>
          <a:lstStyle/>
          <a:p>
            <a:pPr lvl="1"/>
            <a:r>
              <a:rPr lang="en-IN" sz="2400" b="1" dirty="0">
                <a:solidFill>
                  <a:srgbClr val="0070C0"/>
                </a:solidFill>
                <a:latin typeface="Times New Roman" panose="02020603050405020304" pitchFamily="18" charset="0"/>
                <a:cs typeface="Times New Roman" panose="02020603050405020304" pitchFamily="18" charset="0"/>
              </a:rPr>
              <a:t>Hardware </a:t>
            </a:r>
            <a:r>
              <a:rPr lang="en-IN" sz="2400" b="1" dirty="0" smtClean="0">
                <a:solidFill>
                  <a:srgbClr val="0070C0"/>
                </a:solidFill>
                <a:latin typeface="Times New Roman" panose="02020603050405020304" pitchFamily="18" charset="0"/>
                <a:cs typeface="Times New Roman" panose="02020603050405020304" pitchFamily="18" charset="0"/>
              </a:rPr>
              <a:t>Requirements</a:t>
            </a:r>
          </a:p>
          <a:p>
            <a:pPr lvl="1"/>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1964589444"/>
              </p:ext>
            </p:extLst>
          </p:nvPr>
        </p:nvGraphicFramePr>
        <p:xfrm>
          <a:off x="1837742" y="2346342"/>
          <a:ext cx="5529580" cy="1168245"/>
        </p:xfrm>
        <a:graphic>
          <a:graphicData uri="http://schemas.openxmlformats.org/drawingml/2006/table">
            <a:tbl>
              <a:tblPr firstRow="1" firstCol="1" bandRow="1">
                <a:tableStyleId>{5C22544A-7EE6-4342-B048-85BDC9FD1C3A}</a:tableStyleId>
              </a:tblPr>
              <a:tblGrid>
                <a:gridCol w="3047365"/>
                <a:gridCol w="2482215"/>
              </a:tblGrid>
              <a:tr h="389415">
                <a:tc>
                  <a:txBody>
                    <a:bodyPr/>
                    <a:lstStyle/>
                    <a:p>
                      <a:pPr marL="165735" algn="ctr">
                        <a:lnSpc>
                          <a:spcPct val="150000"/>
                        </a:lnSpc>
                        <a:spcAft>
                          <a:spcPts val="600"/>
                        </a:spcAft>
                      </a:pPr>
                      <a:r>
                        <a:rPr lang="en-US" sz="1400" dirty="0">
                          <a:effectLst/>
                        </a:rPr>
                        <a:t>Processor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spcAft>
                          <a:spcPts val="600"/>
                        </a:spcAft>
                      </a:pPr>
                      <a:r>
                        <a:rPr lang="en-US" sz="1400">
                          <a:effectLst/>
                        </a:rPr>
                        <a:t>Intel i3 or equivalent.</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r>
              <a:tr h="389415">
                <a:tc>
                  <a:txBody>
                    <a:bodyPr/>
                    <a:lstStyle/>
                    <a:p>
                      <a:pPr marL="165735" algn="ctr">
                        <a:lnSpc>
                          <a:spcPct val="150000"/>
                        </a:lnSpc>
                        <a:spcAft>
                          <a:spcPts val="600"/>
                        </a:spcAft>
                      </a:pPr>
                      <a:r>
                        <a:rPr lang="en-US" sz="1400" dirty="0">
                          <a:effectLst/>
                        </a:rPr>
                        <a:t>RAM</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gn="ctr">
                        <a:lnSpc>
                          <a:spcPct val="150000"/>
                        </a:lnSpc>
                        <a:spcAft>
                          <a:spcPts val="600"/>
                        </a:spcAft>
                      </a:pPr>
                      <a:r>
                        <a:rPr lang="en-US" sz="1400">
                          <a:effectLst/>
                        </a:rPr>
                        <a:t>2 GB(min.)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r>
              <a:tr h="389415">
                <a:tc>
                  <a:txBody>
                    <a:bodyPr/>
                    <a:lstStyle/>
                    <a:p>
                      <a:pPr marL="165735" algn="ctr">
                        <a:lnSpc>
                          <a:spcPct val="150000"/>
                        </a:lnSpc>
                        <a:spcAft>
                          <a:spcPts val="600"/>
                        </a:spcAft>
                      </a:pPr>
                      <a:r>
                        <a:rPr lang="en-US" sz="1400">
                          <a:effectLst/>
                        </a:rPr>
                        <a:t>Hard Disk Space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spcAft>
                          <a:spcPts val="600"/>
                        </a:spcAft>
                      </a:pPr>
                      <a:r>
                        <a:rPr lang="en-US" sz="1400" dirty="0">
                          <a:effectLst/>
                        </a:rPr>
                        <a:t>                 20GB</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r>
            </a:tbl>
          </a:graphicData>
        </a:graphic>
      </p:graphicFrame>
      <p:sp>
        <p:nvSpPr>
          <p:cNvPr id="7" name="TextBox 6"/>
          <p:cNvSpPr txBox="1"/>
          <p:nvPr/>
        </p:nvSpPr>
        <p:spPr>
          <a:xfrm>
            <a:off x="1275008" y="4172755"/>
            <a:ext cx="3515933" cy="461665"/>
          </a:xfrm>
          <a:prstGeom prst="rect">
            <a:avLst/>
          </a:prstGeom>
          <a:noFill/>
        </p:spPr>
        <p:txBody>
          <a:bodyPr wrap="square" rtlCol="0">
            <a:spAutoFit/>
          </a:bodyPr>
          <a:lstStyle/>
          <a:p>
            <a:r>
              <a:rPr lang="en-IN" sz="2400" b="1" dirty="0">
                <a:solidFill>
                  <a:srgbClr val="0070C0"/>
                </a:solidFill>
                <a:latin typeface="Times New Roman" panose="02020603050405020304" pitchFamily="18" charset="0"/>
                <a:cs typeface="Times New Roman" panose="02020603050405020304" pitchFamily="18" charset="0"/>
              </a:rPr>
              <a:t>Software Requirements</a:t>
            </a:r>
          </a:p>
        </p:txBody>
      </p:sp>
      <p:sp>
        <p:nvSpPr>
          <p:cNvPr id="8" name="TextBox 7"/>
          <p:cNvSpPr txBox="1"/>
          <p:nvPr/>
        </p:nvSpPr>
        <p:spPr>
          <a:xfrm>
            <a:off x="1532586" y="4919730"/>
            <a:ext cx="4069724" cy="923330"/>
          </a:xfrm>
          <a:prstGeom prst="rect">
            <a:avLst/>
          </a:prstGeom>
          <a:noFill/>
        </p:spPr>
        <p:txBody>
          <a:bodyPr wrap="square" rtlCol="0">
            <a:spAutoFit/>
          </a:bodyPr>
          <a:lstStyle/>
          <a:p>
            <a:pPr lvl="0"/>
            <a:r>
              <a:rPr lang="en-US" dirty="0" smtClean="0">
                <a:solidFill>
                  <a:srgbClr val="0070C0"/>
                </a:solidFill>
                <a:latin typeface="Times New Roman" panose="02020603050405020304" pitchFamily="18" charset="0"/>
                <a:cs typeface="Times New Roman" panose="02020603050405020304" pitchFamily="18" charset="0"/>
              </a:rPr>
              <a:t>1. MS-Visual </a:t>
            </a:r>
            <a:r>
              <a:rPr lang="en-US" dirty="0">
                <a:solidFill>
                  <a:srgbClr val="0070C0"/>
                </a:solidFill>
                <a:latin typeface="Times New Roman" panose="02020603050405020304" pitchFamily="18" charset="0"/>
                <a:cs typeface="Times New Roman" panose="02020603050405020304" pitchFamily="18" charset="0"/>
              </a:rPr>
              <a:t>Studio 2010</a:t>
            </a:r>
            <a:endParaRPr lang="en-IN" dirty="0">
              <a:solidFill>
                <a:srgbClr val="0070C0"/>
              </a:solidFill>
              <a:latin typeface="Times New Roman" panose="02020603050405020304" pitchFamily="18" charset="0"/>
              <a:cs typeface="Times New Roman" panose="02020603050405020304" pitchFamily="18" charset="0"/>
            </a:endParaRPr>
          </a:p>
          <a:p>
            <a:pPr lvl="0"/>
            <a:r>
              <a:rPr lang="en-US" dirty="0" smtClean="0">
                <a:solidFill>
                  <a:srgbClr val="0070C0"/>
                </a:solidFill>
                <a:latin typeface="Times New Roman" panose="02020603050405020304" pitchFamily="18" charset="0"/>
                <a:cs typeface="Times New Roman" panose="02020603050405020304" pitchFamily="18" charset="0"/>
              </a:rPr>
              <a:t>2. MS-SQL </a:t>
            </a:r>
            <a:r>
              <a:rPr lang="en-US" dirty="0">
                <a:solidFill>
                  <a:srgbClr val="0070C0"/>
                </a:solidFill>
                <a:latin typeface="Times New Roman" panose="02020603050405020304" pitchFamily="18" charset="0"/>
                <a:cs typeface="Times New Roman" panose="02020603050405020304" pitchFamily="18" charset="0"/>
              </a:rPr>
              <a:t>Server</a:t>
            </a:r>
            <a:endParaRPr lang="en-IN" dirty="0">
              <a:solidFill>
                <a:srgbClr val="0070C0"/>
              </a:solidFill>
              <a:latin typeface="Times New Roman" panose="02020603050405020304" pitchFamily="18" charset="0"/>
              <a:cs typeface="Times New Roman" panose="02020603050405020304" pitchFamily="18" charset="0"/>
            </a:endParaRPr>
          </a:p>
          <a:p>
            <a:r>
              <a:rPr lang="en-IN" dirty="0" smtClean="0">
                <a:solidFill>
                  <a:srgbClr val="0070C0"/>
                </a:solidFill>
                <a:latin typeface="Times New Roman" panose="02020603050405020304" pitchFamily="18" charset="0"/>
                <a:cs typeface="Times New Roman" panose="02020603050405020304" pitchFamily="18" charset="0"/>
              </a:rPr>
              <a:t>3. Any </a:t>
            </a:r>
            <a:r>
              <a:rPr lang="en-IN" dirty="0">
                <a:solidFill>
                  <a:srgbClr val="0070C0"/>
                </a:solidFill>
                <a:latin typeface="Times New Roman" panose="02020603050405020304" pitchFamily="18" charset="0"/>
                <a:cs typeface="Times New Roman" panose="02020603050405020304" pitchFamily="18" charset="0"/>
              </a:rPr>
              <a:t>Web Browser</a:t>
            </a:r>
          </a:p>
        </p:txBody>
      </p:sp>
    </p:spTree>
    <p:extLst>
      <p:ext uri="{BB962C8B-B14F-4D97-AF65-F5344CB8AC3E}">
        <p14:creationId xmlns:p14="http://schemas.microsoft.com/office/powerpoint/2010/main" val="3623208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6" y="502276"/>
            <a:ext cx="4597758" cy="646331"/>
          </a:xfrm>
          <a:prstGeom prst="rect">
            <a:avLst/>
          </a:prstGeom>
          <a:noFill/>
        </p:spPr>
        <p:txBody>
          <a:bodyPr wrap="square" rtlCol="0">
            <a:spAutoFit/>
          </a:bodyPr>
          <a:lstStyle/>
          <a:p>
            <a:pPr lvl="0"/>
            <a:r>
              <a:rPr lang="en-IN" sz="3600" b="1" dirty="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Gantt </a:t>
            </a:r>
            <a:r>
              <a:rPr lang="en-IN" sz="3600" b="1" dirty="0" smtClean="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Chart</a:t>
            </a:r>
            <a:endParaRPr lang="en-IN" sz="3600" b="1" dirty="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09856635"/>
              </p:ext>
            </p:extLst>
          </p:nvPr>
        </p:nvGraphicFramePr>
        <p:xfrm>
          <a:off x="927278" y="1584099"/>
          <a:ext cx="7212170" cy="4237151"/>
        </p:xfrm>
        <a:graphic>
          <a:graphicData uri="http://schemas.openxmlformats.org/drawingml/2006/table">
            <a:tbl>
              <a:tblPr firstRow="1" firstCol="1" bandRow="1">
                <a:tableStyleId>{5C22544A-7EE6-4342-B048-85BDC9FD1C3A}</a:tableStyleId>
              </a:tblPr>
              <a:tblGrid>
                <a:gridCol w="1964969"/>
                <a:gridCol w="1640335"/>
                <a:gridCol w="1803433"/>
                <a:gridCol w="1803433"/>
              </a:tblGrid>
              <a:tr h="372956">
                <a:tc>
                  <a:txBody>
                    <a:bodyPr/>
                    <a:lstStyle/>
                    <a:p>
                      <a:pPr algn="just">
                        <a:lnSpc>
                          <a:spcPct val="150000"/>
                        </a:lnSpc>
                        <a:spcAft>
                          <a:spcPts val="0"/>
                        </a:spcAft>
                      </a:pPr>
                      <a:r>
                        <a:rPr lang="en-IN" sz="1200">
                          <a:effectLst/>
                        </a:rPr>
                        <a:t>Project Stage</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Start Date</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End date</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Duration(Days)</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1208625">
                <a:tc>
                  <a:txBody>
                    <a:bodyPr/>
                    <a:lstStyle/>
                    <a:p>
                      <a:pPr>
                        <a:lnSpc>
                          <a:spcPct val="150000"/>
                        </a:lnSpc>
                        <a:spcAft>
                          <a:spcPts val="0"/>
                        </a:spcAft>
                      </a:pPr>
                      <a:r>
                        <a:rPr lang="en-IN" sz="1200">
                          <a:effectLst/>
                        </a:rPr>
                        <a:t>Deciding and registering the Topic</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01-08-2017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10-08-2017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12</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790790">
                <a:tc>
                  <a:txBody>
                    <a:bodyPr/>
                    <a:lstStyle/>
                    <a:p>
                      <a:pPr algn="just">
                        <a:lnSpc>
                          <a:spcPct val="150000"/>
                        </a:lnSpc>
                        <a:spcAft>
                          <a:spcPts val="0"/>
                        </a:spcAft>
                      </a:pPr>
                      <a:r>
                        <a:rPr lang="en-IN" sz="1200">
                          <a:effectLst/>
                        </a:rPr>
                        <a:t> Working on Synopsis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20-08-2017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22-08-2017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03</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72956">
                <a:tc>
                  <a:txBody>
                    <a:bodyPr/>
                    <a:lstStyle/>
                    <a:p>
                      <a:pPr algn="just">
                        <a:lnSpc>
                          <a:spcPct val="150000"/>
                        </a:lnSpc>
                        <a:spcAft>
                          <a:spcPts val="0"/>
                        </a:spcAft>
                      </a:pPr>
                      <a:r>
                        <a:rPr lang="en-IN" sz="1200">
                          <a:effectLst/>
                        </a:rPr>
                        <a:t>Working on SRS</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22-08-2017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14-09-2017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21</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72956">
                <a:tc>
                  <a:txBody>
                    <a:bodyPr/>
                    <a:lstStyle/>
                    <a:p>
                      <a:pPr algn="just">
                        <a:lnSpc>
                          <a:spcPct val="150000"/>
                        </a:lnSpc>
                        <a:spcAft>
                          <a:spcPts val="0"/>
                        </a:spcAft>
                      </a:pPr>
                      <a:r>
                        <a:rPr lang="en-IN" sz="1200">
                          <a:effectLst/>
                        </a:rPr>
                        <a:t>Coding/Testing</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19-09-2017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19-10-2017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28</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72956">
                <a:tc>
                  <a:txBody>
                    <a:bodyPr/>
                    <a:lstStyle/>
                    <a:p>
                      <a:pPr algn="just">
                        <a:lnSpc>
                          <a:spcPct val="150000"/>
                        </a:lnSpc>
                        <a:spcAft>
                          <a:spcPts val="0"/>
                        </a:spcAft>
                      </a:pPr>
                      <a:r>
                        <a:rPr lang="en-IN" sz="1200">
                          <a:effectLst/>
                        </a:rPr>
                        <a:t>Implementation</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26-10-2017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14-11-2017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21</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72956">
                <a:tc>
                  <a:txBody>
                    <a:bodyPr/>
                    <a:lstStyle/>
                    <a:p>
                      <a:pPr algn="just">
                        <a:lnSpc>
                          <a:spcPct val="150000"/>
                        </a:lnSpc>
                        <a:spcAft>
                          <a:spcPts val="0"/>
                        </a:spcAft>
                      </a:pPr>
                      <a:r>
                        <a:rPr lang="en-IN" sz="1200">
                          <a:effectLst/>
                        </a:rPr>
                        <a:t>Demonstration</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14-11-2017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16-11-2017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03</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72956">
                <a:tc>
                  <a:txBody>
                    <a:bodyPr/>
                    <a:lstStyle/>
                    <a:p>
                      <a:pPr algn="just">
                        <a:lnSpc>
                          <a:spcPct val="150000"/>
                        </a:lnSpc>
                        <a:spcAft>
                          <a:spcPts val="0"/>
                        </a:spcAft>
                      </a:pPr>
                      <a:r>
                        <a:rPr lang="en-IN" sz="1200">
                          <a:effectLst/>
                        </a:rPr>
                        <a:t>Report Submission</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a:effectLst/>
                        </a:rPr>
                        <a:t>16-11-2017</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50000"/>
                        </a:lnSpc>
                        <a:spcAft>
                          <a:spcPts val="0"/>
                        </a:spcAft>
                      </a:pPr>
                      <a:r>
                        <a:rPr lang="en-IN" sz="1200" dirty="0">
                          <a:effectLst/>
                        </a:rPr>
                        <a:t>01</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526273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7" y="592427"/>
            <a:ext cx="2021983" cy="646331"/>
          </a:xfrm>
          <a:prstGeom prst="rect">
            <a:avLst/>
          </a:prstGeom>
          <a:noFill/>
        </p:spPr>
        <p:txBody>
          <a:bodyPr wrap="square" rtlCol="0">
            <a:spAutoFit/>
          </a:bodyPr>
          <a:lstStyle/>
          <a:p>
            <a:r>
              <a:rPr lang="en-IN" sz="36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Contents</a:t>
            </a:r>
            <a:endParaRPr lang="en-IN" sz="36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489398" y="1238758"/>
            <a:ext cx="6722771" cy="553997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hlinkClick r:id="" action="ppaction://hlinkshowjump?jump=previousslide"/>
              </a:rPr>
              <a:t>Introduction</a:t>
            </a:r>
            <a:endParaRPr lang="en-IN" sz="2800"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Review of Literature</a:t>
            </a:r>
          </a:p>
          <a:p>
            <a:pPr marL="285750" indent="-285750">
              <a:lnSpc>
                <a:spcPct val="20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UML Diagrams</a:t>
            </a:r>
          </a:p>
          <a:p>
            <a:pPr marL="285750" indent="-285750">
              <a:lnSpc>
                <a:spcPct val="20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Feasibility Study</a:t>
            </a:r>
          </a:p>
          <a:p>
            <a:pPr marL="285750" indent="-285750">
              <a:lnSpc>
                <a:spcPct val="20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System Requirements</a:t>
            </a:r>
          </a:p>
          <a:p>
            <a:pPr marL="285750" indent="-285750">
              <a:lnSpc>
                <a:spcPct val="20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Gantt Chart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37014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77233801"/>
              </p:ext>
            </p:extLst>
          </p:nvPr>
        </p:nvGraphicFramePr>
        <p:xfrm>
          <a:off x="1107583" y="901521"/>
          <a:ext cx="7854172" cy="4059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6192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724" y="2568090"/>
            <a:ext cx="355417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96617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39" y="347730"/>
            <a:ext cx="4919730" cy="646331"/>
          </a:xfrm>
          <a:prstGeom prst="rect">
            <a:avLst/>
          </a:prstGeom>
          <a:noFill/>
        </p:spPr>
        <p:txBody>
          <a:bodyPr wrap="square" rtlCol="0">
            <a:spAutoFit/>
          </a:bodyPr>
          <a:lstStyle/>
          <a:p>
            <a:r>
              <a:rPr lang="en-IN" sz="3600" b="1" dirty="0" smtClean="0">
                <a:solidFill>
                  <a:srgbClr val="0070C0"/>
                </a:solidFill>
                <a:latin typeface="Times New Roman" panose="02020603050405020304" pitchFamily="18" charset="0"/>
                <a:cs typeface="Times New Roman" panose="02020603050405020304" pitchFamily="18" charset="0"/>
              </a:rPr>
              <a:t>Introduction</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63639" y="1262128"/>
            <a:ext cx="8615967" cy="501675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The traditional hand operated method of time table is very time consuming and usually ends up with various </a:t>
            </a: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clashes.</a:t>
            </a:r>
          </a:p>
          <a:p>
            <a:pPr marL="285750" indent="-285750" algn="just">
              <a:lnSpc>
                <a:spcPct val="200000"/>
              </a:lnSpc>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Scheduling even the smallest constraints can take a lot of time and the case is even worse when the number of constraints or the amount of data to deal with increases</a:t>
            </a: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IN" sz="2000" dirty="0">
                <a:solidFill>
                  <a:schemeClr val="accent1">
                    <a:lumMod val="50000"/>
                  </a:schemeClr>
                </a:solidFill>
                <a:latin typeface="Times New Roman" panose="02020603050405020304" pitchFamily="18" charset="0"/>
                <a:cs typeface="Times New Roman" panose="02020603050405020304" pitchFamily="18" charset="0"/>
              </a:rPr>
              <a:t>automated time table scheduling can be a very convenient method for managing it in computers with algorithms also proving to be eco-friendly for no paperwork</a:t>
            </a:r>
            <a:r>
              <a:rPr lang="en-IN" sz="2000"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64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3" y="425003"/>
            <a:ext cx="2640169" cy="646331"/>
          </a:xfrm>
          <a:prstGeom prst="rect">
            <a:avLst/>
          </a:prstGeom>
          <a:noFill/>
        </p:spPr>
        <p:txBody>
          <a:bodyPr wrap="square" rtlCol="0">
            <a:spAutoFit/>
          </a:bodyPr>
          <a:lstStyle/>
          <a:p>
            <a:r>
              <a:rPr lang="en-IN" sz="3600" b="1" dirty="0" smtClean="0">
                <a:solidFill>
                  <a:schemeClr val="accent2"/>
                </a:solidFill>
                <a:latin typeface="Times New Roman" panose="02020603050405020304" pitchFamily="18" charset="0"/>
                <a:cs typeface="Times New Roman" panose="02020603050405020304" pitchFamily="18" charset="0"/>
              </a:rPr>
              <a:t>Purpose</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89397" y="1468192"/>
            <a:ext cx="7778840" cy="4062651"/>
          </a:xfrm>
          <a:prstGeom prst="rect">
            <a:avLst/>
          </a:prstGeom>
          <a:noFill/>
        </p:spPr>
        <p:txBody>
          <a:bodyPr wrap="square" rtlCol="0">
            <a:spAutoFit/>
          </a:bodyPr>
          <a:lstStyle/>
          <a:p>
            <a:pPr lvl="0" algn="just">
              <a:lnSpc>
                <a:spcPct val="200000"/>
              </a:lnSpc>
            </a:pPr>
            <a:endParaRPr lang="en-IN" sz="2000" dirty="0">
              <a:solidFill>
                <a:srgbClr val="0070C0"/>
              </a:solidFill>
              <a:latin typeface="Times New Roman" panose="02020603050405020304" pitchFamily="18" charset="0"/>
              <a:cs typeface="Times New Roman" panose="02020603050405020304" pitchFamily="18" charset="0"/>
            </a:endParaRPr>
          </a:p>
          <a:p>
            <a:pPr marL="285750" lvl="0" indent="-285750" algn="just">
              <a:lnSpc>
                <a:spcPct val="200000"/>
              </a:lnSpc>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To minimize or completely avoid conflicts or clashes, which occur when lectures involve common students, common lecturers or require the same classrooms / labs.</a:t>
            </a:r>
            <a:endParaRPr lang="en-IN" sz="2000" dirty="0">
              <a:solidFill>
                <a:srgbClr val="0070C0"/>
              </a:solidFill>
              <a:latin typeface="Times New Roman" panose="02020603050405020304" pitchFamily="18" charset="0"/>
              <a:cs typeface="Times New Roman" panose="02020603050405020304" pitchFamily="18" charset="0"/>
            </a:endParaRPr>
          </a:p>
          <a:p>
            <a:pPr marL="285750" lvl="0" indent="-285750" algn="just">
              <a:lnSpc>
                <a:spcPct val="200000"/>
              </a:lnSpc>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To research on various types of timetabling problem algorithms and determine the most efficient, effective, fastest and optimal algorithm.</a:t>
            </a:r>
            <a:endParaRPr lang="en-IN" sz="2000" dirty="0">
              <a:solidFill>
                <a:srgbClr val="0070C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Tree>
    <p:extLst>
      <p:ext uri="{BB962C8B-B14F-4D97-AF65-F5344CB8AC3E}">
        <p14:creationId xmlns:p14="http://schemas.microsoft.com/office/powerpoint/2010/main" val="2301692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6" y="579548"/>
            <a:ext cx="3116687" cy="646331"/>
          </a:xfrm>
          <a:prstGeom prst="rect">
            <a:avLst/>
          </a:prstGeom>
          <a:noFill/>
        </p:spPr>
        <p:txBody>
          <a:bodyPr wrap="square" rtlCol="0">
            <a:spAutoFit/>
          </a:bodyPr>
          <a:lstStyle/>
          <a:p>
            <a:r>
              <a:rPr lang="en-IN" sz="3600" b="1" dirty="0" smtClean="0">
                <a:solidFill>
                  <a:srgbClr val="0070C0"/>
                </a:solidFill>
                <a:latin typeface="Times New Roman" panose="02020603050405020304" pitchFamily="18" charset="0"/>
                <a:cs typeface="Times New Roman" panose="02020603050405020304" pitchFamily="18" charset="0"/>
              </a:rPr>
              <a:t>Scope</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86365" y="1635615"/>
            <a:ext cx="8268238" cy="388593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Timetable Generation System generates timetable for each class and teacher, in keeping with the availability of teachers, availability and capacity of physical resources (such as classrooms, laboratories) and rules applicable at different classes, semesters, teachers and subjects level</a:t>
            </a:r>
            <a:r>
              <a:rPr lang="en-IN" dirty="0" smtClean="0">
                <a:solidFill>
                  <a:srgbClr val="0070C0"/>
                </a:solidFill>
                <a:latin typeface="Times New Roman" panose="02020603050405020304" pitchFamily="18" charset="0"/>
                <a:cs typeface="Times New Roman" panose="02020603050405020304" pitchFamily="18" charset="0"/>
              </a:rPr>
              <a:t>.</a:t>
            </a:r>
          </a:p>
          <a:p>
            <a:pPr marL="285750" indent="-285750">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Best of all, this Timetable Generation System tremendously improves resource utilization and optimization</a:t>
            </a:r>
            <a:r>
              <a:rPr lang="en-IN" dirty="0" smtClean="0">
                <a:solidFill>
                  <a:srgbClr val="0070C0"/>
                </a:solidFill>
                <a:latin typeface="Times New Roman" panose="02020603050405020304" pitchFamily="18" charset="0"/>
                <a:cs typeface="Times New Roman" panose="02020603050405020304" pitchFamily="18" charset="0"/>
              </a:rPr>
              <a:t>.</a:t>
            </a:r>
          </a:p>
          <a:p>
            <a:pPr>
              <a:lnSpc>
                <a:spcPct val="200000"/>
              </a:lnSpc>
            </a:pP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291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760" y="592428"/>
            <a:ext cx="5473521" cy="646331"/>
          </a:xfrm>
          <a:prstGeom prst="rect">
            <a:avLst/>
          </a:prstGeom>
          <a:noFill/>
        </p:spPr>
        <p:txBody>
          <a:bodyPr wrap="square" rtlCol="0">
            <a:spAutoFit/>
          </a:bodyPr>
          <a:lstStyle/>
          <a:p>
            <a:pPr lvl="0"/>
            <a:r>
              <a:rPr lang="en-IN" sz="3600" b="1" dirty="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Review of </a:t>
            </a:r>
            <a:r>
              <a:rPr lang="en-IN" sz="3600" b="1" dirty="0" smtClean="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rPr>
              <a:t>Literature</a:t>
            </a:r>
            <a:endParaRPr lang="en-IN" sz="3600" b="1" dirty="0">
              <a:solidFill>
                <a:srgbClr val="0070C0"/>
              </a:solidFill>
              <a:effectLst>
                <a:glow>
                  <a:srgbClr val="000000"/>
                </a:glow>
                <a:reflection stA="0" endPos="0" fadeDir="0" sx="0" sy="0"/>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450760" y="1532586"/>
            <a:ext cx="9337184" cy="286232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A timetable construction is an NP-complete scheduling problem</a:t>
            </a:r>
            <a:r>
              <a:rPr lang="en-IN" dirty="0" smtClean="0">
                <a:solidFill>
                  <a:srgbClr val="0070C0"/>
                </a:solidFill>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It is not a standard job-shop problem because of the additional classroom allocation</a:t>
            </a:r>
            <a:r>
              <a:rPr lang="en-IN" dirty="0" smtClean="0">
                <a:solidFill>
                  <a:srgbClr val="0070C0"/>
                </a:solidFill>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It is difficult to write a universal program, suitable for all imaginable timetabling problems. </a:t>
            </a:r>
            <a:endParaRPr lang="en-IN" dirty="0" smtClean="0">
              <a:solidFill>
                <a:srgbClr val="0070C0"/>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Although manual construction of timetables is time-consuming, it is still widespread, because of the lack of appropriate computer programs.</a:t>
            </a:r>
          </a:p>
        </p:txBody>
      </p:sp>
    </p:spTree>
    <p:extLst>
      <p:ext uri="{BB962C8B-B14F-4D97-AF65-F5344CB8AC3E}">
        <p14:creationId xmlns:p14="http://schemas.microsoft.com/office/powerpoint/2010/main" val="88132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306" y="579549"/>
            <a:ext cx="5975797" cy="646331"/>
          </a:xfrm>
          <a:prstGeom prst="rect">
            <a:avLst/>
          </a:prstGeom>
          <a:noFill/>
        </p:spPr>
        <p:txBody>
          <a:bodyPr wrap="square" rtlCol="0">
            <a:spAutoFit/>
          </a:bodyPr>
          <a:lstStyle/>
          <a:p>
            <a:r>
              <a:rPr lang="en-IN" sz="3600" b="1" dirty="0">
                <a:solidFill>
                  <a:srgbClr val="0070C0"/>
                </a:solidFill>
                <a:latin typeface="Times New Roman" panose="02020603050405020304" pitchFamily="18" charset="0"/>
                <a:cs typeface="Times New Roman" panose="02020603050405020304" pitchFamily="18" charset="0"/>
              </a:rPr>
              <a:t>Time Tabling Problems</a:t>
            </a:r>
          </a:p>
        </p:txBody>
      </p:sp>
      <p:sp>
        <p:nvSpPr>
          <p:cNvPr id="3" name="TextBox 2"/>
          <p:cNvSpPr txBox="1"/>
          <p:nvPr/>
        </p:nvSpPr>
        <p:spPr>
          <a:xfrm>
            <a:off x="605306" y="1558344"/>
            <a:ext cx="7714446" cy="333193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IN" dirty="0">
                <a:solidFill>
                  <a:srgbClr val="0070C0"/>
                </a:solidFill>
                <a:latin typeface="Times New Roman" panose="02020603050405020304" pitchFamily="18" charset="0"/>
                <a:cs typeface="Times New Roman" panose="02020603050405020304" pitchFamily="18" charset="0"/>
              </a:rPr>
              <a:t>T</a:t>
            </a:r>
            <a:r>
              <a:rPr lang="en-IN" dirty="0" smtClean="0">
                <a:solidFill>
                  <a:srgbClr val="0070C0"/>
                </a:solidFill>
                <a:latin typeface="Times New Roman" panose="02020603050405020304" pitchFamily="18" charset="0"/>
                <a:cs typeface="Times New Roman" panose="02020603050405020304" pitchFamily="18" charset="0"/>
              </a:rPr>
              <a:t>here </a:t>
            </a:r>
            <a:r>
              <a:rPr lang="en-IN" dirty="0">
                <a:solidFill>
                  <a:srgbClr val="0070C0"/>
                </a:solidFill>
                <a:latin typeface="Times New Roman" panose="02020603050405020304" pitchFamily="18" charset="0"/>
                <a:cs typeface="Times New Roman" panose="02020603050405020304" pitchFamily="18" charset="0"/>
              </a:rPr>
              <a:t>exist many problem solving methods, which usually use the concepts of standard optimization algorithms such as Backtracking, Evolutionary Algorithms or Constraint Logic Programming. </a:t>
            </a:r>
            <a:endParaRPr lang="en-IN" dirty="0" smtClean="0">
              <a:solidFill>
                <a:srgbClr val="0070C0"/>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rPr>
              <a:t>There are two </a:t>
            </a:r>
            <a:r>
              <a:rPr lang="en-IN" dirty="0">
                <a:solidFill>
                  <a:srgbClr val="0070C0"/>
                </a:solidFill>
                <a:latin typeface="Times New Roman" panose="02020603050405020304" pitchFamily="18" charset="0"/>
                <a:cs typeface="Times New Roman" panose="02020603050405020304" pitchFamily="18" charset="0"/>
              </a:rPr>
              <a:t>main approaches seem to have been </a:t>
            </a:r>
            <a:r>
              <a:rPr lang="en-IN" dirty="0" smtClean="0">
                <a:solidFill>
                  <a:srgbClr val="0070C0"/>
                </a:solidFill>
                <a:latin typeface="Times New Roman" panose="02020603050405020304" pitchFamily="18" charset="0"/>
                <a:cs typeface="Times New Roman" panose="02020603050405020304" pitchFamily="18" charset="0"/>
              </a:rPr>
              <a:t>successful:</a:t>
            </a:r>
          </a:p>
          <a:p>
            <a:pPr marL="800100" lvl="1" indent="-342900" algn="just">
              <a:lnSpc>
                <a:spcPct val="200000"/>
              </a:lnSpc>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The first approach is based on Local Search Procedures</a:t>
            </a:r>
            <a:r>
              <a:rPr lang="en-IN" dirty="0" smtClean="0">
                <a:solidFill>
                  <a:srgbClr val="0070C0"/>
                </a:solidFill>
                <a:latin typeface="Times New Roman" panose="02020603050405020304" pitchFamily="18" charset="0"/>
                <a:cs typeface="Times New Roman" panose="02020603050405020304" pitchFamily="18" charset="0"/>
              </a:rPr>
              <a:t>.</a:t>
            </a:r>
          </a:p>
          <a:p>
            <a:pPr marL="800100" lvl="1" indent="-342900" algn="just">
              <a:lnSpc>
                <a:spcPct val="200000"/>
              </a:lnSpc>
              <a:buFont typeface="+mj-lt"/>
              <a:buAutoNum type="arabicPeriod"/>
            </a:pPr>
            <a:r>
              <a:rPr lang="en-IN" dirty="0">
                <a:solidFill>
                  <a:srgbClr val="0070C0"/>
                </a:solidFill>
                <a:latin typeface="Times New Roman" panose="02020603050405020304" pitchFamily="18" charset="0"/>
                <a:cs typeface="Times New Roman" panose="02020603050405020304" pitchFamily="18" charset="0"/>
              </a:rPr>
              <a:t>The second approach is based on Constraint Programming (CP</a:t>
            </a:r>
            <a:r>
              <a:rPr lang="en-IN" dirty="0" smtClean="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598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155" y="412124"/>
            <a:ext cx="4172755" cy="646331"/>
          </a:xfrm>
          <a:prstGeom prst="rect">
            <a:avLst/>
          </a:prstGeom>
          <a:noFill/>
        </p:spPr>
        <p:txBody>
          <a:bodyPr wrap="square" rtlCol="0">
            <a:spAutoFit/>
          </a:bodyPr>
          <a:lstStyle/>
          <a:p>
            <a:r>
              <a:rPr lang="en-IN" sz="3600" dirty="0" smtClean="0">
                <a:solidFill>
                  <a:srgbClr val="0070C0"/>
                </a:solidFill>
                <a:latin typeface="Times New Roman" panose="02020603050405020304" pitchFamily="18" charset="0"/>
                <a:cs typeface="Times New Roman" panose="02020603050405020304" pitchFamily="18" charset="0"/>
              </a:rPr>
              <a:t>Constraints</a:t>
            </a:r>
            <a:r>
              <a:rPr lang="en-IN" dirty="0" smtClean="0"/>
              <a:t> </a:t>
            </a:r>
            <a:endParaRPr lang="en-IN" dirty="0"/>
          </a:p>
        </p:txBody>
      </p:sp>
      <p:sp>
        <p:nvSpPr>
          <p:cNvPr id="3" name="TextBox 2"/>
          <p:cNvSpPr txBox="1"/>
          <p:nvPr/>
        </p:nvSpPr>
        <p:spPr>
          <a:xfrm>
            <a:off x="759854" y="1313644"/>
            <a:ext cx="7714445" cy="1107996"/>
          </a:xfrm>
          <a:prstGeom prst="rect">
            <a:avLst/>
          </a:prstGeom>
          <a:noFill/>
        </p:spPr>
        <p:txBody>
          <a:bodyPr wrap="square" rtlCol="0">
            <a:spAutoFit/>
          </a:bodyPr>
          <a:lstStyle/>
          <a:p>
            <a:r>
              <a:rPr lang="en-US" dirty="0"/>
              <a:t>The constraints can be categorized into Hard and Soft constraints</a:t>
            </a:r>
            <a:r>
              <a:rPr lang="en-US" dirty="0" smtClean="0"/>
              <a:t>.</a:t>
            </a:r>
          </a:p>
          <a:p>
            <a:r>
              <a:rPr lang="en-US" sz="2400" dirty="0" smtClean="0">
                <a:solidFill>
                  <a:srgbClr val="0070C0"/>
                </a:solidFill>
                <a:latin typeface="Times New Roman" panose="02020603050405020304" pitchFamily="18" charset="0"/>
                <a:cs typeface="Times New Roman" panose="02020603050405020304" pitchFamily="18" charset="0"/>
              </a:rPr>
              <a:t>Hard Constraints</a:t>
            </a:r>
          </a:p>
          <a:p>
            <a:endParaRPr lang="en-IN" sz="2400"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63767590"/>
              </p:ext>
            </p:extLst>
          </p:nvPr>
        </p:nvGraphicFramePr>
        <p:xfrm>
          <a:off x="759854" y="2249461"/>
          <a:ext cx="8165205" cy="4458240"/>
        </p:xfrm>
        <a:graphic>
          <a:graphicData uri="http://schemas.openxmlformats.org/drawingml/2006/table">
            <a:tbl>
              <a:tblPr firstRow="1" firstCol="1" bandRow="1">
                <a:tableStyleId>{C083E6E3-FA7D-4D7B-A595-EF9225AFEA82}</a:tableStyleId>
              </a:tblPr>
              <a:tblGrid>
                <a:gridCol w="1222748"/>
                <a:gridCol w="6942457"/>
              </a:tblGrid>
              <a:tr h="608573">
                <a:tc>
                  <a:txBody>
                    <a:bodyPr/>
                    <a:lstStyle/>
                    <a:p>
                      <a:pPr algn="ctr">
                        <a:lnSpc>
                          <a:spcPct val="150000"/>
                        </a:lnSpc>
                        <a:spcAft>
                          <a:spcPts val="0"/>
                        </a:spcAft>
                      </a:pPr>
                      <a:r>
                        <a:rPr lang="en-US" sz="1400" dirty="0">
                          <a:effectLst/>
                        </a:rPr>
                        <a:t>HC-1</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A classroom is not assigned to more than one lecture at the same time.</a:t>
                      </a:r>
                      <a:endParaRPr lang="en-IN" sz="1600" dirty="0">
                        <a:effectLst/>
                        <a:latin typeface="Times New Roman" panose="02020603050405020304" pitchFamily="18" charset="0"/>
                        <a:cs typeface="Times New Roman" panose="02020603050405020304" pitchFamily="18" charset="0"/>
                      </a:endParaRPr>
                    </a:p>
                    <a:p>
                      <a:pPr marL="457200">
                        <a:lnSpc>
                          <a:spcPct val="150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22660">
                <a:tc>
                  <a:txBody>
                    <a:bodyPr/>
                    <a:lstStyle/>
                    <a:p>
                      <a:pPr algn="ctr">
                        <a:lnSpc>
                          <a:spcPct val="150000"/>
                        </a:lnSpc>
                        <a:spcAft>
                          <a:spcPts val="0"/>
                        </a:spcAft>
                      </a:pPr>
                      <a:r>
                        <a:rPr lang="en-US" sz="1400">
                          <a:effectLst/>
                        </a:rPr>
                        <a:t>HC-2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A lecturer cannot teach more than one class at the same time.</a:t>
                      </a:r>
                      <a:endParaRPr lang="en-IN" sz="16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800640">
                <a:tc>
                  <a:txBody>
                    <a:bodyPr/>
                    <a:lstStyle/>
                    <a:p>
                      <a:pPr algn="ctr">
                        <a:lnSpc>
                          <a:spcPct val="150000"/>
                        </a:lnSpc>
                        <a:spcAft>
                          <a:spcPts val="0"/>
                        </a:spcAft>
                      </a:pPr>
                      <a:r>
                        <a:rPr lang="en-US" sz="1400">
                          <a:effectLst/>
                        </a:rPr>
                        <a:t>HC-3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Courses for the same year-session students of a department cannot take place at the same time.</a:t>
                      </a:r>
                      <a:endParaRPr lang="en-IN" sz="16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800640">
                <a:tc>
                  <a:txBody>
                    <a:bodyPr/>
                    <a:lstStyle/>
                    <a:p>
                      <a:pPr algn="ctr">
                        <a:lnSpc>
                          <a:spcPct val="150000"/>
                        </a:lnSpc>
                        <a:spcAft>
                          <a:spcPts val="0"/>
                        </a:spcAft>
                      </a:pPr>
                      <a:r>
                        <a:rPr lang="en-US" sz="1400">
                          <a:effectLst/>
                        </a:rPr>
                        <a:t>HC-4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The classroom for a course should have enough capacity to take students registered in the course.</a:t>
                      </a:r>
                      <a:endParaRPr lang="en-IN" sz="16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800640">
                <a:tc>
                  <a:txBody>
                    <a:bodyPr/>
                    <a:lstStyle/>
                    <a:p>
                      <a:pPr algn="ctr">
                        <a:lnSpc>
                          <a:spcPct val="150000"/>
                        </a:lnSpc>
                        <a:spcAft>
                          <a:spcPts val="0"/>
                        </a:spcAft>
                      </a:pPr>
                      <a:r>
                        <a:rPr lang="en-US" sz="1400">
                          <a:effectLst/>
                        </a:rPr>
                        <a:t>HC-5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The classroom should be well equipped with required facilities for the classes.</a:t>
                      </a:r>
                      <a:endParaRPr lang="en-IN" sz="1600" dirty="0">
                        <a:effectLst/>
                        <a:latin typeface="Times New Roman" panose="02020603050405020304" pitchFamily="18" charset="0"/>
                        <a:cs typeface="Times New Roman" panose="02020603050405020304" pitchFamily="18" charset="0"/>
                      </a:endParaRPr>
                    </a:p>
                    <a:p>
                      <a:pPr>
                        <a:lnSpc>
                          <a:spcPct val="150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04624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6671" y="412125"/>
            <a:ext cx="8860664" cy="1200329"/>
          </a:xfrm>
          <a:prstGeom prst="rect">
            <a:avLst/>
          </a:prstGeom>
          <a:noFill/>
        </p:spPr>
        <p:txBody>
          <a:bodyPr wrap="square" rtlCol="0">
            <a:spAutoFit/>
          </a:bodyPr>
          <a:lstStyle/>
          <a:p>
            <a:r>
              <a:rPr lang="en-IN" sz="3600" b="1" dirty="0" smtClean="0">
                <a:solidFill>
                  <a:srgbClr val="0070C0"/>
                </a:solidFill>
                <a:latin typeface="Times New Roman" panose="02020603050405020304" pitchFamily="18" charset="0"/>
                <a:cs typeface="Times New Roman" panose="02020603050405020304" pitchFamily="18" charset="0"/>
              </a:rPr>
              <a:t>Soft Constraints</a:t>
            </a:r>
          </a:p>
          <a:p>
            <a:pPr algn="just"/>
            <a:r>
              <a:rPr lang="en-IN" dirty="0">
                <a:solidFill>
                  <a:srgbClr val="0070C0"/>
                </a:solidFill>
                <a:latin typeface="Times New Roman" panose="02020603050405020304" pitchFamily="18" charset="0"/>
                <a:cs typeface="Times New Roman" panose="02020603050405020304" pitchFamily="18" charset="0"/>
              </a:rPr>
              <a:t>Soft constraints are less important than hard constraints, and it is usually impossible to avoid breaking at least some of them.</a:t>
            </a:r>
          </a:p>
        </p:txBody>
      </p:sp>
      <p:graphicFrame>
        <p:nvGraphicFramePr>
          <p:cNvPr id="5" name="Table 4"/>
          <p:cNvGraphicFramePr>
            <a:graphicFrameLocks noGrp="1"/>
          </p:cNvGraphicFramePr>
          <p:nvPr>
            <p:extLst>
              <p:ext uri="{D42A27DB-BD31-4B8C-83A1-F6EECF244321}">
                <p14:modId xmlns:p14="http://schemas.microsoft.com/office/powerpoint/2010/main" val="4293431210"/>
              </p:ext>
            </p:extLst>
          </p:nvPr>
        </p:nvGraphicFramePr>
        <p:xfrm>
          <a:off x="708338" y="1828800"/>
          <a:ext cx="8684553" cy="4999045"/>
        </p:xfrm>
        <a:graphic>
          <a:graphicData uri="http://schemas.openxmlformats.org/drawingml/2006/table">
            <a:tbl>
              <a:tblPr firstRow="1" firstCol="1" bandRow="1">
                <a:tableStyleId>{C083E6E3-FA7D-4D7B-A595-EF9225AFEA82}</a:tableStyleId>
              </a:tblPr>
              <a:tblGrid>
                <a:gridCol w="931471"/>
                <a:gridCol w="7753082"/>
              </a:tblGrid>
              <a:tr h="862899">
                <a:tc>
                  <a:txBody>
                    <a:bodyPr/>
                    <a:lstStyle/>
                    <a:p>
                      <a:pPr marL="457200">
                        <a:lnSpc>
                          <a:spcPct val="150000"/>
                        </a:lnSpc>
                        <a:spcAft>
                          <a:spcPts val="0"/>
                        </a:spcAft>
                      </a:pPr>
                      <a:r>
                        <a:rPr lang="en-US" sz="1400" dirty="0">
                          <a:effectLst/>
                        </a:rPr>
                        <a:t>SC-1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The lectures are not assigned to time slots, which are in the lecturer’s forbidden time zones.</a:t>
                      </a:r>
                      <a:endParaRPr lang="en-IN" sz="1400" b="0" u="none" dirty="0">
                        <a:effectLst/>
                        <a:latin typeface="Times New Roman" panose="02020603050405020304" pitchFamily="18" charset="0"/>
                        <a:cs typeface="Times New Roman" panose="02020603050405020304" pitchFamily="18" charset="0"/>
                      </a:endParaRPr>
                    </a:p>
                    <a:p>
                      <a:pPr marL="457200"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 </a:t>
                      </a:r>
                      <a:endParaRPr lang="en-IN" sz="1400" b="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r>
              <a:tr h="598459">
                <a:tc>
                  <a:txBody>
                    <a:bodyPr/>
                    <a:lstStyle/>
                    <a:p>
                      <a:pPr marL="457200">
                        <a:lnSpc>
                          <a:spcPct val="150000"/>
                        </a:lnSpc>
                        <a:spcAft>
                          <a:spcPts val="0"/>
                        </a:spcAft>
                      </a:pPr>
                      <a:r>
                        <a:rPr lang="en-US" sz="1400">
                          <a:effectLst/>
                        </a:rPr>
                        <a:t>SC-2</a:t>
                      </a:r>
                      <a:endParaRPr lang="en-IN" sz="1400">
                        <a:effectLst/>
                      </a:endParaRPr>
                    </a:p>
                    <a:p>
                      <a:pPr marL="457200">
                        <a:lnSpc>
                          <a:spcPct val="150000"/>
                        </a:lnSpc>
                        <a:spcAft>
                          <a:spcPts val="0"/>
                        </a:spcAft>
                      </a:pPr>
                      <a:r>
                        <a:rPr lang="en-US" sz="1400">
                          <a:effectLst/>
                        </a:rPr>
                        <a: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marL="457200"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Lecturers’ daily lecture hours should be restricted to be within the allowed maximum hours.</a:t>
                      </a:r>
                      <a:endParaRPr lang="en-IN" sz="1400" b="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r>
              <a:tr h="598459">
                <a:tc>
                  <a:txBody>
                    <a:bodyPr/>
                    <a:lstStyle/>
                    <a:p>
                      <a:pPr marL="457200">
                        <a:lnSpc>
                          <a:spcPct val="150000"/>
                        </a:lnSpc>
                        <a:spcAft>
                          <a:spcPts val="0"/>
                        </a:spcAft>
                      </a:pPr>
                      <a:r>
                        <a:rPr lang="en-US" sz="1400">
                          <a:effectLst/>
                        </a:rPr>
                        <a:t>SC-3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As far as possible, classes are scheduled in the lecturer’s preferred time zones.</a:t>
                      </a:r>
                      <a:endParaRPr lang="en-IN" sz="1400" b="0" u="none" dirty="0">
                        <a:effectLst/>
                        <a:latin typeface="Times New Roman" panose="02020603050405020304" pitchFamily="18" charset="0"/>
                        <a:cs typeface="Times New Roman" panose="02020603050405020304" pitchFamily="18" charset="0"/>
                      </a:endParaRPr>
                    </a:p>
                    <a:p>
                      <a:pPr marL="457200"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 </a:t>
                      </a:r>
                      <a:endParaRPr lang="en-IN" sz="1400" b="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r>
              <a:tr h="467873">
                <a:tc>
                  <a:txBody>
                    <a:bodyPr/>
                    <a:lstStyle/>
                    <a:p>
                      <a:pPr marL="457200">
                        <a:lnSpc>
                          <a:spcPct val="150000"/>
                        </a:lnSpc>
                        <a:spcAft>
                          <a:spcPts val="0"/>
                        </a:spcAft>
                      </a:pPr>
                      <a:r>
                        <a:rPr lang="en-US" sz="1400">
                          <a:effectLst/>
                        </a:rPr>
                        <a:t>SC-4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A lunch break must be scheduled.</a:t>
                      </a:r>
                      <a:endParaRPr lang="en-IN" sz="1400" b="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204" marR="25204" marT="0" marB="0"/>
                </a:tc>
              </a:tr>
              <a:tr h="598459">
                <a:tc>
                  <a:txBody>
                    <a:bodyPr/>
                    <a:lstStyle/>
                    <a:p>
                      <a:pPr marL="457200">
                        <a:lnSpc>
                          <a:spcPct val="150000"/>
                        </a:lnSpc>
                        <a:spcAft>
                          <a:spcPts val="0"/>
                        </a:spcAft>
                      </a:pPr>
                      <a:r>
                        <a:rPr lang="en-US" sz="1400">
                          <a:effectLst/>
                        </a:rPr>
                        <a:t>SC-5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The practical courses are scheduled in morning session, and the theory courses are scheduled in afternoon session.</a:t>
                      </a:r>
                      <a:endParaRPr lang="en-IN" sz="1400" b="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204" marR="25204" marT="0" marB="0"/>
                </a:tc>
              </a:tr>
              <a:tr h="467873">
                <a:tc>
                  <a:txBody>
                    <a:bodyPr/>
                    <a:lstStyle/>
                    <a:p>
                      <a:pPr marL="457200">
                        <a:lnSpc>
                          <a:spcPct val="150000"/>
                        </a:lnSpc>
                        <a:spcAft>
                          <a:spcPts val="0"/>
                        </a:spcAft>
                      </a:pPr>
                      <a:r>
                        <a:rPr lang="en-US" sz="1400">
                          <a:effectLst/>
                        </a:rPr>
                        <a:t>SC-6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marL="457200"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If possible, the lecture hours for a course should be scheduled consecutively.</a:t>
                      </a:r>
                      <a:endParaRPr lang="en-IN" sz="1400" b="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r>
              <a:tr h="598459">
                <a:tc>
                  <a:txBody>
                    <a:bodyPr/>
                    <a:lstStyle/>
                    <a:p>
                      <a:pPr marL="457200">
                        <a:lnSpc>
                          <a:spcPct val="150000"/>
                        </a:lnSpc>
                        <a:spcAft>
                          <a:spcPts val="0"/>
                        </a:spcAft>
                      </a:pPr>
                      <a:r>
                        <a:rPr lang="en-US" sz="1400">
                          <a:effectLst/>
                        </a:rPr>
                        <a:t>SC-7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As far as possible, classes should be scheduled in their corresponding department’s exclusive-use classrooms.</a:t>
                      </a:r>
                      <a:endParaRPr lang="en-IN" sz="1400" b="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204" marR="25204" marT="0" marB="0"/>
                </a:tc>
              </a:tr>
              <a:tr h="598459">
                <a:tc>
                  <a:txBody>
                    <a:bodyPr/>
                    <a:lstStyle/>
                    <a:p>
                      <a:pPr marL="457200">
                        <a:lnSpc>
                          <a:spcPct val="150000"/>
                        </a:lnSpc>
                        <a:spcAft>
                          <a:spcPts val="0"/>
                        </a:spcAft>
                      </a:pPr>
                      <a:r>
                        <a:rPr lang="en-US" sz="1400">
                          <a:effectLst/>
                        </a:rPr>
                        <a:t>SC-8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204" marR="25204" marT="0" marB="0"/>
                </a:tc>
                <a:tc>
                  <a:txBody>
                    <a:bodyPr/>
                    <a:lstStyle/>
                    <a:p>
                      <a:pPr algn="ctr">
                        <a:lnSpc>
                          <a:spcPct val="150000"/>
                        </a:lnSpc>
                        <a:spcAft>
                          <a:spcPts val="0"/>
                        </a:spcAft>
                      </a:pPr>
                      <a:r>
                        <a:rPr lang="en-US" sz="1400" b="0" u="none" dirty="0">
                          <a:effectLst/>
                          <a:latin typeface="Times New Roman" panose="02020603050405020304" pitchFamily="18" charset="0"/>
                          <a:cs typeface="Times New Roman" panose="02020603050405020304" pitchFamily="18" charset="0"/>
                        </a:rPr>
                        <a:t>The classrooms should be allocated in a manner to minimize the distances between adjacent classes’ classrooms.</a:t>
                      </a:r>
                      <a:endParaRPr lang="en-IN" sz="1400" b="0" u="none"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204" marR="25204" marT="0" marB="0"/>
                </a:tc>
              </a:tr>
            </a:tbl>
          </a:graphicData>
        </a:graphic>
      </p:graphicFrame>
    </p:spTree>
    <p:extLst>
      <p:ext uri="{BB962C8B-B14F-4D97-AF65-F5344CB8AC3E}">
        <p14:creationId xmlns:p14="http://schemas.microsoft.com/office/powerpoint/2010/main" val="123764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214</TotalTime>
  <Words>746</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Mangal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Shamikh</dc:creator>
  <cp:lastModifiedBy>Shamikh</cp:lastModifiedBy>
  <cp:revision>36</cp:revision>
  <dcterms:created xsi:type="dcterms:W3CDTF">2017-10-24T14:21:20Z</dcterms:created>
  <dcterms:modified xsi:type="dcterms:W3CDTF">2017-11-05T05:52:38Z</dcterms:modified>
</cp:coreProperties>
</file>