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Handy Casual" panose="020B0604020202020204" charset="0"/>
      <p:regular r:id="rId9"/>
    </p:embeddedFont>
    <p:embeddedFont>
      <p:font typeface="Krabuler" panose="020B0604020202020204" charset="0"/>
      <p:regular r:id="rId10"/>
    </p:embeddedFont>
    <p:embeddedFont>
      <p:font typeface="Pompiere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12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14.sv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6735728" y="8690686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>
            <a:off x="0" y="0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4"/>
                </a:lnTo>
                <a:lnTo>
                  <a:pt x="11546413" y="1595504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860641">
            <a:off x="2665669" y="1714596"/>
            <a:ext cx="1737858" cy="1583030"/>
          </a:xfrm>
          <a:custGeom>
            <a:avLst/>
            <a:gdLst/>
            <a:ahLst/>
            <a:cxnLst/>
            <a:rect l="l" t="t" r="r" b="b"/>
            <a:pathLst>
              <a:path w="1737858" h="1583030">
                <a:moveTo>
                  <a:pt x="0" y="0"/>
                </a:moveTo>
                <a:lnTo>
                  <a:pt x="1737858" y="0"/>
                </a:lnTo>
                <a:lnTo>
                  <a:pt x="1737858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4741837" y="3005419"/>
            <a:ext cx="12819882" cy="528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82"/>
              </a:lnSpc>
            </a:pPr>
            <a:r>
              <a:rPr lang="en-US" sz="10385" spc="114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IMPACT OF MACROECONOMIC INDICATORS ON EXCHANGE RATES</a:t>
            </a:r>
          </a:p>
        </p:txBody>
      </p:sp>
      <p:sp>
        <p:nvSpPr>
          <p:cNvPr id="6" name="Freeform 6"/>
          <p:cNvSpPr/>
          <p:nvPr/>
        </p:nvSpPr>
        <p:spPr>
          <a:xfrm rot="-9379677" flipV="1">
            <a:off x="10632150" y="421241"/>
            <a:ext cx="3617028" cy="3833073"/>
          </a:xfrm>
          <a:custGeom>
            <a:avLst/>
            <a:gdLst/>
            <a:ahLst/>
            <a:cxnLst/>
            <a:rect l="l" t="t" r="r" b="b"/>
            <a:pathLst>
              <a:path w="3617028" h="3833073">
                <a:moveTo>
                  <a:pt x="0" y="3833074"/>
                </a:moveTo>
                <a:lnTo>
                  <a:pt x="3617027" y="3833074"/>
                </a:lnTo>
                <a:lnTo>
                  <a:pt x="3617027" y="0"/>
                </a:lnTo>
                <a:lnTo>
                  <a:pt x="0" y="0"/>
                </a:lnTo>
                <a:lnTo>
                  <a:pt x="0" y="383307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-1399026">
            <a:off x="15284165" y="2839405"/>
            <a:ext cx="1719464" cy="2465181"/>
          </a:xfrm>
          <a:custGeom>
            <a:avLst/>
            <a:gdLst/>
            <a:ahLst/>
            <a:cxnLst/>
            <a:rect l="l" t="t" r="r" b="b"/>
            <a:pathLst>
              <a:path w="1719464" h="2465181">
                <a:moveTo>
                  <a:pt x="0" y="0"/>
                </a:moveTo>
                <a:lnTo>
                  <a:pt x="1719464" y="0"/>
                </a:lnTo>
                <a:lnTo>
                  <a:pt x="1719464" y="2465180"/>
                </a:lnTo>
                <a:lnTo>
                  <a:pt x="0" y="24651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0" y="4986389"/>
            <a:ext cx="4099837" cy="4114800"/>
          </a:xfrm>
          <a:custGeom>
            <a:avLst/>
            <a:gdLst/>
            <a:ahLst/>
            <a:cxnLst/>
            <a:rect l="l" t="t" r="r" b="b"/>
            <a:pathLst>
              <a:path w="4099837" h="4114800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1891383" y="1019175"/>
            <a:ext cx="5225042" cy="57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3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By Group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6288608" y="849567"/>
            <a:ext cx="6927975" cy="8739418"/>
          </a:xfrm>
          <a:custGeom>
            <a:avLst/>
            <a:gdLst/>
            <a:ahLst/>
            <a:cxnLst/>
            <a:rect l="l" t="t" r="r" b="b"/>
            <a:pathLst>
              <a:path w="6927975" h="8739418">
                <a:moveTo>
                  <a:pt x="0" y="0"/>
                </a:moveTo>
                <a:lnTo>
                  <a:pt x="6927974" y="0"/>
                </a:lnTo>
                <a:lnTo>
                  <a:pt x="6927974" y="8739418"/>
                </a:lnTo>
                <a:lnTo>
                  <a:pt x="0" y="8739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2120756" y="1028700"/>
            <a:ext cx="4584113" cy="3975676"/>
          </a:xfrm>
          <a:custGeom>
            <a:avLst/>
            <a:gdLst/>
            <a:ahLst/>
            <a:cxnLst/>
            <a:rect l="l" t="t" r="r" b="b"/>
            <a:pathLst>
              <a:path w="4584113" h="3975676">
                <a:moveTo>
                  <a:pt x="0" y="0"/>
                </a:moveTo>
                <a:lnTo>
                  <a:pt x="4584113" y="0"/>
                </a:lnTo>
                <a:lnTo>
                  <a:pt x="4584113" y="3975676"/>
                </a:lnTo>
                <a:lnTo>
                  <a:pt x="0" y="3975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 rot="-810814">
            <a:off x="2770828" y="2657404"/>
            <a:ext cx="3535128" cy="1085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34"/>
              </a:lnSpc>
            </a:pPr>
            <a:r>
              <a:rPr lang="en-US" sz="8216" spc="18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Agenda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83345" y="2728016"/>
            <a:ext cx="7135263" cy="4915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0501" lvl="1" indent="-525250" algn="l">
              <a:lnSpc>
                <a:spcPts val="6471"/>
              </a:lnSpc>
              <a:buAutoNum type="arabicPeriod"/>
            </a:pPr>
            <a:r>
              <a:rPr lang="en-US" sz="4865" spc="107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Introduction</a:t>
            </a:r>
          </a:p>
          <a:p>
            <a:pPr marL="1050501" lvl="1" indent="-525250" algn="l">
              <a:lnSpc>
                <a:spcPts val="6471"/>
              </a:lnSpc>
              <a:buAutoNum type="arabicPeriod"/>
            </a:pPr>
            <a:r>
              <a:rPr lang="en-US" sz="4865" spc="107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Project Overview</a:t>
            </a:r>
          </a:p>
          <a:p>
            <a:pPr marL="1050501" lvl="1" indent="-525250" algn="l">
              <a:lnSpc>
                <a:spcPts val="6471"/>
              </a:lnSpc>
              <a:buAutoNum type="arabicPeriod"/>
            </a:pPr>
            <a:r>
              <a:rPr lang="en-US" sz="4865" spc="107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Key Features </a:t>
            </a:r>
          </a:p>
          <a:p>
            <a:pPr marL="1050501" lvl="1" indent="-525250" algn="l">
              <a:lnSpc>
                <a:spcPts val="6471"/>
              </a:lnSpc>
              <a:buAutoNum type="arabicPeriod"/>
            </a:pPr>
            <a:r>
              <a:rPr lang="en-US" sz="4865" spc="107">
                <a:solidFill>
                  <a:srgbClr val="FFFFFF"/>
                </a:solidFill>
                <a:latin typeface="Krabuler"/>
                <a:ea typeface="Krabuler"/>
                <a:cs typeface="Krabuler"/>
                <a:sym typeface="Krabuler"/>
              </a:rPr>
              <a:t>Process Workflow</a:t>
            </a:r>
          </a:p>
          <a:p>
            <a:pPr marL="1050501" lvl="1" indent="-525250" algn="l">
              <a:lnSpc>
                <a:spcPts val="6471"/>
              </a:lnSpc>
              <a:buAutoNum type="arabicPeriod"/>
            </a:pPr>
            <a:endParaRPr lang="en-US" sz="4865" spc="107">
              <a:solidFill>
                <a:srgbClr val="FFFFFF"/>
              </a:solidFill>
              <a:latin typeface="Krabuler"/>
              <a:ea typeface="Krabuler"/>
              <a:cs typeface="Krabuler"/>
              <a:sym typeface="Krabuler"/>
            </a:endParaRPr>
          </a:p>
          <a:p>
            <a:pPr marL="1050501" lvl="1" indent="-525250" algn="l">
              <a:lnSpc>
                <a:spcPts val="6471"/>
              </a:lnSpc>
              <a:buAutoNum type="arabicPeriod"/>
            </a:pPr>
            <a:endParaRPr lang="en-US" sz="4865" spc="107">
              <a:solidFill>
                <a:srgbClr val="FFFFFF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sp>
        <p:nvSpPr>
          <p:cNvPr id="6" name="Freeform 6"/>
          <p:cNvSpPr/>
          <p:nvPr/>
        </p:nvSpPr>
        <p:spPr>
          <a:xfrm rot="787682" flipV="1">
            <a:off x="1397312" y="5080667"/>
            <a:ext cx="3435988" cy="3641221"/>
          </a:xfrm>
          <a:custGeom>
            <a:avLst/>
            <a:gdLst/>
            <a:ahLst/>
            <a:cxnLst/>
            <a:rect l="l" t="t" r="r" b="b"/>
            <a:pathLst>
              <a:path w="3435988" h="3641221">
                <a:moveTo>
                  <a:pt x="0" y="3641220"/>
                </a:moveTo>
                <a:lnTo>
                  <a:pt x="3435988" y="3641220"/>
                </a:lnTo>
                <a:lnTo>
                  <a:pt x="3435988" y="0"/>
                </a:lnTo>
                <a:lnTo>
                  <a:pt x="0" y="0"/>
                </a:lnTo>
                <a:lnTo>
                  <a:pt x="0" y="364122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-1568932">
            <a:off x="15282144" y="5728523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 rot="6190582">
            <a:off x="14034320" y="781506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5897238" y="-22070"/>
            <a:ext cx="12710840" cy="1756407"/>
          </a:xfrm>
          <a:custGeom>
            <a:avLst/>
            <a:gdLst/>
            <a:ahLst/>
            <a:cxnLst/>
            <a:rect l="l" t="t" r="r" b="b"/>
            <a:pathLst>
              <a:path w="12710840" h="1756407">
                <a:moveTo>
                  <a:pt x="0" y="0"/>
                </a:moveTo>
                <a:lnTo>
                  <a:pt x="12710840" y="0"/>
                </a:lnTo>
                <a:lnTo>
                  <a:pt x="12710840" y="1756407"/>
                </a:lnTo>
                <a:lnTo>
                  <a:pt x="0" y="17564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-10800000">
            <a:off x="-71840" y="8531712"/>
            <a:ext cx="13959219" cy="1928910"/>
          </a:xfrm>
          <a:custGeom>
            <a:avLst/>
            <a:gdLst/>
            <a:ahLst/>
            <a:cxnLst/>
            <a:rect l="l" t="t" r="r" b="b"/>
            <a:pathLst>
              <a:path w="13959219" h="1928910">
                <a:moveTo>
                  <a:pt x="0" y="0"/>
                </a:moveTo>
                <a:lnTo>
                  <a:pt x="13959219" y="0"/>
                </a:lnTo>
                <a:lnTo>
                  <a:pt x="13959219" y="1928910"/>
                </a:lnTo>
                <a:lnTo>
                  <a:pt x="0" y="19289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7510" y="1797441"/>
            <a:ext cx="7699617" cy="1519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  <a:spcBef>
                <a:spcPct val="0"/>
              </a:spcBef>
            </a:pPr>
            <a:r>
              <a:rPr lang="en-US" sz="879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The team</a:t>
            </a:r>
          </a:p>
        </p:txBody>
      </p:sp>
      <p:sp>
        <p:nvSpPr>
          <p:cNvPr id="3" name="Freeform 3"/>
          <p:cNvSpPr/>
          <p:nvPr/>
        </p:nvSpPr>
        <p:spPr>
          <a:xfrm>
            <a:off x="8524195" y="0"/>
            <a:ext cx="10083238" cy="1393320"/>
          </a:xfrm>
          <a:custGeom>
            <a:avLst/>
            <a:gdLst/>
            <a:ahLst/>
            <a:cxnLst/>
            <a:rect l="l" t="t" r="r" b="b"/>
            <a:pathLst>
              <a:path w="10083238" h="1393320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10800000">
            <a:off x="-135203" y="8232367"/>
            <a:ext cx="9279203" cy="2078243"/>
          </a:xfrm>
          <a:custGeom>
            <a:avLst/>
            <a:gdLst/>
            <a:ahLst/>
            <a:cxnLst/>
            <a:rect l="l" t="t" r="r" b="b"/>
            <a:pathLst>
              <a:path w="9279203" h="207824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208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1568932">
            <a:off x="1485922" y="1536885"/>
            <a:ext cx="1443297" cy="2069242"/>
          </a:xfrm>
          <a:custGeom>
            <a:avLst/>
            <a:gdLst/>
            <a:ahLst/>
            <a:cxnLst/>
            <a:rect l="l" t="t" r="r" b="b"/>
            <a:pathLst>
              <a:path w="1443297" h="2069242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4113920" y="6856667"/>
            <a:ext cx="3539744" cy="3430333"/>
          </a:xfrm>
          <a:custGeom>
            <a:avLst/>
            <a:gdLst/>
            <a:ahLst/>
            <a:cxnLst/>
            <a:rect l="l" t="t" r="r" b="b"/>
            <a:pathLst>
              <a:path w="3539744" h="3430333">
                <a:moveTo>
                  <a:pt x="0" y="0"/>
                </a:moveTo>
                <a:lnTo>
                  <a:pt x="3539743" y="0"/>
                </a:lnTo>
                <a:lnTo>
                  <a:pt x="3539743" y="3430333"/>
                </a:lnTo>
                <a:lnTo>
                  <a:pt x="0" y="34303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7051433" y="4388154"/>
            <a:ext cx="4577410" cy="4851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61"/>
              </a:lnSpc>
            </a:pPr>
            <a:r>
              <a:rPr lang="en-US" sz="4615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Sanika More</a:t>
            </a:r>
          </a:p>
          <a:p>
            <a:pPr algn="ctr">
              <a:lnSpc>
                <a:spcPts val="6461"/>
              </a:lnSpc>
            </a:pPr>
            <a:r>
              <a:rPr lang="en-US" sz="4615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Shamiksha Pai</a:t>
            </a:r>
          </a:p>
          <a:p>
            <a:pPr algn="ctr">
              <a:lnSpc>
                <a:spcPts val="6461"/>
              </a:lnSpc>
            </a:pPr>
            <a:r>
              <a:rPr lang="en-US" sz="4615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Shivam Parab</a:t>
            </a:r>
          </a:p>
          <a:p>
            <a:pPr algn="ctr">
              <a:lnSpc>
                <a:spcPts val="6461"/>
              </a:lnSpc>
            </a:pPr>
            <a:r>
              <a:rPr lang="en-US" sz="4615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Nivedita Deshpande</a:t>
            </a:r>
          </a:p>
          <a:p>
            <a:pPr algn="ctr">
              <a:lnSpc>
                <a:spcPts val="6461"/>
              </a:lnSpc>
            </a:pPr>
            <a:r>
              <a:rPr lang="en-US" sz="4615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Omkar Bhosale</a:t>
            </a:r>
          </a:p>
          <a:p>
            <a:pPr algn="ctr">
              <a:lnSpc>
                <a:spcPts val="6461"/>
              </a:lnSpc>
              <a:spcBef>
                <a:spcPct val="0"/>
              </a:spcBef>
            </a:pPr>
            <a:endParaRPr lang="en-US" sz="4615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</p:txBody>
      </p:sp>
      <p:sp>
        <p:nvSpPr>
          <p:cNvPr id="8" name="Freeform 8"/>
          <p:cNvSpPr/>
          <p:nvPr/>
        </p:nvSpPr>
        <p:spPr>
          <a:xfrm rot="240727">
            <a:off x="3193661" y="857481"/>
            <a:ext cx="1162426" cy="1666560"/>
          </a:xfrm>
          <a:custGeom>
            <a:avLst/>
            <a:gdLst/>
            <a:ahLst/>
            <a:cxnLst/>
            <a:rect l="l" t="t" r="r" b="b"/>
            <a:pathLst>
              <a:path w="1162426" h="1666560">
                <a:moveTo>
                  <a:pt x="0" y="0"/>
                </a:moveTo>
                <a:lnTo>
                  <a:pt x="1162426" y="0"/>
                </a:lnTo>
                <a:lnTo>
                  <a:pt x="1162426" y="1666560"/>
                </a:lnTo>
                <a:lnTo>
                  <a:pt x="0" y="1666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349938"/>
            <a:ext cx="7347649" cy="7187337"/>
          </a:xfrm>
          <a:custGeom>
            <a:avLst/>
            <a:gdLst/>
            <a:ahLst/>
            <a:cxnLst/>
            <a:rect l="l" t="t" r="r" b="b"/>
            <a:pathLst>
              <a:path w="7347649" h="7187337">
                <a:moveTo>
                  <a:pt x="0" y="0"/>
                </a:moveTo>
                <a:lnTo>
                  <a:pt x="7347649" y="0"/>
                </a:lnTo>
                <a:lnTo>
                  <a:pt x="7347649" y="7187337"/>
                </a:lnTo>
                <a:lnTo>
                  <a:pt x="0" y="7187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8774110" y="2940476"/>
            <a:ext cx="7951313" cy="567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16"/>
              </a:lnSpc>
            </a:pP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Our project is designed to analyze and forecast financial indicators for multiple currencies and</a:t>
            </a:r>
          </a:p>
          <a:p>
            <a:pPr algn="l">
              <a:lnSpc>
                <a:spcPts val="4716"/>
              </a:lnSpc>
            </a:pP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markets using historical data. The primary goal of the project is to provide data-driven insights</a:t>
            </a:r>
          </a:p>
          <a:p>
            <a:pPr algn="l">
              <a:lnSpc>
                <a:spcPts val="4716"/>
              </a:lnSpc>
            </a:pP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and visualizations to aid in financial decision-making. Using tools like Python and Streamlit, </a:t>
            </a:r>
          </a:p>
          <a:p>
            <a:pPr algn="l">
              <a:lnSpc>
                <a:spcPts val="4716"/>
              </a:lnSpc>
            </a:pP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We’ve created an interactive dashboard that demonstrates trends, correlations, and predictions in the financial domain.</a:t>
            </a:r>
          </a:p>
          <a:p>
            <a:pPr algn="l">
              <a:lnSpc>
                <a:spcPts val="2796"/>
              </a:lnSpc>
              <a:spcBef>
                <a:spcPct val="0"/>
              </a:spcBef>
            </a:pPr>
            <a:endParaRPr lang="en-US" sz="3930">
              <a:solidFill>
                <a:srgbClr val="000000"/>
              </a:solidFill>
              <a:latin typeface="Handy Casual"/>
              <a:ea typeface="Handy Casual"/>
              <a:cs typeface="Handy Casual"/>
              <a:sym typeface="Handy Casual"/>
            </a:endParaRPr>
          </a:p>
        </p:txBody>
      </p:sp>
      <p:sp>
        <p:nvSpPr>
          <p:cNvPr id="4" name="Freeform 4"/>
          <p:cNvSpPr/>
          <p:nvPr/>
        </p:nvSpPr>
        <p:spPr>
          <a:xfrm rot="435657" flipV="1">
            <a:off x="12909774" y="7270970"/>
            <a:ext cx="3750634" cy="3974660"/>
          </a:xfrm>
          <a:custGeom>
            <a:avLst/>
            <a:gdLst/>
            <a:ahLst/>
            <a:cxnLst/>
            <a:rect l="l" t="t" r="r" b="b"/>
            <a:pathLst>
              <a:path w="3750634" h="3974660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762558" y="2747079"/>
            <a:ext cx="5141257" cy="5141257"/>
          </a:xfrm>
          <a:custGeom>
            <a:avLst/>
            <a:gdLst/>
            <a:ahLst/>
            <a:cxnLst/>
            <a:rect l="l" t="t" r="r" b="b"/>
            <a:pathLst>
              <a:path w="5141257" h="5141257">
                <a:moveTo>
                  <a:pt x="0" y="0"/>
                </a:moveTo>
                <a:lnTo>
                  <a:pt x="5141257" y="0"/>
                </a:lnTo>
                <a:lnTo>
                  <a:pt x="5141257" y="5141257"/>
                </a:lnTo>
                <a:lnTo>
                  <a:pt x="0" y="51412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2498380">
            <a:off x="14205432" y="-544135"/>
            <a:ext cx="4092483" cy="3675794"/>
          </a:xfrm>
          <a:custGeom>
            <a:avLst/>
            <a:gdLst/>
            <a:ahLst/>
            <a:cxnLst/>
            <a:rect l="l" t="t" r="r" b="b"/>
            <a:pathLst>
              <a:path w="4092483" h="3675794">
                <a:moveTo>
                  <a:pt x="0" y="0"/>
                </a:moveTo>
                <a:lnTo>
                  <a:pt x="4092483" y="0"/>
                </a:lnTo>
                <a:lnTo>
                  <a:pt x="4092483" y="3675794"/>
                </a:lnTo>
                <a:lnTo>
                  <a:pt x="0" y="36757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8774110" y="1293762"/>
            <a:ext cx="7307783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00"/>
              </a:lnSpc>
              <a:spcBef>
                <a:spcPct val="0"/>
              </a:spcBef>
            </a:pPr>
            <a:r>
              <a:rPr lang="en-US" sz="850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Project 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60391" y="1242183"/>
            <a:ext cx="10498909" cy="7657600"/>
            <a:chOff x="0" y="0"/>
            <a:chExt cx="14302208" cy="10431615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4238708" cy="10368115"/>
            </a:xfrm>
            <a:custGeom>
              <a:avLst/>
              <a:gdLst/>
              <a:ahLst/>
              <a:cxnLst/>
              <a:rect l="l" t="t" r="r" b="b"/>
              <a:pathLst>
                <a:path w="14238708" h="10368115">
                  <a:moveTo>
                    <a:pt x="14145997" y="10368115"/>
                  </a:moveTo>
                  <a:lnTo>
                    <a:pt x="92710" y="10368115"/>
                  </a:lnTo>
                  <a:cubicBezTo>
                    <a:pt x="41910" y="10368115"/>
                    <a:pt x="0" y="10326205"/>
                    <a:pt x="0" y="1027540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4144727" y="0"/>
                  </a:lnTo>
                  <a:cubicBezTo>
                    <a:pt x="14195527" y="0"/>
                    <a:pt x="14237438" y="41910"/>
                    <a:pt x="14237438" y="92710"/>
                  </a:cubicBezTo>
                  <a:lnTo>
                    <a:pt x="14237438" y="10274136"/>
                  </a:lnTo>
                  <a:cubicBezTo>
                    <a:pt x="14238708" y="10326205"/>
                    <a:pt x="14196797" y="10368115"/>
                    <a:pt x="14145997" y="10368115"/>
                  </a:cubicBezTo>
                  <a:close/>
                </a:path>
              </a:pathLst>
            </a:custGeom>
            <a:solidFill>
              <a:srgbClr val="FFFEF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4302208" cy="10431616"/>
            </a:xfrm>
            <a:custGeom>
              <a:avLst/>
              <a:gdLst/>
              <a:ahLst/>
              <a:cxnLst/>
              <a:rect l="l" t="t" r="r" b="b"/>
              <a:pathLst>
                <a:path w="14302208" h="10431616">
                  <a:moveTo>
                    <a:pt x="14177747" y="59690"/>
                  </a:moveTo>
                  <a:cubicBezTo>
                    <a:pt x="14213308" y="59690"/>
                    <a:pt x="14242518" y="88900"/>
                    <a:pt x="14242518" y="124460"/>
                  </a:cubicBezTo>
                  <a:lnTo>
                    <a:pt x="14242518" y="10307155"/>
                  </a:lnTo>
                  <a:cubicBezTo>
                    <a:pt x="14242518" y="10342716"/>
                    <a:pt x="14213308" y="10371926"/>
                    <a:pt x="14177747" y="10371926"/>
                  </a:cubicBezTo>
                  <a:lnTo>
                    <a:pt x="124460" y="10371926"/>
                  </a:lnTo>
                  <a:cubicBezTo>
                    <a:pt x="88900" y="10371926"/>
                    <a:pt x="59690" y="10342716"/>
                    <a:pt x="59690" y="1030715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4177749" y="59690"/>
                  </a:lnTo>
                  <a:moveTo>
                    <a:pt x="1417774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0307155"/>
                  </a:lnTo>
                  <a:cubicBezTo>
                    <a:pt x="0" y="10375736"/>
                    <a:pt x="55880" y="10431616"/>
                    <a:pt x="124460" y="10431616"/>
                  </a:cubicBezTo>
                  <a:lnTo>
                    <a:pt x="14177749" y="10431616"/>
                  </a:lnTo>
                  <a:cubicBezTo>
                    <a:pt x="14246327" y="10431616"/>
                    <a:pt x="14302208" y="10375736"/>
                    <a:pt x="14302208" y="10307155"/>
                  </a:cubicBezTo>
                  <a:lnTo>
                    <a:pt x="14302208" y="124460"/>
                  </a:lnTo>
                  <a:cubicBezTo>
                    <a:pt x="14302208" y="55880"/>
                    <a:pt x="14246327" y="0"/>
                    <a:pt x="14177749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/>
          <p:cNvSpPr/>
          <p:nvPr/>
        </p:nvSpPr>
        <p:spPr>
          <a:xfrm>
            <a:off x="-49133" y="364943"/>
            <a:ext cx="7628315" cy="9557115"/>
          </a:xfrm>
          <a:custGeom>
            <a:avLst/>
            <a:gdLst/>
            <a:ahLst/>
            <a:cxnLst/>
            <a:rect l="l" t="t" r="r" b="b"/>
            <a:pathLst>
              <a:path w="7628315" h="9557115">
                <a:moveTo>
                  <a:pt x="0" y="0"/>
                </a:moveTo>
                <a:lnTo>
                  <a:pt x="7628316" y="0"/>
                </a:lnTo>
                <a:lnTo>
                  <a:pt x="7628316" y="9557114"/>
                </a:lnTo>
                <a:lnTo>
                  <a:pt x="0" y="9557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 rot="-460589">
            <a:off x="1528418" y="3456430"/>
            <a:ext cx="4796725" cy="4796706"/>
            <a:chOff x="0" y="0"/>
            <a:chExt cx="6350025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25046" r="-2504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725185" y="1262268"/>
            <a:ext cx="9333274" cy="64385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86"/>
              </a:lnSpc>
            </a:pPr>
            <a:endParaRPr dirty="0"/>
          </a:p>
          <a:p>
            <a:pPr marL="553055" lvl="1" indent="-276528" algn="l">
              <a:lnSpc>
                <a:spcPts val="3586"/>
              </a:lnSpc>
              <a:buFont typeface="Arial"/>
              <a:buChar char="•"/>
            </a:pPr>
            <a:r>
              <a:rPr lang="en-US" sz="2561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Interactive Dashboard:</a:t>
            </a:r>
          </a:p>
          <a:p>
            <a:pPr algn="l">
              <a:lnSpc>
                <a:spcPts val="3586"/>
              </a:lnSpc>
            </a:pPr>
            <a:r>
              <a:rPr lang="en-US" sz="2561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 Visualizes historical trends for various economic indicators.</a:t>
            </a:r>
          </a:p>
          <a:p>
            <a:pPr algn="l">
              <a:lnSpc>
                <a:spcPts val="3586"/>
              </a:lnSpc>
            </a:pPr>
            <a:r>
              <a:rPr lang="en-US" sz="2561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Provides forecasts based on historical data using statistical modeling.</a:t>
            </a:r>
          </a:p>
          <a:p>
            <a:pPr algn="l">
              <a:lnSpc>
                <a:spcPts val="3586"/>
              </a:lnSpc>
            </a:pPr>
            <a:endParaRPr lang="en-US" sz="2561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  <a:p>
            <a:pPr marL="553055" lvl="1" indent="-276528" algn="l">
              <a:lnSpc>
                <a:spcPts val="3586"/>
              </a:lnSpc>
              <a:buFont typeface="Arial"/>
              <a:buChar char="•"/>
            </a:pPr>
            <a:r>
              <a:rPr lang="en-US" sz="2561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Currency Forecasting:</a:t>
            </a:r>
          </a:p>
          <a:p>
            <a:pPr algn="l">
              <a:lnSpc>
                <a:spcPts val="3586"/>
              </a:lnSpc>
            </a:pPr>
            <a:r>
              <a:rPr lang="en-US" sz="2561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Focuses on forecasting for multiple currencies, including USD, EUR, and CAD.</a:t>
            </a:r>
          </a:p>
          <a:p>
            <a:pPr algn="l">
              <a:lnSpc>
                <a:spcPts val="3586"/>
              </a:lnSpc>
            </a:pPr>
            <a:r>
              <a:rPr lang="en-US" sz="2561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Incorporates inflation rates and interest rates to enhance the accuracy of predictions.</a:t>
            </a:r>
          </a:p>
          <a:p>
            <a:pPr algn="l">
              <a:lnSpc>
                <a:spcPts val="3586"/>
              </a:lnSpc>
            </a:pPr>
            <a:endParaRPr lang="en-US" sz="2561" dirty="0">
              <a:solidFill>
                <a:srgbClr val="000000"/>
              </a:solidFill>
              <a:latin typeface="Krabuler"/>
              <a:ea typeface="Krabuler"/>
              <a:cs typeface="Krabuler"/>
              <a:sym typeface="Krabuler"/>
            </a:endParaRPr>
          </a:p>
          <a:p>
            <a:pPr marL="553055" lvl="1" indent="-276528" algn="l">
              <a:lnSpc>
                <a:spcPts val="3586"/>
              </a:lnSpc>
              <a:buFont typeface="Arial"/>
              <a:buChar char="•"/>
            </a:pPr>
            <a:r>
              <a:rPr lang="en-US" sz="2561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Data Sources:</a:t>
            </a:r>
          </a:p>
          <a:p>
            <a:pPr algn="l">
              <a:lnSpc>
                <a:spcPts val="3726"/>
              </a:lnSpc>
            </a:pPr>
            <a:r>
              <a:rPr lang="en-US" sz="2661" dirty="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Leverages financial and economic datasets such as exchange rates, inflation, and interest rates.</a:t>
            </a:r>
          </a:p>
        </p:txBody>
      </p:sp>
      <p:sp>
        <p:nvSpPr>
          <p:cNvPr id="9" name="Freeform 9"/>
          <p:cNvSpPr/>
          <p:nvPr/>
        </p:nvSpPr>
        <p:spPr>
          <a:xfrm rot="-1568932">
            <a:off x="11437677" y="8079470"/>
            <a:ext cx="1144336" cy="1640625"/>
          </a:xfrm>
          <a:custGeom>
            <a:avLst/>
            <a:gdLst/>
            <a:ahLst/>
            <a:cxnLst/>
            <a:rect l="l" t="t" r="r" b="b"/>
            <a:pathLst>
              <a:path w="1144336" h="1640625">
                <a:moveTo>
                  <a:pt x="0" y="0"/>
                </a:moveTo>
                <a:lnTo>
                  <a:pt x="1144337" y="0"/>
                </a:lnTo>
                <a:lnTo>
                  <a:pt x="1144337" y="1640626"/>
                </a:lnTo>
                <a:lnTo>
                  <a:pt x="0" y="1640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 rot="5027046">
            <a:off x="16282896" y="916013"/>
            <a:ext cx="1514128" cy="1379233"/>
          </a:xfrm>
          <a:custGeom>
            <a:avLst/>
            <a:gdLst/>
            <a:ahLst/>
            <a:cxnLst/>
            <a:rect l="l" t="t" r="r" b="b"/>
            <a:pathLst>
              <a:path w="1514128" h="1379233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 rot="-466770">
            <a:off x="1259140" y="2121139"/>
            <a:ext cx="4768296" cy="990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61"/>
              </a:lnSpc>
              <a:spcBef>
                <a:spcPct val="0"/>
              </a:spcBef>
            </a:pPr>
            <a:r>
              <a:rPr lang="en-US" sz="5757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KEY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66958" y="189043"/>
            <a:ext cx="11191191" cy="1763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73"/>
              </a:lnSpc>
            </a:pPr>
            <a:r>
              <a:rPr lang="en-US" sz="6842" spc="150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PROCESS WORKFLOW FOR FORCASTING EXCHANGE RATES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97761" y="2602450"/>
            <a:ext cx="3880922" cy="1245333"/>
            <a:chOff x="0" y="0"/>
            <a:chExt cx="1117545" cy="3586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17545" cy="358604"/>
            </a:xfrm>
            <a:custGeom>
              <a:avLst/>
              <a:gdLst/>
              <a:ahLst/>
              <a:cxnLst/>
              <a:rect l="l" t="t" r="r" b="b"/>
              <a:pathLst>
                <a:path w="1117545" h="358604">
                  <a:moveTo>
                    <a:pt x="71815" y="0"/>
                  </a:moveTo>
                  <a:lnTo>
                    <a:pt x="1045729" y="0"/>
                  </a:lnTo>
                  <a:cubicBezTo>
                    <a:pt x="1064776" y="0"/>
                    <a:pt x="1083042" y="7566"/>
                    <a:pt x="1096510" y="21034"/>
                  </a:cubicBezTo>
                  <a:cubicBezTo>
                    <a:pt x="1109978" y="34502"/>
                    <a:pt x="1117545" y="52769"/>
                    <a:pt x="1117545" y="71815"/>
                  </a:cubicBezTo>
                  <a:lnTo>
                    <a:pt x="1117545" y="286789"/>
                  </a:lnTo>
                  <a:cubicBezTo>
                    <a:pt x="1117545" y="326451"/>
                    <a:pt x="1085392" y="358604"/>
                    <a:pt x="1045729" y="358604"/>
                  </a:cubicBezTo>
                  <a:lnTo>
                    <a:pt x="71815" y="358604"/>
                  </a:lnTo>
                  <a:cubicBezTo>
                    <a:pt x="52769" y="358604"/>
                    <a:pt x="34502" y="351038"/>
                    <a:pt x="21034" y="337570"/>
                  </a:cubicBezTo>
                  <a:cubicBezTo>
                    <a:pt x="7566" y="324102"/>
                    <a:pt x="0" y="305836"/>
                    <a:pt x="0" y="286789"/>
                  </a:cubicBezTo>
                  <a:lnTo>
                    <a:pt x="0" y="71815"/>
                  </a:lnTo>
                  <a:cubicBezTo>
                    <a:pt x="0" y="32153"/>
                    <a:pt x="32153" y="0"/>
                    <a:pt x="71815" y="0"/>
                  </a:cubicBezTo>
                  <a:close/>
                </a:path>
              </a:pathLst>
            </a:custGeom>
            <a:solidFill>
              <a:srgbClr val="C2EBE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1117545" cy="330029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656353" y="2380537"/>
            <a:ext cx="3812402" cy="1689159"/>
            <a:chOff x="0" y="0"/>
            <a:chExt cx="1097814" cy="48640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97814" cy="486408"/>
            </a:xfrm>
            <a:custGeom>
              <a:avLst/>
              <a:gdLst/>
              <a:ahLst/>
              <a:cxnLst/>
              <a:rect l="l" t="t" r="r" b="b"/>
              <a:pathLst>
                <a:path w="1097814" h="486408">
                  <a:moveTo>
                    <a:pt x="73106" y="0"/>
                  </a:moveTo>
                  <a:lnTo>
                    <a:pt x="1024708" y="0"/>
                  </a:lnTo>
                  <a:cubicBezTo>
                    <a:pt x="1065083" y="0"/>
                    <a:pt x="1097814" y="32731"/>
                    <a:pt x="1097814" y="73106"/>
                  </a:cubicBezTo>
                  <a:lnTo>
                    <a:pt x="1097814" y="413302"/>
                  </a:lnTo>
                  <a:cubicBezTo>
                    <a:pt x="1097814" y="453677"/>
                    <a:pt x="1065083" y="486408"/>
                    <a:pt x="1024708" y="486408"/>
                  </a:cubicBezTo>
                  <a:lnTo>
                    <a:pt x="73106" y="486408"/>
                  </a:lnTo>
                  <a:cubicBezTo>
                    <a:pt x="32731" y="486408"/>
                    <a:pt x="0" y="453677"/>
                    <a:pt x="0" y="413302"/>
                  </a:cubicBezTo>
                  <a:lnTo>
                    <a:pt x="0" y="73106"/>
                  </a:lnTo>
                  <a:cubicBezTo>
                    <a:pt x="0" y="32731"/>
                    <a:pt x="32731" y="0"/>
                    <a:pt x="73106" y="0"/>
                  </a:cubicBezTo>
                  <a:close/>
                </a:path>
              </a:pathLst>
            </a:custGeom>
            <a:solidFill>
              <a:srgbClr val="FBC04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8575"/>
              <a:ext cx="1097814" cy="457833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736220" y="2651359"/>
            <a:ext cx="3742805" cy="1026499"/>
            <a:chOff x="0" y="0"/>
            <a:chExt cx="1077773" cy="29558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77773" cy="295589"/>
            </a:xfrm>
            <a:custGeom>
              <a:avLst/>
              <a:gdLst/>
              <a:ahLst/>
              <a:cxnLst/>
              <a:rect l="l" t="t" r="r" b="b"/>
              <a:pathLst>
                <a:path w="1077773" h="295589">
                  <a:moveTo>
                    <a:pt x="74465" y="0"/>
                  </a:moveTo>
                  <a:lnTo>
                    <a:pt x="1003307" y="0"/>
                  </a:lnTo>
                  <a:cubicBezTo>
                    <a:pt x="1044433" y="0"/>
                    <a:pt x="1077773" y="33339"/>
                    <a:pt x="1077773" y="74465"/>
                  </a:cubicBezTo>
                  <a:lnTo>
                    <a:pt x="1077773" y="221124"/>
                  </a:lnTo>
                  <a:cubicBezTo>
                    <a:pt x="1077773" y="262250"/>
                    <a:pt x="1044433" y="295589"/>
                    <a:pt x="1003307" y="295589"/>
                  </a:cubicBezTo>
                  <a:lnTo>
                    <a:pt x="74465" y="295589"/>
                  </a:lnTo>
                  <a:cubicBezTo>
                    <a:pt x="33339" y="295589"/>
                    <a:pt x="0" y="262250"/>
                    <a:pt x="0" y="221124"/>
                  </a:cubicBezTo>
                  <a:lnTo>
                    <a:pt x="0" y="74465"/>
                  </a:lnTo>
                  <a:cubicBezTo>
                    <a:pt x="0" y="33339"/>
                    <a:pt x="33339" y="0"/>
                    <a:pt x="74465" y="0"/>
                  </a:cubicBezTo>
                  <a:close/>
                </a:path>
              </a:pathLst>
            </a:custGeom>
            <a:solidFill>
              <a:srgbClr val="E6BFE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8575"/>
              <a:ext cx="1077773" cy="267014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713473" y="5249409"/>
            <a:ext cx="3705330" cy="1223966"/>
            <a:chOff x="0" y="0"/>
            <a:chExt cx="1066981" cy="35245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66981" cy="352451"/>
            </a:xfrm>
            <a:custGeom>
              <a:avLst/>
              <a:gdLst/>
              <a:ahLst/>
              <a:cxnLst/>
              <a:rect l="l" t="t" r="r" b="b"/>
              <a:pathLst>
                <a:path w="1066981" h="352451">
                  <a:moveTo>
                    <a:pt x="75218" y="0"/>
                  </a:moveTo>
                  <a:lnTo>
                    <a:pt x="991763" y="0"/>
                  </a:lnTo>
                  <a:cubicBezTo>
                    <a:pt x="1011712" y="0"/>
                    <a:pt x="1030844" y="7925"/>
                    <a:pt x="1044950" y="22031"/>
                  </a:cubicBezTo>
                  <a:cubicBezTo>
                    <a:pt x="1059057" y="36137"/>
                    <a:pt x="1066981" y="55269"/>
                    <a:pt x="1066981" y="75218"/>
                  </a:cubicBezTo>
                  <a:lnTo>
                    <a:pt x="1066981" y="277233"/>
                  </a:lnTo>
                  <a:cubicBezTo>
                    <a:pt x="1066981" y="297182"/>
                    <a:pt x="1059057" y="316314"/>
                    <a:pt x="1044950" y="330420"/>
                  </a:cubicBezTo>
                  <a:cubicBezTo>
                    <a:pt x="1030844" y="344527"/>
                    <a:pt x="1011712" y="352451"/>
                    <a:pt x="991763" y="352451"/>
                  </a:cubicBezTo>
                  <a:lnTo>
                    <a:pt x="75218" y="352451"/>
                  </a:lnTo>
                  <a:cubicBezTo>
                    <a:pt x="55269" y="352451"/>
                    <a:pt x="36137" y="344527"/>
                    <a:pt x="22031" y="330420"/>
                  </a:cubicBezTo>
                  <a:cubicBezTo>
                    <a:pt x="7925" y="316314"/>
                    <a:pt x="0" y="297182"/>
                    <a:pt x="0" y="277233"/>
                  </a:cubicBezTo>
                  <a:lnTo>
                    <a:pt x="0" y="75218"/>
                  </a:lnTo>
                  <a:cubicBezTo>
                    <a:pt x="0" y="55269"/>
                    <a:pt x="7925" y="36137"/>
                    <a:pt x="22031" y="22031"/>
                  </a:cubicBezTo>
                  <a:cubicBezTo>
                    <a:pt x="36137" y="7925"/>
                    <a:pt x="55269" y="0"/>
                    <a:pt x="75218" y="0"/>
                  </a:cubicBezTo>
                  <a:close/>
                </a:path>
              </a:pathLst>
            </a:custGeom>
            <a:solidFill>
              <a:srgbClr val="FBC04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8575"/>
              <a:ext cx="1066981" cy="323876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709888" y="5088920"/>
            <a:ext cx="3758866" cy="1544943"/>
            <a:chOff x="0" y="0"/>
            <a:chExt cx="1082397" cy="44487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82397" cy="444879"/>
            </a:xfrm>
            <a:custGeom>
              <a:avLst/>
              <a:gdLst/>
              <a:ahLst/>
              <a:cxnLst/>
              <a:rect l="l" t="t" r="r" b="b"/>
              <a:pathLst>
                <a:path w="1082397" h="444879">
                  <a:moveTo>
                    <a:pt x="74147" y="0"/>
                  </a:moveTo>
                  <a:lnTo>
                    <a:pt x="1008250" y="0"/>
                  </a:lnTo>
                  <a:cubicBezTo>
                    <a:pt x="1049201" y="0"/>
                    <a:pt x="1082397" y="33197"/>
                    <a:pt x="1082397" y="74147"/>
                  </a:cubicBezTo>
                  <a:lnTo>
                    <a:pt x="1082397" y="370732"/>
                  </a:lnTo>
                  <a:cubicBezTo>
                    <a:pt x="1082397" y="390397"/>
                    <a:pt x="1074586" y="409257"/>
                    <a:pt x="1060680" y="423162"/>
                  </a:cubicBezTo>
                  <a:cubicBezTo>
                    <a:pt x="1046775" y="437068"/>
                    <a:pt x="1027915" y="444879"/>
                    <a:pt x="1008250" y="444879"/>
                  </a:cubicBezTo>
                  <a:lnTo>
                    <a:pt x="74147" y="444879"/>
                  </a:lnTo>
                  <a:cubicBezTo>
                    <a:pt x="54482" y="444879"/>
                    <a:pt x="35622" y="437068"/>
                    <a:pt x="21717" y="423162"/>
                  </a:cubicBezTo>
                  <a:cubicBezTo>
                    <a:pt x="7812" y="409257"/>
                    <a:pt x="0" y="390397"/>
                    <a:pt x="0" y="370732"/>
                  </a:cubicBezTo>
                  <a:lnTo>
                    <a:pt x="0" y="74147"/>
                  </a:lnTo>
                  <a:cubicBezTo>
                    <a:pt x="0" y="33197"/>
                    <a:pt x="33197" y="0"/>
                    <a:pt x="74147" y="0"/>
                  </a:cubicBezTo>
                  <a:close/>
                </a:path>
              </a:pathLst>
            </a:custGeom>
            <a:solidFill>
              <a:srgbClr val="E6BFE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8575"/>
              <a:ext cx="1082397" cy="416304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77883" y="5143500"/>
            <a:ext cx="4038102" cy="1446162"/>
            <a:chOff x="0" y="0"/>
            <a:chExt cx="1162806" cy="41643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162806" cy="416435"/>
            </a:xfrm>
            <a:custGeom>
              <a:avLst/>
              <a:gdLst/>
              <a:ahLst/>
              <a:cxnLst/>
              <a:rect l="l" t="t" r="r" b="b"/>
              <a:pathLst>
                <a:path w="1162806" h="416435">
                  <a:moveTo>
                    <a:pt x="69020" y="0"/>
                  </a:moveTo>
                  <a:lnTo>
                    <a:pt x="1093786" y="0"/>
                  </a:lnTo>
                  <a:cubicBezTo>
                    <a:pt x="1112091" y="0"/>
                    <a:pt x="1129647" y="7272"/>
                    <a:pt x="1142590" y="20215"/>
                  </a:cubicBezTo>
                  <a:cubicBezTo>
                    <a:pt x="1155534" y="33159"/>
                    <a:pt x="1162806" y="50715"/>
                    <a:pt x="1162806" y="69020"/>
                  </a:cubicBezTo>
                  <a:lnTo>
                    <a:pt x="1162806" y="347415"/>
                  </a:lnTo>
                  <a:cubicBezTo>
                    <a:pt x="1162806" y="385534"/>
                    <a:pt x="1131905" y="416435"/>
                    <a:pt x="1093786" y="416435"/>
                  </a:cubicBezTo>
                  <a:lnTo>
                    <a:pt x="69020" y="416435"/>
                  </a:lnTo>
                  <a:cubicBezTo>
                    <a:pt x="50715" y="416435"/>
                    <a:pt x="33159" y="409163"/>
                    <a:pt x="20215" y="396219"/>
                  </a:cubicBezTo>
                  <a:cubicBezTo>
                    <a:pt x="7272" y="383276"/>
                    <a:pt x="0" y="365720"/>
                    <a:pt x="0" y="347415"/>
                  </a:cubicBezTo>
                  <a:lnTo>
                    <a:pt x="0" y="69020"/>
                  </a:lnTo>
                  <a:cubicBezTo>
                    <a:pt x="0" y="50715"/>
                    <a:pt x="7272" y="33159"/>
                    <a:pt x="20215" y="20215"/>
                  </a:cubicBezTo>
                  <a:cubicBezTo>
                    <a:pt x="33159" y="7272"/>
                    <a:pt x="50715" y="0"/>
                    <a:pt x="69020" y="0"/>
                  </a:cubicBezTo>
                  <a:close/>
                </a:path>
              </a:pathLst>
            </a:custGeom>
            <a:solidFill>
              <a:srgbClr val="C2EBE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28575"/>
              <a:ext cx="1162806" cy="387860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8133389" y="2640550"/>
            <a:ext cx="3088337" cy="1226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RESAMPLE THE DATA TO MONTHLY FREQUENCY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52765" y="2831912"/>
            <a:ext cx="3088337" cy="824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FETCH RAW DATA FROM FRED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021970" y="2822387"/>
            <a:ext cx="3088337" cy="809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3"/>
              </a:lnSpc>
              <a:spcBef>
                <a:spcPct val="0"/>
              </a:spcBef>
            </a:pPr>
            <a:r>
              <a:rPr lang="en-US" sz="2993" spc="125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ADD LAGGED FEATURES 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018385" y="5334066"/>
            <a:ext cx="3088337" cy="1226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SPLIT THE DATA: TRAINING AND TESTING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021970" y="5460449"/>
            <a:ext cx="3088337" cy="839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CONVERT DATA: DARTS TIME SERIES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694054" y="5468188"/>
            <a:ext cx="3088337" cy="824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TRAIN THE PROPHET MODEL</a:t>
            </a:r>
          </a:p>
        </p:txBody>
      </p:sp>
      <p:sp>
        <p:nvSpPr>
          <p:cNvPr id="27" name="Freeform 27"/>
          <p:cNvSpPr/>
          <p:nvPr/>
        </p:nvSpPr>
        <p:spPr>
          <a:xfrm rot="204962">
            <a:off x="11739297" y="2913383"/>
            <a:ext cx="1803608" cy="502451"/>
          </a:xfrm>
          <a:custGeom>
            <a:avLst/>
            <a:gdLst/>
            <a:ahLst/>
            <a:cxnLst/>
            <a:rect l="l" t="t" r="r" b="b"/>
            <a:pathLst>
              <a:path w="1803608" h="502451">
                <a:moveTo>
                  <a:pt x="0" y="0"/>
                </a:moveTo>
                <a:lnTo>
                  <a:pt x="1803608" y="0"/>
                </a:lnTo>
                <a:lnTo>
                  <a:pt x="1803608" y="502451"/>
                </a:lnTo>
                <a:lnTo>
                  <a:pt x="0" y="502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3308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8" name="Freeform 28"/>
          <p:cNvSpPr/>
          <p:nvPr/>
        </p:nvSpPr>
        <p:spPr>
          <a:xfrm rot="204962">
            <a:off x="5515714" y="2983447"/>
            <a:ext cx="1803608" cy="502451"/>
          </a:xfrm>
          <a:custGeom>
            <a:avLst/>
            <a:gdLst/>
            <a:ahLst/>
            <a:cxnLst/>
            <a:rect l="l" t="t" r="r" b="b"/>
            <a:pathLst>
              <a:path w="1803608" h="502451">
                <a:moveTo>
                  <a:pt x="0" y="0"/>
                </a:moveTo>
                <a:lnTo>
                  <a:pt x="1803608" y="0"/>
                </a:lnTo>
                <a:lnTo>
                  <a:pt x="1803608" y="502450"/>
                </a:lnTo>
                <a:lnTo>
                  <a:pt x="0" y="502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3308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9" name="Freeform 29"/>
          <p:cNvSpPr/>
          <p:nvPr/>
        </p:nvSpPr>
        <p:spPr>
          <a:xfrm rot="5690351">
            <a:off x="14765834" y="4249731"/>
            <a:ext cx="1600610" cy="445899"/>
          </a:xfrm>
          <a:custGeom>
            <a:avLst/>
            <a:gdLst/>
            <a:ahLst/>
            <a:cxnLst/>
            <a:rect l="l" t="t" r="r" b="b"/>
            <a:pathLst>
              <a:path w="1600610" h="445899">
                <a:moveTo>
                  <a:pt x="0" y="0"/>
                </a:moveTo>
                <a:lnTo>
                  <a:pt x="1600609" y="0"/>
                </a:lnTo>
                <a:lnTo>
                  <a:pt x="1600609" y="445899"/>
                </a:lnTo>
                <a:lnTo>
                  <a:pt x="0" y="445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3308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0" name="Freeform 30"/>
          <p:cNvSpPr/>
          <p:nvPr/>
        </p:nvSpPr>
        <p:spPr>
          <a:xfrm rot="-10639286">
            <a:off x="11689310" y="5615356"/>
            <a:ext cx="1803608" cy="502451"/>
          </a:xfrm>
          <a:custGeom>
            <a:avLst/>
            <a:gdLst/>
            <a:ahLst/>
            <a:cxnLst/>
            <a:rect l="l" t="t" r="r" b="b"/>
            <a:pathLst>
              <a:path w="1803608" h="502451">
                <a:moveTo>
                  <a:pt x="0" y="0"/>
                </a:moveTo>
                <a:lnTo>
                  <a:pt x="1803608" y="0"/>
                </a:lnTo>
                <a:lnTo>
                  <a:pt x="1803608" y="502451"/>
                </a:lnTo>
                <a:lnTo>
                  <a:pt x="0" y="502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3308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1" name="Freeform 31"/>
          <p:cNvSpPr/>
          <p:nvPr/>
        </p:nvSpPr>
        <p:spPr>
          <a:xfrm rot="-10639286">
            <a:off x="5611132" y="5615356"/>
            <a:ext cx="1803608" cy="502451"/>
          </a:xfrm>
          <a:custGeom>
            <a:avLst/>
            <a:gdLst/>
            <a:ahLst/>
            <a:cxnLst/>
            <a:rect l="l" t="t" r="r" b="b"/>
            <a:pathLst>
              <a:path w="1803608" h="502451">
                <a:moveTo>
                  <a:pt x="0" y="0"/>
                </a:moveTo>
                <a:lnTo>
                  <a:pt x="1803609" y="0"/>
                </a:lnTo>
                <a:lnTo>
                  <a:pt x="1803609" y="502451"/>
                </a:lnTo>
                <a:lnTo>
                  <a:pt x="0" y="502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33085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2" name="Group 32"/>
          <p:cNvGrpSpPr/>
          <p:nvPr/>
        </p:nvGrpSpPr>
        <p:grpSpPr>
          <a:xfrm>
            <a:off x="1332021" y="7885062"/>
            <a:ext cx="3812402" cy="1689159"/>
            <a:chOff x="0" y="0"/>
            <a:chExt cx="1097814" cy="48640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097814" cy="486408"/>
            </a:xfrm>
            <a:custGeom>
              <a:avLst/>
              <a:gdLst/>
              <a:ahLst/>
              <a:cxnLst/>
              <a:rect l="l" t="t" r="r" b="b"/>
              <a:pathLst>
                <a:path w="1097814" h="486408">
                  <a:moveTo>
                    <a:pt x="73106" y="0"/>
                  </a:moveTo>
                  <a:lnTo>
                    <a:pt x="1024708" y="0"/>
                  </a:lnTo>
                  <a:cubicBezTo>
                    <a:pt x="1065083" y="0"/>
                    <a:pt x="1097814" y="32731"/>
                    <a:pt x="1097814" y="73106"/>
                  </a:cubicBezTo>
                  <a:lnTo>
                    <a:pt x="1097814" y="413302"/>
                  </a:lnTo>
                  <a:cubicBezTo>
                    <a:pt x="1097814" y="453677"/>
                    <a:pt x="1065083" y="486408"/>
                    <a:pt x="1024708" y="486408"/>
                  </a:cubicBezTo>
                  <a:lnTo>
                    <a:pt x="73106" y="486408"/>
                  </a:lnTo>
                  <a:cubicBezTo>
                    <a:pt x="32731" y="486408"/>
                    <a:pt x="0" y="453677"/>
                    <a:pt x="0" y="413302"/>
                  </a:cubicBezTo>
                  <a:lnTo>
                    <a:pt x="0" y="73106"/>
                  </a:lnTo>
                  <a:cubicBezTo>
                    <a:pt x="0" y="32731"/>
                    <a:pt x="32731" y="0"/>
                    <a:pt x="73106" y="0"/>
                  </a:cubicBezTo>
                  <a:close/>
                </a:path>
              </a:pathLst>
            </a:custGeom>
            <a:solidFill>
              <a:srgbClr val="FBC04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28575"/>
              <a:ext cx="1097814" cy="457833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752765" y="8135520"/>
            <a:ext cx="3088337" cy="1226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TRAIN THE LINEAR REGRESSION MODEL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7687828" y="7852463"/>
            <a:ext cx="4038102" cy="1587328"/>
            <a:chOff x="0" y="0"/>
            <a:chExt cx="1162806" cy="457084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162806" cy="457084"/>
            </a:xfrm>
            <a:custGeom>
              <a:avLst/>
              <a:gdLst/>
              <a:ahLst/>
              <a:cxnLst/>
              <a:rect l="l" t="t" r="r" b="b"/>
              <a:pathLst>
                <a:path w="1162806" h="457084">
                  <a:moveTo>
                    <a:pt x="69020" y="0"/>
                  </a:moveTo>
                  <a:lnTo>
                    <a:pt x="1093786" y="0"/>
                  </a:lnTo>
                  <a:cubicBezTo>
                    <a:pt x="1112091" y="0"/>
                    <a:pt x="1129647" y="7272"/>
                    <a:pt x="1142590" y="20215"/>
                  </a:cubicBezTo>
                  <a:cubicBezTo>
                    <a:pt x="1155534" y="33159"/>
                    <a:pt x="1162806" y="50715"/>
                    <a:pt x="1162806" y="69020"/>
                  </a:cubicBezTo>
                  <a:lnTo>
                    <a:pt x="1162806" y="388065"/>
                  </a:lnTo>
                  <a:cubicBezTo>
                    <a:pt x="1162806" y="406370"/>
                    <a:pt x="1155534" y="423925"/>
                    <a:pt x="1142590" y="436869"/>
                  </a:cubicBezTo>
                  <a:cubicBezTo>
                    <a:pt x="1129647" y="449813"/>
                    <a:pt x="1112091" y="457084"/>
                    <a:pt x="1093786" y="457084"/>
                  </a:cubicBezTo>
                  <a:lnTo>
                    <a:pt x="69020" y="457084"/>
                  </a:lnTo>
                  <a:cubicBezTo>
                    <a:pt x="30901" y="457084"/>
                    <a:pt x="0" y="426183"/>
                    <a:pt x="0" y="388065"/>
                  </a:cubicBezTo>
                  <a:lnTo>
                    <a:pt x="0" y="69020"/>
                  </a:lnTo>
                  <a:cubicBezTo>
                    <a:pt x="0" y="50715"/>
                    <a:pt x="7272" y="33159"/>
                    <a:pt x="20215" y="20215"/>
                  </a:cubicBezTo>
                  <a:cubicBezTo>
                    <a:pt x="33159" y="7272"/>
                    <a:pt x="50715" y="0"/>
                    <a:pt x="69020" y="0"/>
                  </a:cubicBezTo>
                  <a:close/>
                </a:path>
              </a:pathLst>
            </a:custGeom>
            <a:solidFill>
              <a:srgbClr val="C2EBE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28575"/>
              <a:ext cx="1162806" cy="428509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3736220" y="7816921"/>
            <a:ext cx="3758866" cy="1544943"/>
            <a:chOff x="0" y="0"/>
            <a:chExt cx="1082397" cy="444879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1082397" cy="444879"/>
            </a:xfrm>
            <a:custGeom>
              <a:avLst/>
              <a:gdLst/>
              <a:ahLst/>
              <a:cxnLst/>
              <a:rect l="l" t="t" r="r" b="b"/>
              <a:pathLst>
                <a:path w="1082397" h="444879">
                  <a:moveTo>
                    <a:pt x="74147" y="0"/>
                  </a:moveTo>
                  <a:lnTo>
                    <a:pt x="1008250" y="0"/>
                  </a:lnTo>
                  <a:cubicBezTo>
                    <a:pt x="1049201" y="0"/>
                    <a:pt x="1082397" y="33197"/>
                    <a:pt x="1082397" y="74147"/>
                  </a:cubicBezTo>
                  <a:lnTo>
                    <a:pt x="1082397" y="370732"/>
                  </a:lnTo>
                  <a:cubicBezTo>
                    <a:pt x="1082397" y="390397"/>
                    <a:pt x="1074586" y="409257"/>
                    <a:pt x="1060680" y="423162"/>
                  </a:cubicBezTo>
                  <a:cubicBezTo>
                    <a:pt x="1046775" y="437068"/>
                    <a:pt x="1027915" y="444879"/>
                    <a:pt x="1008250" y="444879"/>
                  </a:cubicBezTo>
                  <a:lnTo>
                    <a:pt x="74147" y="444879"/>
                  </a:lnTo>
                  <a:cubicBezTo>
                    <a:pt x="54482" y="444879"/>
                    <a:pt x="35622" y="437068"/>
                    <a:pt x="21717" y="423162"/>
                  </a:cubicBezTo>
                  <a:cubicBezTo>
                    <a:pt x="7812" y="409257"/>
                    <a:pt x="0" y="390397"/>
                    <a:pt x="0" y="370732"/>
                  </a:cubicBezTo>
                  <a:lnTo>
                    <a:pt x="0" y="74147"/>
                  </a:lnTo>
                  <a:cubicBezTo>
                    <a:pt x="0" y="33197"/>
                    <a:pt x="33197" y="0"/>
                    <a:pt x="74147" y="0"/>
                  </a:cubicBezTo>
                  <a:close/>
                </a:path>
              </a:pathLst>
            </a:custGeom>
            <a:solidFill>
              <a:srgbClr val="E6BFE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28575"/>
              <a:ext cx="1082397" cy="416304"/>
            </a:xfrm>
            <a:prstGeom prst="rect">
              <a:avLst/>
            </a:prstGeom>
          </p:spPr>
          <p:txBody>
            <a:bodyPr lIns="71438" tIns="71438" rIns="71438" bIns="71438" rtlCol="0" anchor="ctr"/>
            <a:lstStyle/>
            <a:p>
              <a:pPr algn="ctr">
                <a:lnSpc>
                  <a:spcPts val="2598"/>
                </a:lnSpc>
              </a:pPr>
              <a:endParaRPr/>
            </a:p>
          </p:txBody>
        </p:sp>
      </p:grpSp>
      <p:sp>
        <p:nvSpPr>
          <p:cNvPr id="42" name="Freeform 42"/>
          <p:cNvSpPr/>
          <p:nvPr/>
        </p:nvSpPr>
        <p:spPr>
          <a:xfrm rot="5690351">
            <a:off x="2604887" y="7102715"/>
            <a:ext cx="1384094" cy="385582"/>
          </a:xfrm>
          <a:custGeom>
            <a:avLst/>
            <a:gdLst/>
            <a:ahLst/>
            <a:cxnLst/>
            <a:rect l="l" t="t" r="r" b="b"/>
            <a:pathLst>
              <a:path w="1384094" h="385582">
                <a:moveTo>
                  <a:pt x="0" y="0"/>
                </a:moveTo>
                <a:lnTo>
                  <a:pt x="1384094" y="0"/>
                </a:lnTo>
                <a:lnTo>
                  <a:pt x="1384094" y="385583"/>
                </a:lnTo>
                <a:lnTo>
                  <a:pt x="0" y="385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3308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3" name="Freeform 43"/>
          <p:cNvSpPr/>
          <p:nvPr/>
        </p:nvSpPr>
        <p:spPr>
          <a:xfrm rot="204962">
            <a:off x="5515714" y="8394901"/>
            <a:ext cx="1803608" cy="502451"/>
          </a:xfrm>
          <a:custGeom>
            <a:avLst/>
            <a:gdLst/>
            <a:ahLst/>
            <a:cxnLst/>
            <a:rect l="l" t="t" r="r" b="b"/>
            <a:pathLst>
              <a:path w="1803608" h="502451">
                <a:moveTo>
                  <a:pt x="0" y="0"/>
                </a:moveTo>
                <a:lnTo>
                  <a:pt x="1803608" y="0"/>
                </a:lnTo>
                <a:lnTo>
                  <a:pt x="1803608" y="502451"/>
                </a:lnTo>
                <a:lnTo>
                  <a:pt x="0" y="502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3308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4" name="Freeform 44"/>
          <p:cNvSpPr/>
          <p:nvPr/>
        </p:nvSpPr>
        <p:spPr>
          <a:xfrm rot="204962">
            <a:off x="11829271" y="8394901"/>
            <a:ext cx="1803608" cy="502451"/>
          </a:xfrm>
          <a:custGeom>
            <a:avLst/>
            <a:gdLst/>
            <a:ahLst/>
            <a:cxnLst/>
            <a:rect l="l" t="t" r="r" b="b"/>
            <a:pathLst>
              <a:path w="1803608" h="502451">
                <a:moveTo>
                  <a:pt x="0" y="0"/>
                </a:moveTo>
                <a:lnTo>
                  <a:pt x="1803608" y="0"/>
                </a:lnTo>
                <a:lnTo>
                  <a:pt x="1803608" y="502451"/>
                </a:lnTo>
                <a:lnTo>
                  <a:pt x="0" y="502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3308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5" name="TextBox 45"/>
          <p:cNvSpPr txBox="1"/>
          <p:nvPr/>
        </p:nvSpPr>
        <p:spPr>
          <a:xfrm>
            <a:off x="14170963" y="8039451"/>
            <a:ext cx="3088337" cy="1226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EVALUATE &amp; VISUALISE THE DATA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8203692" y="8252923"/>
            <a:ext cx="3088337" cy="824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8"/>
              </a:lnSpc>
              <a:spcBef>
                <a:spcPct val="0"/>
              </a:spcBef>
            </a:pPr>
            <a:r>
              <a:rPr lang="en-US" sz="3093" spc="129">
                <a:solidFill>
                  <a:srgbClr val="000000"/>
                </a:solidFill>
                <a:latin typeface="Krabuler"/>
                <a:ea typeface="Krabuler"/>
                <a:cs typeface="Krabuler"/>
                <a:sym typeface="Krabuler"/>
              </a:rPr>
              <a:t>PREDICT FOR NEXT 24 MONTHS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 flipH="1">
            <a:off x="6735728" y="8763001"/>
            <a:ext cx="11552272" cy="1596314"/>
          </a:xfrm>
          <a:custGeom>
            <a:avLst/>
            <a:gdLst/>
            <a:ahLst/>
            <a:cxnLst/>
            <a:rect l="l" t="t" r="r" b="b"/>
            <a:pathLst>
              <a:path w="11552272" h="1596314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>
            <a:off x="0" y="0"/>
            <a:ext cx="11546413" cy="1595504"/>
          </a:xfrm>
          <a:custGeom>
            <a:avLst/>
            <a:gdLst/>
            <a:ahLst/>
            <a:cxnLst/>
            <a:rect l="l" t="t" r="r" b="b"/>
            <a:pathLst>
              <a:path w="11546413" h="1595504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491967">
            <a:off x="4366081" y="1559751"/>
            <a:ext cx="1707111" cy="1555022"/>
          </a:xfrm>
          <a:custGeom>
            <a:avLst/>
            <a:gdLst/>
            <a:ahLst/>
            <a:cxnLst/>
            <a:rect l="l" t="t" r="r" b="b"/>
            <a:pathLst>
              <a:path w="1707111" h="1555022">
                <a:moveTo>
                  <a:pt x="0" y="0"/>
                </a:moveTo>
                <a:lnTo>
                  <a:pt x="1707110" y="0"/>
                </a:lnTo>
                <a:lnTo>
                  <a:pt x="1707110" y="1555023"/>
                </a:lnTo>
                <a:lnTo>
                  <a:pt x="0" y="15550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1129629" flipV="1">
            <a:off x="1530356" y="4116826"/>
            <a:ext cx="3895386" cy="4128059"/>
          </a:xfrm>
          <a:custGeom>
            <a:avLst/>
            <a:gdLst/>
            <a:ahLst/>
            <a:cxnLst/>
            <a:rect l="l" t="t" r="r" b="b"/>
            <a:pathLst>
              <a:path w="3895386" h="4128059">
                <a:moveTo>
                  <a:pt x="0" y="4128058"/>
                </a:moveTo>
                <a:lnTo>
                  <a:pt x="3895386" y="4128058"/>
                </a:lnTo>
                <a:lnTo>
                  <a:pt x="3895386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568932">
            <a:off x="13515953" y="5361157"/>
            <a:ext cx="1480813" cy="2123030"/>
          </a:xfrm>
          <a:custGeom>
            <a:avLst/>
            <a:gdLst/>
            <a:ahLst/>
            <a:cxnLst/>
            <a:rect l="l" t="t" r="r" b="b"/>
            <a:pathLst>
              <a:path w="1480813" h="2123030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955707" y="2879051"/>
            <a:ext cx="8376587" cy="5499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THANK</a:t>
            </a:r>
          </a:p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Custom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Handy Casual</vt:lpstr>
      <vt:lpstr>Arial</vt:lpstr>
      <vt:lpstr>Calibri</vt:lpstr>
      <vt:lpstr>Pompiere</vt:lpstr>
      <vt:lpstr>Krabuler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Playful Doodle Digital Brainstorm Presentation</dc:title>
  <dc:creator>HP</dc:creator>
  <cp:lastModifiedBy>Shamiksha Pai</cp:lastModifiedBy>
  <cp:revision>3</cp:revision>
  <dcterms:created xsi:type="dcterms:W3CDTF">2006-08-16T00:00:00Z</dcterms:created>
  <dcterms:modified xsi:type="dcterms:W3CDTF">2024-12-04T01:00:03Z</dcterms:modified>
  <dc:identifier>DAGYR1ND09c</dc:identifier>
</cp:coreProperties>
</file>